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1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72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6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E604-F644-42DE-9C9E-DF40F7E363D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2EFF-B25D-4E55-BA4B-FF674EC8F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E604-F644-42DE-9C9E-DF40F7E363D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2EFF-B25D-4E55-BA4B-FF674EC8F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E604-F644-42DE-9C9E-DF40F7E363D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2EFF-B25D-4E55-BA4B-FF674EC8F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E604-F644-42DE-9C9E-DF40F7E363D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2EFF-B25D-4E55-BA4B-FF674EC8F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E604-F644-42DE-9C9E-DF40F7E363D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2EFF-B25D-4E55-BA4B-FF674EC8F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E604-F644-42DE-9C9E-DF40F7E363D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2EFF-B25D-4E55-BA4B-FF674EC8F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E604-F644-42DE-9C9E-DF40F7E363D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2EFF-B25D-4E55-BA4B-FF674EC8F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E604-F644-42DE-9C9E-DF40F7E363D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2EFF-B25D-4E55-BA4B-FF674EC8F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E604-F644-42DE-9C9E-DF40F7E363D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2EFF-B25D-4E55-BA4B-FF674EC8F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E604-F644-42DE-9C9E-DF40F7E363D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2EFF-B25D-4E55-BA4B-FF674EC8F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E604-F644-42DE-9C9E-DF40F7E363D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02EFF-B25D-4E55-BA4B-FF674EC8F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4E604-F644-42DE-9C9E-DF40F7E363D1}" type="datetimeFigureOut">
              <a:rPr lang="en-US" smtClean="0"/>
              <a:pPr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02EFF-B25D-4E55-BA4B-FF674EC8F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9240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4-H/FFA Crops Career Development Event</a:t>
            </a:r>
            <a:br>
              <a:rPr lang="en-US" b="1" dirty="0"/>
            </a:br>
            <a:r>
              <a:rPr lang="en-US" b="1" dirty="0"/>
              <a:t>2011-2015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Crop Seed Identification</a:t>
            </a:r>
          </a:p>
          <a:p>
            <a:endParaRPr lang="en-US" dirty="0"/>
          </a:p>
          <a:p>
            <a:r>
              <a:rPr lang="en-US" dirty="0"/>
              <a:t>Photos Courtesy of Purdue Agronomy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Tall fescue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same size as perennial ryegrass</a:t>
            </a:r>
          </a:p>
          <a:p>
            <a:r>
              <a:rPr lang="en-US" dirty="0"/>
              <a:t>dark straw-colored</a:t>
            </a:r>
          </a:p>
          <a:p>
            <a:r>
              <a:rPr lang="en-US" dirty="0" err="1"/>
              <a:t>rachilla</a:t>
            </a:r>
            <a:r>
              <a:rPr lang="en-US" dirty="0"/>
              <a:t> is knobbed</a:t>
            </a:r>
          </a:p>
          <a:p>
            <a:r>
              <a:rPr lang="en-US" dirty="0"/>
              <a:t>flat seed</a:t>
            </a:r>
          </a:p>
          <a:p>
            <a:endParaRPr lang="en-US" dirty="0"/>
          </a:p>
        </p:txBody>
      </p:sp>
      <p:pic>
        <p:nvPicPr>
          <p:cNvPr id="5" name="Picture 4" descr="MVC-068F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724400" y="2057400"/>
            <a:ext cx="4241800" cy="3181350"/>
          </a:xfrm>
          <a:prstGeom prst="rect">
            <a:avLst/>
          </a:prstGeom>
          <a:noFill/>
        </p:spPr>
      </p:pic>
      <p:cxnSp>
        <p:nvCxnSpPr>
          <p:cNvPr id="6" name="Straight Arrow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3733800" y="3124200"/>
            <a:ext cx="1905000" cy="762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20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Ryegrass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  <a:cs typeface="Times New Roman" pitchFamily="18" charset="0"/>
              </a:rPr>
              <a:t>tan to brown  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  <a:cs typeface="Times New Roman" pitchFamily="18" charset="0"/>
              </a:rPr>
              <a:t>narrow oblong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  <a:cs typeface="Times New Roman" pitchFamily="18" charset="0"/>
              </a:rPr>
              <a:t>flat </a:t>
            </a:r>
            <a:r>
              <a:rPr lang="en-US" dirty="0" err="1">
                <a:latin typeface="Comic Sans MS" pitchFamily="66" charset="0"/>
                <a:cs typeface="Times New Roman" pitchFamily="18" charset="0"/>
              </a:rPr>
              <a:t>rachilla</a:t>
            </a:r>
            <a:r>
              <a:rPr lang="en-US" dirty="0">
                <a:latin typeface="Comic Sans MS" pitchFamily="66" charset="0"/>
                <a:cs typeface="Times New Roman" pitchFamily="18" charset="0"/>
              </a:rPr>
              <a:t>, flat backed</a:t>
            </a:r>
            <a:r>
              <a:rPr lang="en-US" dirty="0">
                <a:latin typeface="Comic Sans MS" pitchFamily="66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Tip is rounded</a:t>
            </a:r>
          </a:p>
          <a:p>
            <a:endParaRPr lang="en-US" dirty="0"/>
          </a:p>
        </p:txBody>
      </p:sp>
      <p:sp>
        <p:nvSpPr>
          <p:cNvPr id="5" name="Rectangle 2" descr="MVC-074F"/>
          <p:cNvSpPr>
            <a:spLocks noChangeArrowheads="1"/>
          </p:cNvSpPr>
          <p:nvPr/>
        </p:nvSpPr>
        <p:spPr bwMode="auto">
          <a:xfrm>
            <a:off x="4572000" y="1981200"/>
            <a:ext cx="4495800" cy="3276600"/>
          </a:xfrm>
          <a:prstGeom prst="rect">
            <a:avLst/>
          </a:prstGeom>
          <a:blipFill dpi="0" rotWithShape="1">
            <a:blip r:embed="rId2" cstate="print">
              <a:lum bright="20000"/>
            </a:blip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7" name="Straight Arrow Connecto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667000" y="3429000"/>
            <a:ext cx="2819400" cy="914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42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Timothy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round to oval, like a football</a:t>
            </a:r>
          </a:p>
          <a:p>
            <a:r>
              <a:rPr lang="en-US" dirty="0"/>
              <a:t>tan to grayish brown</a:t>
            </a:r>
          </a:p>
          <a:p>
            <a:r>
              <a:rPr lang="en-US" dirty="0"/>
              <a:t>tiny- maybe hulled or </a:t>
            </a:r>
            <a:r>
              <a:rPr lang="en-US" dirty="0" err="1"/>
              <a:t>hulless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1028" descr="MVC-069F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800600" y="2209800"/>
            <a:ext cx="4191000" cy="3143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814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Reed </a:t>
            </a:r>
            <a:r>
              <a:rPr lang="en-US" dirty="0" err="1"/>
              <a:t>canarygrass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  <a:cs typeface="Times New Roman" pitchFamily="18" charset="0"/>
              </a:rPr>
              <a:t>light to dark grayish brown in color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  <a:cs typeface="Times New Roman" pitchFamily="18" charset="0"/>
              </a:rPr>
              <a:t>very glossy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  <a:cs typeface="Times New Roman" pitchFamily="18" charset="0"/>
              </a:rPr>
              <a:t>very sharply pointed</a:t>
            </a:r>
          </a:p>
          <a:p>
            <a:endParaRPr lang="en-US" dirty="0"/>
          </a:p>
        </p:txBody>
      </p:sp>
      <p:sp>
        <p:nvSpPr>
          <p:cNvPr id="5" name="Rectangle 3" descr="MVC-065F"/>
          <p:cNvSpPr>
            <a:spLocks noChangeArrowheads="1"/>
          </p:cNvSpPr>
          <p:nvPr/>
        </p:nvSpPr>
        <p:spPr bwMode="auto">
          <a:xfrm>
            <a:off x="4648200" y="1447800"/>
            <a:ext cx="4343400" cy="4800600"/>
          </a:xfrm>
          <a:prstGeom prst="rect">
            <a:avLst/>
          </a:prstGeom>
          <a:blipFill dpi="0" rotWithShape="1">
            <a:blip r:embed="rId2" cstate="print">
              <a:lum bright="20000"/>
            </a:blip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552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Kentucky bluegrass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dark, straw-colored </a:t>
            </a:r>
          </a:p>
          <a:p>
            <a:r>
              <a:rPr lang="en-US" dirty="0">
                <a:cs typeface="Times New Roman" pitchFamily="18" charset="0"/>
              </a:rPr>
              <a:t>broadest point is in center</a:t>
            </a:r>
            <a:endParaRPr lang="en-US" dirty="0"/>
          </a:p>
        </p:txBody>
      </p:sp>
      <p:sp>
        <p:nvSpPr>
          <p:cNvPr id="5" name="Rectangle 2" descr="MVC-058F"/>
          <p:cNvSpPr>
            <a:spLocks noChangeArrowheads="1"/>
          </p:cNvSpPr>
          <p:nvPr/>
        </p:nvSpPr>
        <p:spPr bwMode="auto">
          <a:xfrm>
            <a:off x="4800600" y="1905000"/>
            <a:ext cx="4114800" cy="3810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6" name="Straight Arrow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819400" y="2590800"/>
            <a:ext cx="3657600" cy="685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086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Smooth </a:t>
            </a:r>
            <a:r>
              <a:rPr lang="en-US" dirty="0" err="1"/>
              <a:t>bromegrass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brown to straw colored</a:t>
            </a:r>
          </a:p>
          <a:p>
            <a:r>
              <a:rPr lang="en-US" dirty="0"/>
              <a:t>blunt, ragged “snowshoe” shape tip</a:t>
            </a:r>
          </a:p>
          <a:p>
            <a:r>
              <a:rPr lang="en-US" dirty="0"/>
              <a:t>very flat with distinct veins showing on lemma</a:t>
            </a:r>
          </a:p>
          <a:p>
            <a:endParaRPr lang="en-US" dirty="0"/>
          </a:p>
        </p:txBody>
      </p:sp>
      <p:pic>
        <p:nvPicPr>
          <p:cNvPr id="5" name="Picture 5" descr="MVC-067F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876800" y="2209800"/>
            <a:ext cx="3886200" cy="2914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7956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Orchardgrass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  <a:cs typeface="Times New Roman" pitchFamily="18" charset="0"/>
              </a:rPr>
              <a:t>light, straw-colored </a:t>
            </a:r>
          </a:p>
          <a:p>
            <a:r>
              <a:rPr lang="en-US" dirty="0">
                <a:latin typeface="Comic Sans MS" pitchFamily="66" charset="0"/>
                <a:cs typeface="Times New Roman" pitchFamily="18" charset="0"/>
              </a:rPr>
              <a:t>lemma ends in sharp curved point</a:t>
            </a:r>
          </a:p>
        </p:txBody>
      </p:sp>
      <p:sp>
        <p:nvSpPr>
          <p:cNvPr id="6" name="Rectangle 7" descr="MVC-062F"/>
          <p:cNvSpPr>
            <a:spLocks noChangeArrowheads="1"/>
          </p:cNvSpPr>
          <p:nvPr/>
        </p:nvSpPr>
        <p:spPr bwMode="auto">
          <a:xfrm>
            <a:off x="4800600" y="1981200"/>
            <a:ext cx="3962400" cy="3505200"/>
          </a:xfrm>
          <a:prstGeom prst="rect">
            <a:avLst/>
          </a:prstGeom>
          <a:blipFill dpi="0" rotWithShape="1">
            <a:blip r:embed="rId2" cstate="print">
              <a:alphaModFix amt="70000"/>
            </a:blip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sz="2800">
              <a:latin typeface="Comic Sans MS" pitchFamily="66" charset="0"/>
              <a:cs typeface="Times New Roman" pitchFamily="18" charset="0"/>
            </a:endParaRPr>
          </a:p>
        </p:txBody>
      </p:sp>
      <p:cxnSp>
        <p:nvCxnSpPr>
          <p:cNvPr id="8" name="Straight Arrow Connector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200400" y="2514600"/>
            <a:ext cx="2286000" cy="10668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52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Sudangrass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0" hangingPunct="0">
              <a:tabLst>
                <a:tab pos="685800" algn="l"/>
              </a:tabLst>
            </a:pPr>
            <a:r>
              <a:rPr lang="en-US" dirty="0">
                <a:cs typeface="Times New Roman" pitchFamily="18" charset="0"/>
              </a:rPr>
              <a:t>elliptical, not round</a:t>
            </a:r>
          </a:p>
          <a:p>
            <a:pPr eaLnBrk="0" hangingPunct="0">
              <a:tabLst>
                <a:tab pos="685800" algn="l"/>
              </a:tabLst>
            </a:pPr>
            <a:r>
              <a:rPr lang="en-US" dirty="0">
                <a:cs typeface="Times New Roman" pitchFamily="18" charset="0"/>
              </a:rPr>
              <a:t>tan to reddish-brown</a:t>
            </a:r>
          </a:p>
          <a:p>
            <a:pPr eaLnBrk="0" hangingPunct="0">
              <a:tabLst>
                <a:tab pos="685800" algn="l"/>
              </a:tabLst>
            </a:pPr>
            <a:r>
              <a:rPr lang="en-US" dirty="0">
                <a:cs typeface="Times New Roman" pitchFamily="18" charset="0"/>
              </a:rPr>
              <a:t>no knobs on the </a:t>
            </a:r>
            <a:r>
              <a:rPr lang="en-US" dirty="0" err="1">
                <a:cs typeface="Times New Roman" pitchFamily="18" charset="0"/>
              </a:rPr>
              <a:t>rachilla</a:t>
            </a:r>
            <a:endParaRPr lang="en-US" dirty="0"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Picture 6" descr="G2honsor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5257800" y="1676400"/>
            <a:ext cx="2743200" cy="402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1162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Durum wheat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0" hangingPunct="0"/>
            <a:r>
              <a:rPr lang="en-US" dirty="0">
                <a:cs typeface="Times New Roman" charset="0"/>
              </a:rPr>
              <a:t>long kernel</a:t>
            </a:r>
          </a:p>
          <a:p>
            <a:pPr eaLnBrk="0" hangingPunct="0"/>
            <a:r>
              <a:rPr lang="en-US" dirty="0">
                <a:cs typeface="Times New Roman" charset="0"/>
              </a:rPr>
              <a:t>humped back</a:t>
            </a:r>
          </a:p>
          <a:p>
            <a:pPr eaLnBrk="0" hangingPunct="0"/>
            <a:r>
              <a:rPr lang="en-US" dirty="0">
                <a:cs typeface="Times New Roman" charset="0"/>
              </a:rPr>
              <a:t>amber color and translucent</a:t>
            </a:r>
          </a:p>
          <a:p>
            <a:endParaRPr lang="en-US" dirty="0"/>
          </a:p>
        </p:txBody>
      </p:sp>
      <p:pic>
        <p:nvPicPr>
          <p:cNvPr id="5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4497" t="50509" b="22553"/>
          <a:stretch>
            <a:fillRect/>
          </a:stretch>
        </p:blipFill>
        <p:spPr bwMode="auto">
          <a:xfrm>
            <a:off x="5867400" y="2438400"/>
            <a:ext cx="2362200" cy="249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5317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 red winter wheat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0" hangingPunct="0"/>
            <a:r>
              <a:rPr lang="en-US" dirty="0">
                <a:cs typeface="Times New Roman" charset="0"/>
              </a:rPr>
              <a:t>prominent brush</a:t>
            </a:r>
          </a:p>
          <a:p>
            <a:pPr eaLnBrk="0" hangingPunct="0"/>
            <a:r>
              <a:rPr lang="en-US" dirty="0">
                <a:cs typeface="Times New Roman" charset="0"/>
              </a:rPr>
              <a:t>rounded cheeks</a:t>
            </a:r>
          </a:p>
          <a:p>
            <a:pPr eaLnBrk="0" hangingPunct="0"/>
            <a:r>
              <a:rPr lang="en-US" dirty="0">
                <a:cs typeface="Times New Roman" charset="0"/>
              </a:rPr>
              <a:t>orange color</a:t>
            </a:r>
          </a:p>
          <a:p>
            <a:endParaRPr lang="en-US" dirty="0"/>
          </a:p>
        </p:txBody>
      </p:sp>
      <p:pic>
        <p:nvPicPr>
          <p:cNvPr id="5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45283" t="31077"/>
          <a:stretch>
            <a:fillRect/>
          </a:stretch>
        </p:blipFill>
        <p:spPr bwMode="auto">
          <a:xfrm>
            <a:off x="5105400" y="2286000"/>
            <a:ext cx="354660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2819400" y="2590800"/>
            <a:ext cx="3352800" cy="16002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633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 clover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boxing glove shape</a:t>
            </a:r>
          </a:p>
          <a:p>
            <a:r>
              <a:rPr lang="en-US" dirty="0"/>
              <a:t> thumb is ¼ as long as mitt</a:t>
            </a:r>
          </a:p>
          <a:p>
            <a:r>
              <a:rPr lang="en-US" dirty="0"/>
              <a:t> generally two colors on single seed darker on the bottom, lighter on top-green to light brown</a:t>
            </a:r>
          </a:p>
        </p:txBody>
      </p:sp>
      <p:sp>
        <p:nvSpPr>
          <p:cNvPr id="5" name="Rectangle 4" descr="MVC-080F"/>
          <p:cNvSpPr>
            <a:spLocks noChangeArrowheads="1"/>
          </p:cNvSpPr>
          <p:nvPr/>
        </p:nvSpPr>
        <p:spPr bwMode="auto">
          <a:xfrm>
            <a:off x="4800600" y="2362200"/>
            <a:ext cx="3886200" cy="2667000"/>
          </a:xfrm>
          <a:prstGeom prst="rect">
            <a:avLst/>
          </a:prstGeom>
          <a:blipFill dpi="0" rotWithShape="1">
            <a:blip r:embed="rId2" cstate="print">
              <a:lum bright="20000"/>
            </a:blip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31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 wheat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cs typeface="Times New Roman" charset="0"/>
              </a:rPr>
              <a:t>kernel is white to cream</a:t>
            </a:r>
            <a:endParaRPr lang="en-US" dirty="0"/>
          </a:p>
        </p:txBody>
      </p:sp>
      <p:pic>
        <p:nvPicPr>
          <p:cNvPr id="5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64957" t="28458" b="46245"/>
          <a:stretch>
            <a:fillRect/>
          </a:stretch>
        </p:blipFill>
        <p:spPr bwMode="auto">
          <a:xfrm>
            <a:off x="5338762" y="2209800"/>
            <a:ext cx="2928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4077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 red winter wheat</a:t>
            </a:r>
          </a:p>
        </p:txBody>
      </p:sp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0" hangingPunct="0">
              <a:buNone/>
            </a:pPr>
            <a:endParaRPr lang="en-US" dirty="0">
              <a:cs typeface="Times New Roman" charset="0"/>
            </a:endParaRPr>
          </a:p>
          <a:p>
            <a:endParaRPr lang="en-US" dirty="0"/>
          </a:p>
        </p:txBody>
      </p:sp>
      <p:pic>
        <p:nvPicPr>
          <p:cNvPr id="8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68852" t="50692"/>
          <a:stretch>
            <a:fillRect/>
          </a:stretch>
        </p:blipFill>
        <p:spPr bwMode="auto">
          <a:xfrm>
            <a:off x="5791200" y="1905000"/>
            <a:ext cx="2362200" cy="350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04800" y="1600200"/>
            <a:ext cx="4038600" cy="4525963"/>
          </a:xfrm>
        </p:spPr>
        <p:txBody>
          <a:bodyPr/>
          <a:lstStyle/>
          <a:p>
            <a:pPr eaLnBrk="0" hangingPunct="0"/>
            <a:r>
              <a:rPr lang="en-US" dirty="0">
                <a:cs typeface="Times New Roman" charset="0"/>
              </a:rPr>
              <a:t>long, narrow kernel</a:t>
            </a:r>
          </a:p>
          <a:p>
            <a:pPr eaLnBrk="0" hangingPunct="0"/>
            <a:r>
              <a:rPr lang="en-US" dirty="0">
                <a:cs typeface="Times New Roman" charset="0"/>
              </a:rPr>
              <a:t>narrow cheeks</a:t>
            </a:r>
          </a:p>
          <a:p>
            <a:pPr eaLnBrk="0" hangingPunct="0"/>
            <a:r>
              <a:rPr lang="en-US" dirty="0">
                <a:cs typeface="Times New Roman" charset="0"/>
              </a:rPr>
              <a:t>dark brown color</a:t>
            </a:r>
          </a:p>
          <a:p>
            <a:pPr eaLnBrk="0" hangingPunct="0"/>
            <a:r>
              <a:rPr lang="en-US" dirty="0">
                <a:cs typeface="Times New Roman" charset="0"/>
              </a:rPr>
              <a:t>hard vitreous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171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Rye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Greenish-gray in color</a:t>
            </a:r>
          </a:p>
          <a:p>
            <a:r>
              <a:rPr lang="en-US" dirty="0"/>
              <a:t>Long &amp; pointed on one end</a:t>
            </a:r>
          </a:p>
          <a:p>
            <a:r>
              <a:rPr lang="en-US" dirty="0"/>
              <a:t>Seed coat has small scales</a:t>
            </a:r>
          </a:p>
          <a:p>
            <a:endParaRPr lang="en-US" dirty="0"/>
          </a:p>
        </p:txBody>
      </p:sp>
      <p:pic>
        <p:nvPicPr>
          <p:cNvPr id="5" name="Content Placeholder 4" descr="MVC-156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348706"/>
            <a:ext cx="4038600" cy="30289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874199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Barley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Ridge on one side</a:t>
            </a:r>
          </a:p>
          <a:p>
            <a:r>
              <a:rPr lang="en-US" dirty="0"/>
              <a:t>Tear-drop shaped</a:t>
            </a:r>
          </a:p>
          <a:p>
            <a:r>
              <a:rPr lang="en-US" dirty="0"/>
              <a:t>plump</a:t>
            </a:r>
          </a:p>
        </p:txBody>
      </p:sp>
      <p:pic>
        <p:nvPicPr>
          <p:cNvPr id="5" name="Picture 5" descr="tworowedbarle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348706"/>
            <a:ext cx="4038600" cy="30289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9508295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Yellow, white, or red in color</a:t>
            </a:r>
          </a:p>
          <a:p>
            <a:endParaRPr lang="en-US" dirty="0"/>
          </a:p>
        </p:txBody>
      </p:sp>
      <p:pic>
        <p:nvPicPr>
          <p:cNvPr id="5" name="Picture 5" descr="MVC-044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348706"/>
            <a:ext cx="4038600" cy="30289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009126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Grain sorghum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Color can range from white to dull orange</a:t>
            </a:r>
          </a:p>
          <a:p>
            <a:r>
              <a:rPr lang="en-US" dirty="0"/>
              <a:t>Round or oblong shaped</a:t>
            </a:r>
          </a:p>
          <a:p>
            <a:endParaRPr lang="en-US" b="1" dirty="0"/>
          </a:p>
        </p:txBody>
      </p:sp>
      <p:pic>
        <p:nvPicPr>
          <p:cNvPr id="5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1864622"/>
            <a:ext cx="2376487" cy="3128756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289544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Long, narrow, and flattened</a:t>
            </a:r>
          </a:p>
          <a:p>
            <a:r>
              <a:rPr lang="en-US" dirty="0"/>
              <a:t>Dark yellow color</a:t>
            </a:r>
          </a:p>
          <a:p>
            <a:r>
              <a:rPr lang="en-US" dirty="0"/>
              <a:t>Ridges </a:t>
            </a:r>
          </a:p>
          <a:p>
            <a:endParaRPr lang="en-US" dirty="0"/>
          </a:p>
        </p:txBody>
      </p:sp>
      <p:pic>
        <p:nvPicPr>
          <p:cNvPr id="5" name="Picture 5" descr="MVC-029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2209800"/>
            <a:ext cx="4038600" cy="30289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3295796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Triticale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Similar to wheat but has shriveled appearance</a:t>
            </a:r>
          </a:p>
        </p:txBody>
      </p:sp>
      <p:pic>
        <p:nvPicPr>
          <p:cNvPr id="1026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56604" b="58721"/>
          <a:stretch>
            <a:fillRect/>
          </a:stretch>
        </p:blipFill>
        <p:spPr bwMode="auto">
          <a:xfrm>
            <a:off x="5231878" y="2247741"/>
            <a:ext cx="3454922" cy="262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2604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Flax</a:t>
            </a:r>
          </a:p>
        </p:txBody>
      </p:sp>
      <p:pic>
        <p:nvPicPr>
          <p:cNvPr id="5" name="Conten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00600" y="1600200"/>
            <a:ext cx="3998646" cy="4211988"/>
          </a:xfr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/>
              <a:t>Reddish brown in color</a:t>
            </a:r>
          </a:p>
          <a:p>
            <a:r>
              <a:rPr lang="en-US" dirty="0"/>
              <a:t>Glossy</a:t>
            </a:r>
          </a:p>
          <a:p>
            <a:r>
              <a:rPr lang="en-US" dirty="0"/>
              <a:t>Tear-drop shaped</a:t>
            </a:r>
          </a:p>
          <a:p>
            <a:r>
              <a:rPr lang="en-US" dirty="0"/>
              <a:t>Flat</a:t>
            </a:r>
          </a:p>
        </p:txBody>
      </p:sp>
    </p:spTree>
    <p:extLst>
      <p:ext uri="{BB962C8B-B14F-4D97-AF65-F5344CB8AC3E}">
        <p14:creationId xmlns:p14="http://schemas.microsoft.com/office/powerpoint/2010/main" val="39258568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Crownvetch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reddish-brown looks like sprinkles</a:t>
            </a:r>
          </a:p>
          <a:p>
            <a:r>
              <a:rPr lang="en-US" dirty="0"/>
              <a:t>Hull is elongated</a:t>
            </a:r>
          </a:p>
        </p:txBody>
      </p:sp>
      <p:sp>
        <p:nvSpPr>
          <p:cNvPr id="5" name="Rectangle 4" descr="MVC-004F"/>
          <p:cNvSpPr>
            <a:spLocks noChangeArrowheads="1"/>
          </p:cNvSpPr>
          <p:nvPr/>
        </p:nvSpPr>
        <p:spPr bwMode="auto">
          <a:xfrm>
            <a:off x="4800600" y="2324100"/>
            <a:ext cx="3962400" cy="2857500"/>
          </a:xfrm>
          <a:prstGeom prst="rect">
            <a:avLst/>
          </a:prstGeom>
          <a:blipFill dpi="0" rotWithShape="1">
            <a:blip r:embed="rId2" cstate="print">
              <a:lum bright="20000"/>
            </a:blip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87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 clover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heart shaped </a:t>
            </a:r>
          </a:p>
          <a:p>
            <a:r>
              <a:rPr lang="en-US" dirty="0"/>
              <a:t>yellow or red seed coat</a:t>
            </a:r>
          </a:p>
        </p:txBody>
      </p:sp>
      <p:sp>
        <p:nvSpPr>
          <p:cNvPr id="5" name="Rectangle 4" descr="MVC-001F"/>
          <p:cNvSpPr>
            <a:spLocks noChangeArrowheads="1"/>
          </p:cNvSpPr>
          <p:nvPr/>
        </p:nvSpPr>
        <p:spPr bwMode="auto">
          <a:xfrm>
            <a:off x="4800600" y="2343150"/>
            <a:ext cx="3733800" cy="2609850"/>
          </a:xfrm>
          <a:prstGeom prst="rect">
            <a:avLst/>
          </a:prstGeom>
          <a:blipFill dpi="0" rotWithShape="1">
            <a:blip r:embed="rId2" cstate="print">
              <a:lum bright="20000"/>
            </a:blip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809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Soybean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Rounded seed, can have a variety of colored </a:t>
            </a:r>
            <a:r>
              <a:rPr lang="en-US" dirty="0" err="1"/>
              <a:t>hilums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5" name="Picture 6" descr="MVC-025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4724400" y="1447800"/>
            <a:ext cx="2362200" cy="1770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MVC-023F"/>
          <p:cNvPicPr>
            <a:picLocks noChangeAspect="1" noChangeArrowheads="1"/>
          </p:cNvPicPr>
          <p:nvPr/>
        </p:nvPicPr>
        <p:blipFill>
          <a:blip r:embed="rId3" cstate="print">
            <a:lum bright="18000" contrast="14000"/>
          </a:blip>
          <a:srcRect/>
          <a:stretch>
            <a:fillRect/>
          </a:stretch>
        </p:blipFill>
        <p:spPr bwMode="auto">
          <a:xfrm>
            <a:off x="6324600" y="327660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MVC-024F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3733800" y="4800600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07322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Dent corn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Yellow, white or red in color</a:t>
            </a:r>
          </a:p>
          <a:p>
            <a:r>
              <a:rPr lang="en-US" dirty="0"/>
              <a:t>Broad end of kernel has a dent in the top</a:t>
            </a:r>
          </a:p>
          <a:p>
            <a:r>
              <a:rPr lang="en-US" dirty="0"/>
              <a:t>Wedge-shaped</a:t>
            </a:r>
          </a:p>
          <a:p>
            <a:endParaRPr lang="en-US" dirty="0"/>
          </a:p>
        </p:txBody>
      </p:sp>
      <p:pic>
        <p:nvPicPr>
          <p:cNvPr id="5" name="Picture 5" descr="DENTCOR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348706"/>
            <a:ext cx="4038600" cy="30289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6398759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Sweet corn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Usually yellow or white in color, but can be blue</a:t>
            </a:r>
          </a:p>
          <a:p>
            <a:r>
              <a:rPr lang="en-US" dirty="0"/>
              <a:t>Shriveled</a:t>
            </a:r>
          </a:p>
          <a:p>
            <a:endParaRPr lang="en-US" dirty="0"/>
          </a:p>
        </p:txBody>
      </p:sp>
      <p:pic>
        <p:nvPicPr>
          <p:cNvPr id="6" name="Content Placeholder 5" descr="sweetcor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348706"/>
            <a:ext cx="4038600" cy="30289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57691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Popcorn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Various colors</a:t>
            </a:r>
          </a:p>
          <a:p>
            <a:r>
              <a:rPr lang="en-US" dirty="0"/>
              <a:t>Small and very hard</a:t>
            </a:r>
          </a:p>
          <a:p>
            <a:r>
              <a:rPr lang="en-US" dirty="0"/>
              <a:t>Hard flinty outer covering around entire kernel</a:t>
            </a:r>
          </a:p>
          <a:p>
            <a:endParaRPr lang="en-US" dirty="0"/>
          </a:p>
        </p:txBody>
      </p:sp>
      <p:pic>
        <p:nvPicPr>
          <p:cNvPr id="5" name="Picture 5" descr="MVC-035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348706"/>
            <a:ext cx="4038600" cy="30289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3102908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Canola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Dark brown, black, or reddish in color</a:t>
            </a:r>
          </a:p>
          <a:p>
            <a:r>
              <a:rPr lang="en-US" dirty="0"/>
              <a:t>Very small</a:t>
            </a:r>
          </a:p>
          <a:p>
            <a:endParaRPr lang="en-US" dirty="0"/>
          </a:p>
          <a:p>
            <a:r>
              <a:rPr lang="en-US" dirty="0"/>
              <a:t>Hilum has 3 ridges</a:t>
            </a:r>
          </a:p>
          <a:p>
            <a:endParaRPr lang="en-US" dirty="0"/>
          </a:p>
        </p:txBody>
      </p:sp>
      <p:pic>
        <p:nvPicPr>
          <p:cNvPr id="5" name="Picture 5" descr="MVC-096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348706"/>
            <a:ext cx="4038600" cy="30289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256771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Alsike clover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seeds are heart-shaped </a:t>
            </a:r>
          </a:p>
          <a:p>
            <a:r>
              <a:rPr lang="en-US" dirty="0"/>
              <a:t>dark green to brown</a:t>
            </a:r>
          </a:p>
        </p:txBody>
      </p:sp>
      <p:sp>
        <p:nvSpPr>
          <p:cNvPr id="5" name="Rectangle 4" descr="MVC-077F"/>
          <p:cNvSpPr>
            <a:spLocks noChangeArrowheads="1"/>
          </p:cNvSpPr>
          <p:nvPr/>
        </p:nvSpPr>
        <p:spPr bwMode="auto">
          <a:xfrm>
            <a:off x="4833257" y="2133601"/>
            <a:ext cx="3962400" cy="3124200"/>
          </a:xfrm>
          <a:prstGeom prst="rect">
            <a:avLst/>
          </a:prstGeom>
          <a:blipFill dpi="0" rotWithShape="1">
            <a:blip r:embed="rId2" cstate="print">
              <a:lum bright="20000"/>
            </a:blip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Lin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4953000"/>
            <a:ext cx="566057" cy="1171575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059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Sweetclover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shape of baseball mitt thumb is 2/3 as long as mitt</a:t>
            </a:r>
          </a:p>
        </p:txBody>
      </p:sp>
      <p:sp>
        <p:nvSpPr>
          <p:cNvPr id="5" name="Rectangle 4" descr="sweetclover"/>
          <p:cNvSpPr>
            <a:spLocks noChangeArrowheads="1"/>
          </p:cNvSpPr>
          <p:nvPr/>
        </p:nvSpPr>
        <p:spPr bwMode="auto">
          <a:xfrm>
            <a:off x="4572000" y="2362200"/>
            <a:ext cx="4038600" cy="2867025"/>
          </a:xfrm>
          <a:prstGeom prst="rect">
            <a:avLst/>
          </a:prstGeom>
          <a:blipFill dpi="0" rotWithShape="1">
            <a:blip r:embed="rId2" cstate="print">
              <a:lum bright="20000"/>
            </a:blip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Lin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725920" y="3429000"/>
            <a:ext cx="1884680" cy="825703"/>
          </a:xfrm>
          <a:prstGeom prst="line">
            <a:avLst/>
          </a:prstGeom>
          <a:noFill/>
          <a:ln w="762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72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Alfalfa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smooth, kidney-shaped</a:t>
            </a:r>
          </a:p>
          <a:p>
            <a:r>
              <a:rPr lang="en-US" dirty="0"/>
              <a:t>yellow-green to light brown	</a:t>
            </a:r>
          </a:p>
          <a:p>
            <a:endParaRPr lang="en-US" dirty="0"/>
          </a:p>
        </p:txBody>
      </p:sp>
      <p:sp>
        <p:nvSpPr>
          <p:cNvPr id="5" name="Rectangle 4" descr="MVC-075F"/>
          <p:cNvSpPr>
            <a:spLocks noChangeArrowheads="1"/>
          </p:cNvSpPr>
          <p:nvPr/>
        </p:nvSpPr>
        <p:spPr bwMode="auto">
          <a:xfrm>
            <a:off x="5029200" y="2057400"/>
            <a:ext cx="3124200" cy="2971800"/>
          </a:xfrm>
          <a:prstGeom prst="rect">
            <a:avLst/>
          </a:prstGeom>
          <a:blipFill dpi="0" rotWithShape="1">
            <a:blip r:embed="rId2" cstate="print">
              <a:lum bright="20000"/>
            </a:blip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13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Hairy vetch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dark ridge through wedge shaped </a:t>
            </a:r>
            <a:r>
              <a:rPr lang="en-US" dirty="0" err="1"/>
              <a:t>hilum</a:t>
            </a:r>
            <a:endParaRPr lang="en-US" dirty="0"/>
          </a:p>
          <a:p>
            <a:r>
              <a:rPr lang="en-US" dirty="0"/>
              <a:t>Large, dark purple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514600"/>
            <a:ext cx="3494723" cy="2387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886200" y="2438400"/>
            <a:ext cx="3581400" cy="1143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003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Birdsfoot</a:t>
            </a:r>
            <a:r>
              <a:rPr lang="en-US" dirty="0"/>
              <a:t> trefoil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Olive to chocolate brown color</a:t>
            </a:r>
          </a:p>
          <a:p>
            <a:r>
              <a:rPr lang="en-US" dirty="0"/>
              <a:t>Mottle appearance</a:t>
            </a:r>
          </a:p>
          <a:p>
            <a:r>
              <a:rPr lang="en-US" dirty="0"/>
              <a:t>Dent in one side, “like a bird stepped in it”</a:t>
            </a:r>
          </a:p>
        </p:txBody>
      </p:sp>
      <p:sp>
        <p:nvSpPr>
          <p:cNvPr id="5" name="Rectangle 4" descr="MVC-002F"/>
          <p:cNvSpPr>
            <a:spLocks noChangeArrowheads="1"/>
          </p:cNvSpPr>
          <p:nvPr/>
        </p:nvSpPr>
        <p:spPr bwMode="auto">
          <a:xfrm>
            <a:off x="4572000" y="1943100"/>
            <a:ext cx="3886200" cy="2971800"/>
          </a:xfrm>
          <a:prstGeom prst="rect">
            <a:avLst/>
          </a:prstGeom>
          <a:blipFill dpi="0" rotWithShape="0">
            <a:blip r:embed="rId2" cstate="print">
              <a:alphaModFix amt="66000"/>
            </a:blip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91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Korean lespedeza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seed is shiny, black, and oval</a:t>
            </a:r>
          </a:p>
          <a:p>
            <a:r>
              <a:rPr lang="en-US" dirty="0"/>
              <a:t>can see tiny veins in the seed pods</a:t>
            </a:r>
          </a:p>
          <a:p>
            <a:endParaRPr lang="en-US" dirty="0"/>
          </a:p>
        </p:txBody>
      </p:sp>
      <p:sp>
        <p:nvSpPr>
          <p:cNvPr id="5" name="Rectangle 4" descr="MVC-003F"/>
          <p:cNvSpPr>
            <a:spLocks noChangeArrowheads="1"/>
          </p:cNvSpPr>
          <p:nvPr/>
        </p:nvSpPr>
        <p:spPr bwMode="auto">
          <a:xfrm>
            <a:off x="4572000" y="2362200"/>
            <a:ext cx="4191000" cy="2819400"/>
          </a:xfrm>
          <a:prstGeom prst="rect">
            <a:avLst/>
          </a:prstGeom>
          <a:blipFill dpi="0" rotWithShape="1">
            <a:blip r:embed="rId2" cstate="print">
              <a:lum bright="20000"/>
            </a:blip>
            <a:srcRect/>
            <a:stretch>
              <a:fillRect/>
            </a:stretch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048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2086E42656D2438DE535EC94DD6D99" ma:contentTypeVersion="6" ma:contentTypeDescription="Create a new document." ma:contentTypeScope="" ma:versionID="3f6db2b964ada299f65bd1dff8217259">
  <xsd:schema xmlns:xsd="http://www.w3.org/2001/XMLSchema" xmlns:xs="http://www.w3.org/2001/XMLSchema" xmlns:p="http://schemas.microsoft.com/office/2006/metadata/properties" xmlns:ns1="http://schemas.microsoft.com/sharepoint/v3" xmlns:ns2="df85e10f-883b-4101-9949-57777d45c040" targetNamespace="http://schemas.microsoft.com/office/2006/metadata/properties" ma:root="true" ma:fieldsID="16fbf549d3d3d24256e6a46e4385afde" ns1:_="" ns2:_="">
    <xsd:import namespace="http://schemas.microsoft.com/sharepoint/v3"/>
    <xsd:import namespace="df85e10f-883b-4101-9949-57777d45c04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roject" minOccurs="0"/>
                <xsd:element ref="ns2:Category" minOccurs="0"/>
                <xsd:element ref="ns2:CDE" minOccurs="0"/>
                <xsd:element ref="ns2:Program_x0020_Are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85e10f-883b-4101-9949-57777d45c040" elementFormDefault="qualified">
    <xsd:import namespace="http://schemas.microsoft.com/office/2006/documentManagement/types"/>
    <xsd:import namespace="http://schemas.microsoft.com/office/infopath/2007/PartnerControls"/>
    <xsd:element name="Project" ma:index="10" nillable="true" ma:displayName="Project" ma:format="Dropdown" ma:internalName="Project">
      <xsd:simpleType>
        <xsd:restriction base="dms:Choice">
          <xsd:enumeration value="Aerospace"/>
          <xsd:enumeration value="Agricultural Tractor"/>
          <xsd:enumeration value="Alfalfa"/>
          <xsd:enumeration value="Aquatic Science"/>
          <xsd:enumeration value="Arts and Crafts"/>
          <xsd:enumeration value="Beef"/>
          <xsd:enumeration value="Beekeeping"/>
          <xsd:enumeration value="Bicycle"/>
          <xsd:enumeration value="Bugs"/>
          <xsd:enumeration value="Cake Decorating"/>
          <xsd:enumeration value="Cat"/>
          <xsd:enumeration value="Child Development"/>
          <xsd:enumeration value="Collections"/>
          <xsd:enumeration value="Computer"/>
          <xsd:enumeration value="Consumer Clothing"/>
          <xsd:enumeration value="Corn"/>
          <xsd:enumeration value="Corn (K-2)"/>
          <xsd:enumeration value="Crops"/>
          <xsd:enumeration value="Dairy"/>
          <xsd:enumeration value="Dog"/>
          <xsd:enumeration value="Electric"/>
          <xsd:enumeration value="Entomology"/>
          <xsd:enumeration value="Exploring 4-H"/>
          <xsd:enumeration value="Exploring Farm Animals"/>
          <xsd:enumeration value="Floriculture"/>
          <xsd:enumeration value="Foods"/>
          <xsd:enumeration value="Forestry"/>
          <xsd:enumeration value="Forestry (K-2)"/>
          <xsd:enumeration value="Garden"/>
          <xsd:enumeration value="Genealogy"/>
          <xsd:enumeration value="Geology"/>
          <xsd:enumeration value="Goats"/>
          <xsd:enumeration value="Hay (forages)"/>
          <xsd:enumeration value="Health"/>
          <xsd:enumeration value="Home Environment"/>
          <xsd:enumeration value="Horse"/>
          <xsd:enumeration value="Junior Leaders"/>
          <xsd:enumeration value="Lawn and Garden"/>
          <xsd:enumeration value="Leadership"/>
          <xsd:enumeration value="Livestock"/>
          <xsd:enumeration value="Llamas (Llamas alpacas)"/>
          <xsd:enumeration value="Microwave"/>
          <xsd:enumeration value="Mission to Mars"/>
          <xsd:enumeration value="More Bugs"/>
          <xsd:enumeration value="Performing Arts"/>
          <xsd:enumeration value="Personality"/>
          <xsd:enumeration value="Pets"/>
          <xsd:enumeration value="Photography"/>
          <xsd:enumeration value="Pigeon"/>
          <xsd:enumeration value="Plant Science"/>
          <xsd:enumeration value="Poultry"/>
          <xsd:enumeration value="Rabbits"/>
          <xsd:enumeration value="Sewing"/>
          <xsd:enumeration value="Sheep"/>
          <xsd:enumeration value="Shooting Sports"/>
          <xsd:enumeration value="Small Engine"/>
          <xsd:enumeration value="Small Grains"/>
          <xsd:enumeration value="Soil and Water Science"/>
          <xsd:enumeration value="Soybeans"/>
          <xsd:enumeration value="Space"/>
          <xsd:enumeration value="Sportfishing"/>
          <xsd:enumeration value="Strawberries"/>
          <xsd:enumeration value="Swine"/>
          <xsd:enumeration value="Tractor"/>
          <xsd:enumeration value="Trees"/>
          <xsd:enumeration value="Verbal Communication Events and Activities"/>
          <xsd:enumeration value="Veterinary Science"/>
          <xsd:enumeration value="Weather and Climate Science"/>
          <xsd:enumeration value="Weeds"/>
          <xsd:enumeration value="Wildlife"/>
          <xsd:enumeration value="Wood Science"/>
        </xsd:restriction>
      </xsd:simpleType>
    </xsd:element>
    <xsd:element name="Category" ma:index="11" nillable="true" ma:displayName="Category" ma:format="Dropdown" ma:internalName="Category">
      <xsd:simpleType>
        <xsd:restriction base="dms:Choice">
          <xsd:enumeration value="Camp/Workshop/Trip"/>
          <xsd:enumeration value="CDE"/>
          <xsd:enumeration value="Project"/>
          <xsd:enumeration value="Volunteer"/>
        </xsd:restriction>
      </xsd:simpleType>
    </xsd:element>
    <xsd:element name="CDE" ma:index="12" nillable="true" ma:displayName="CDE" ma:format="Dropdown" ma:internalName="CDE">
      <xsd:simpleType>
        <xsd:restriction base="dms:Choice">
          <xsd:enumeration value="Crops"/>
          <xsd:enumeration value="Milk Quality and Products"/>
          <xsd:enumeration value="Dairy Judging"/>
          <xsd:enumeration value="Entomology"/>
          <xsd:enumeration value="Forestry"/>
          <xsd:enumeration value="Hippology"/>
          <xsd:enumeration value="Hoosier Beef Congress​"/>
          <xsd:enumeration value="Horse and Pony"/>
          <xsd:enumeration value="Horticulture"/>
          <xsd:enumeration value="Livestock Judging"/>
          <xsd:enumeration value="Livestock Skillathon"/>
          <xsd:enumeration value="Meat Judging"/>
          <xsd:enumeration value="Poultry Judging"/>
          <xsd:enumeration value="Soil Judging"/>
          <xsd:enumeration value="Wildlife Habitat ​​"/>
        </xsd:restriction>
      </xsd:simpleType>
    </xsd:element>
    <xsd:element name="Program_x0020_Area" ma:index="13" nillable="true" ma:displayName="Program Area" ma:internalName="Program_x0020_Area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itizenship"/>
                    <xsd:enumeration value="Healthy Living"/>
                    <xsd:enumeration value="STEM &amp; Agriculture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 xmlns="df85e10f-883b-4101-9949-57777d45c040" xsi:nil="true"/>
    <Category xmlns="df85e10f-883b-4101-9949-57777d45c040">CDE</Category>
    <PublishingExpirationDate xmlns="http://schemas.microsoft.com/sharepoint/v3" xsi:nil="true"/>
    <PublishingStartDate xmlns="http://schemas.microsoft.com/sharepoint/v3" xsi:nil="true"/>
    <CDE xmlns="df85e10f-883b-4101-9949-57777d45c040">Crops</CDE>
    <Program_x0020_Area xmlns="df85e10f-883b-4101-9949-57777d45c040">STEM &amp; Agriculture</Program_x0020_Area>
  </documentManagement>
</p:properties>
</file>

<file path=customXml/itemProps1.xml><?xml version="1.0" encoding="utf-8"?>
<ds:datastoreItem xmlns:ds="http://schemas.openxmlformats.org/officeDocument/2006/customXml" ds:itemID="{042019F3-4C1A-4D3C-8A38-96E9A21497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6BE527-74D1-4F20-8D0A-D4D7CD25FA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f85e10f-883b-4101-9949-57777d45c04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24F264-4B14-47EC-BE8A-4075C1E08ADE}">
  <ds:schemaRefs>
    <ds:schemaRef ds:uri="http://schemas.microsoft.com/office/2006/metadata/properties"/>
    <ds:schemaRef ds:uri="http://schemas.microsoft.com/office/infopath/2007/PartnerControls"/>
    <ds:schemaRef ds:uri="df85e10f-883b-4101-9949-57777d45c040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452</Words>
  <Application>Microsoft Office PowerPoint</Application>
  <PresentationFormat>On-screen Show (4:3)</PresentationFormat>
  <Paragraphs>121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Comic Sans MS</vt:lpstr>
      <vt:lpstr>Times New Roman</vt:lpstr>
      <vt:lpstr>Office Theme</vt:lpstr>
      <vt:lpstr>4-H/FFA Crops Career Development Event 2011-2015</vt:lpstr>
      <vt:lpstr>Red clover</vt:lpstr>
      <vt:lpstr>White clover</vt:lpstr>
      <vt:lpstr>Alsike clover</vt:lpstr>
      <vt:lpstr>Sweetclover</vt:lpstr>
      <vt:lpstr>Alfalfa</vt:lpstr>
      <vt:lpstr>Hairy vetch</vt:lpstr>
      <vt:lpstr>Birdsfoot trefoil</vt:lpstr>
      <vt:lpstr>Korean lespedeza</vt:lpstr>
      <vt:lpstr>Tall fescue</vt:lpstr>
      <vt:lpstr>Ryegrass</vt:lpstr>
      <vt:lpstr>Timothy</vt:lpstr>
      <vt:lpstr>Reed canarygrass</vt:lpstr>
      <vt:lpstr>Kentucky bluegrass</vt:lpstr>
      <vt:lpstr>Smooth bromegrass</vt:lpstr>
      <vt:lpstr>Orchardgrass</vt:lpstr>
      <vt:lpstr>Sudangrass</vt:lpstr>
      <vt:lpstr>Durum wheat</vt:lpstr>
      <vt:lpstr>Soft red winter wheat</vt:lpstr>
      <vt:lpstr>White wheat</vt:lpstr>
      <vt:lpstr>Hard red winter wheat</vt:lpstr>
      <vt:lpstr>Rye</vt:lpstr>
      <vt:lpstr>Barley</vt:lpstr>
      <vt:lpstr>Oats</vt:lpstr>
      <vt:lpstr>Grain sorghum</vt:lpstr>
      <vt:lpstr>Rice</vt:lpstr>
      <vt:lpstr>Triticale </vt:lpstr>
      <vt:lpstr>Flax</vt:lpstr>
      <vt:lpstr>Crownvetch</vt:lpstr>
      <vt:lpstr>Soybean</vt:lpstr>
      <vt:lpstr>Dent corn</vt:lpstr>
      <vt:lpstr>Sweet corn</vt:lpstr>
      <vt:lpstr>Popcorn</vt:lpstr>
      <vt:lpstr>Canola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4-H/FFA Crops Career Development Event 2011-2015</dc:title>
  <dc:creator>Sam</dc:creator>
  <cp:lastModifiedBy>Price, Gina J.</cp:lastModifiedBy>
  <cp:revision>28</cp:revision>
  <dcterms:created xsi:type="dcterms:W3CDTF">2010-08-21T19:58:32Z</dcterms:created>
  <dcterms:modified xsi:type="dcterms:W3CDTF">2021-05-02T18:34:10Z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0x010100C02086E42656D2438DE535EC94DD6D99</vt:lpwstr>
  </property>
</Properties>
</file>