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320" r:id="rId5"/>
    <p:sldId id="304" r:id="rId6"/>
    <p:sldId id="315" r:id="rId7"/>
    <p:sldId id="316" r:id="rId8"/>
    <p:sldId id="326" r:id="rId9"/>
    <p:sldId id="328" r:id="rId10"/>
    <p:sldId id="331" r:id="rId11"/>
    <p:sldId id="343" r:id="rId12"/>
    <p:sldId id="341" r:id="rId13"/>
    <p:sldId id="342" r:id="rId14"/>
    <p:sldId id="298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577"/>
  </p:normalViewPr>
  <p:slideViewPr>
    <p:cSldViewPr>
      <p:cViewPr varScale="1">
        <p:scale>
          <a:sx n="74" d="100"/>
          <a:sy n="74" d="100"/>
        </p:scale>
        <p:origin x="1116" y="66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52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B0F0-8402-40F7-91F7-50E2CFA62296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6A475-7E8F-46E6-A177-88E308D3F1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BAFA-B2F7-4CF6-AF73-9967C85D10BD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0C90-5986-4FFE-BA07-91FB8883B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0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0C90-5986-4FFE-BA07-91FB8883B4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www.cfse.purdue.edu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5860B-DF63-5E47-9B87-6D9278F2CDCD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6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2643089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E6DD5-E430-A14E-9B9F-D096E3214B01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6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37783661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713" y="17526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8213" y="17526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95931-04FE-3348-B0FA-93313D55C465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7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12752967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D5FAD-58FF-ED4E-BB7B-6E8FFCD11682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9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36903913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E925D-0309-E745-BC9B-2A5EEC7C0326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861176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7FDFE-8D2A-9D49-8A43-39408F7968FE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3412132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4F421-49F3-F646-B460-A8C5B039C72B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7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4979105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1F73F-959C-8E41-9F5E-18920B4EE7FC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7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40996258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36DA3-6313-7245-A09D-A1A4CBE75085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6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25612476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868363"/>
            <a:ext cx="1962150" cy="5532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7713" y="868363"/>
            <a:ext cx="5734050" cy="5532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08750"/>
            <a:ext cx="531813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34ADC-E09C-6443-A5A6-71CB12296BA2}" type="slidenum">
              <a:rPr lang="en-US" sz="2400" b="1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1"/>
          </p:nvPr>
        </p:nvSpPr>
        <p:spPr>
          <a:xfrm>
            <a:off x="6705600" y="6508750"/>
            <a:ext cx="19050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Month 00, 2007</a:t>
            </a:r>
          </a:p>
        </p:txBody>
      </p:sp>
      <p:sp>
        <p:nvSpPr>
          <p:cNvPr id="6" name="Rectangle 87"/>
          <p:cNvSpPr>
            <a:spLocks noGrp="1" noChangeArrowheads="1"/>
          </p:cNvSpPr>
          <p:nvPr>
            <p:ph type="ftr" sz="quarter" idx="12"/>
          </p:nvPr>
        </p:nvSpPr>
        <p:spPr>
          <a:xfrm>
            <a:off x="760413" y="6508750"/>
            <a:ext cx="3811587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Confidentiality Note</a:t>
            </a:r>
          </a:p>
        </p:txBody>
      </p:sp>
    </p:spTree>
    <p:extLst>
      <p:ext uri="{BB962C8B-B14F-4D97-AF65-F5344CB8AC3E}">
        <p14:creationId xmlns:p14="http://schemas.microsoft.com/office/powerpoint/2010/main" val="41619355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6634-F9A5-482F-B216-6CBAB0BBF838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www.cfse.purdue.edu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825F-EEA5-4E27-AAE5-4020A661B2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BAD7C40-4AF4-084C-ACC7-5043863BD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2706"/>
            <a:ext cx="2157213" cy="12326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24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747713" y="868363"/>
            <a:ext cx="7848600" cy="784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4650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4646" y="1769533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6542" name="Line 78"/>
          <p:cNvSpPr>
            <a:spLocks noChangeShapeType="1"/>
          </p:cNvSpPr>
          <p:nvPr/>
        </p:nvSpPr>
        <p:spPr bwMode="auto">
          <a:xfrm>
            <a:off x="762000" y="881067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FBBA0-C172-8548-9752-8565B57752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337" y="-873"/>
            <a:ext cx="1761423" cy="10065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60375" indent="-23018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688975" indent="-2270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914400" indent="-22383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1143000" indent="-2270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600200" indent="-227013" algn="l" rtl="0" fontAlgn="base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057400" indent="-227013" algn="l" rtl="0" fontAlgn="base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514600" indent="-227013" algn="l" rtl="0" fontAlgn="base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2971800" indent="-227013" algn="l" rtl="0" fontAlgn="base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eering@purdue.e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nytim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81149"/>
            <a:ext cx="8991600" cy="1924051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What’s That Growing On My Spinach?</a:t>
            </a:r>
            <a:br>
              <a:rPr lang="en-US" sz="5300" dirty="0"/>
            </a:br>
            <a:r>
              <a:rPr lang="en-US" sz="4000" dirty="0"/>
              <a:t>Bacteria Associated With Fresh Produce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866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Amanda Deering, Ph.D.</a:t>
            </a:r>
          </a:p>
          <a:p>
            <a:r>
              <a:rPr lang="en-US" sz="3800" dirty="0">
                <a:solidFill>
                  <a:schemeClr val="tx1"/>
                </a:solidFill>
              </a:rPr>
              <a:t>Department of Food Science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7" descr="Purdue food science logo.tif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25" y="5943600"/>
            <a:ext cx="327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54B9-1601-CA46-A386-BF2DA837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Bacteria on Plants are Good!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319D-EEEF-7348-AE15-87EF873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 have bacteria on their surfaces just like humans do.  </a:t>
            </a:r>
          </a:p>
          <a:p>
            <a:r>
              <a:rPr lang="en-US" dirty="0"/>
              <a:t>They are part of the natural microflora of the plant and contain bacteria, yeasts, and molds that do NOT make us sick.</a:t>
            </a:r>
          </a:p>
        </p:txBody>
      </p:sp>
      <p:pic>
        <p:nvPicPr>
          <p:cNvPr id="1026" name="Picture 2" descr="The Various Types of Oral Bacteria in Spring | Spring Creek Dentistry">
            <a:extLst>
              <a:ext uri="{FF2B5EF4-FFF2-40B4-BE49-F238E27FC236}">
                <a16:creationId xmlns:a16="http://schemas.microsoft.com/office/drawing/2014/main" id="{D47B3DA6-5C8E-A544-A2DF-FA8BB9C2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43180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8942-2C4C-4844-81EF-854A9B2B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5AB9-84B3-2A4A-840D-2BCFA6A2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see what’s growing on our spinach.</a:t>
            </a:r>
          </a:p>
          <a:p>
            <a:r>
              <a:rPr lang="en-US" dirty="0"/>
              <a:t>Come up and pick a piece of spinach from the front– Make sure to label your petri dishes</a:t>
            </a:r>
          </a:p>
          <a:p>
            <a:r>
              <a:rPr lang="en-US" dirty="0"/>
              <a:t>Plate on the petri dish – Be careful not to press too hard and break the agar!</a:t>
            </a:r>
          </a:p>
          <a:p>
            <a:r>
              <a:rPr lang="en-US" dirty="0"/>
              <a:t>Seal with Parafilm and take home to incubate 2 days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9545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ED04-CECE-6A40-BB09-929E5434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We See After 2 Days?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4FD4F-F0E2-B14B-86CB-79CF6F53F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3DEDA-E2A0-B643-BC16-CFA1C13A7397}"/>
              </a:ext>
            </a:extLst>
          </p:cNvPr>
          <p:cNvSpPr txBox="1"/>
          <p:nvPr/>
        </p:nvSpPr>
        <p:spPr>
          <a:xfrm>
            <a:off x="-1" y="61261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the key to ID the most abundant bacteria that was on your spinach!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68E20-53EB-B448-BEC3-5706A7A2C6BA}"/>
              </a:ext>
            </a:extLst>
          </p:cNvPr>
          <p:cNvSpPr txBox="1"/>
          <p:nvPr/>
        </p:nvSpPr>
        <p:spPr>
          <a:xfrm>
            <a:off x="533400" y="19050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of round, bigger, and usually not  smooth = Yeast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A165D-83C9-EE49-9750-7A0ACDBF96E9}"/>
              </a:ext>
            </a:extLst>
          </p:cNvPr>
          <p:cNvSpPr txBox="1"/>
          <p:nvPr/>
        </p:nvSpPr>
        <p:spPr>
          <a:xfrm>
            <a:off x="7086599" y="213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Fuzzy = Mold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FEDA5-DC53-1E48-ABBB-187378CB9991}"/>
              </a:ext>
            </a:extLst>
          </p:cNvPr>
          <p:cNvSpPr txBox="1"/>
          <p:nvPr/>
        </p:nvSpPr>
        <p:spPr>
          <a:xfrm>
            <a:off x="392509" y="425380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Round, small, and smooth = Bacteria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A1ED2E-5BC4-5E48-BD27-4268E2D93EAB}"/>
              </a:ext>
            </a:extLst>
          </p:cNvPr>
          <p:cNvCxnSpPr>
            <a:stCxn id="7" idx="3"/>
          </p:cNvCxnSpPr>
          <p:nvPr/>
        </p:nvCxnSpPr>
        <p:spPr>
          <a:xfrm flipV="1">
            <a:off x="1916509" y="4495800"/>
            <a:ext cx="1969691" cy="219671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469919-78F4-5C4C-8F2C-FF02CC4F5F57}"/>
              </a:ext>
            </a:extLst>
          </p:cNvPr>
          <p:cNvCxnSpPr>
            <a:cxnSpLocks/>
          </p:cNvCxnSpPr>
          <p:nvPr/>
        </p:nvCxnSpPr>
        <p:spPr>
          <a:xfrm>
            <a:off x="1916509" y="2684185"/>
            <a:ext cx="3188891" cy="253980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D97EDE-A1D9-1440-BC34-C55629FD272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53001" y="2318266"/>
            <a:ext cx="2133598" cy="1048931"/>
          </a:xfrm>
          <a:prstGeom prst="straightConnector1">
            <a:avLst/>
          </a:prstGeom>
          <a:ln w="539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F96823-0AD1-EC44-BF3A-3B7038E21870}"/>
              </a:ext>
            </a:extLst>
          </p:cNvPr>
          <p:cNvSpPr txBox="1"/>
          <p:nvPr/>
        </p:nvSpPr>
        <p:spPr>
          <a:xfrm>
            <a:off x="7086599" y="3286543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colors, shapes, and sizes means different microbes! </a:t>
            </a:r>
          </a:p>
        </p:txBody>
      </p:sp>
    </p:spTree>
    <p:extLst>
      <p:ext uri="{BB962C8B-B14F-4D97-AF65-F5344CB8AC3E}">
        <p14:creationId xmlns:p14="http://schemas.microsoft.com/office/powerpoint/2010/main" val="373720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QUESTION image.gif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533" y="1269133"/>
            <a:ext cx="2091267" cy="22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6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286000"/>
            <a:ext cx="392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7" y="4351866"/>
            <a:ext cx="4944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Contact Information: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Amanda Deering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adeering@purdue.edu</a:t>
            </a:r>
            <a:endParaRPr lang="en-US" sz="3200" b="1" dirty="0">
              <a:solidFill>
                <a:srgbClr val="00008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8C"/>
                </a:solidFill>
                <a:latin typeface="Arial" charset="0"/>
                <a:ea typeface="ＭＳ Ｐゴシック" charset="0"/>
                <a:cs typeface="ＭＳ Ｐゴシック" charset="0"/>
              </a:rPr>
              <a:t>765-494-0512</a:t>
            </a:r>
          </a:p>
        </p:txBody>
      </p:sp>
    </p:spTree>
    <p:extLst>
      <p:ext uri="{BB962C8B-B14F-4D97-AF65-F5344CB8AC3E}">
        <p14:creationId xmlns:p14="http://schemas.microsoft.com/office/powerpoint/2010/main" val="26816551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143000"/>
          </a:xfrm>
        </p:spPr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The number of outbreaks associated with fresh produce has been increasing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Spinach and Lettuce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Tomatoes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Sprouts - Mung Bean and Alfalfa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Cantaloupe</a:t>
            </a:r>
          </a:p>
          <a:p>
            <a:r>
              <a:rPr lang="en-US" dirty="0"/>
              <a:t>Pathogens Involved:</a:t>
            </a:r>
          </a:p>
          <a:p>
            <a:pPr lvl="1"/>
            <a:r>
              <a:rPr lang="en-US" i="1" dirty="0"/>
              <a:t>E. coli</a:t>
            </a:r>
            <a:r>
              <a:rPr lang="en-US" dirty="0"/>
              <a:t> O157:H7</a:t>
            </a:r>
          </a:p>
          <a:p>
            <a:pPr lvl="1"/>
            <a:r>
              <a:rPr lang="en-US" i="1" dirty="0"/>
              <a:t>Salmonella </a:t>
            </a:r>
            <a:r>
              <a:rPr lang="en-US" dirty="0"/>
              <a:t>spp.</a:t>
            </a:r>
          </a:p>
          <a:p>
            <a:pPr lvl="1"/>
            <a:r>
              <a:rPr lang="en-US" i="1" dirty="0"/>
              <a:t>Listeria monocytogenes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Purdue food science logo.tif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25" y="0"/>
            <a:ext cx="2136775" cy="5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Outbreak Lettu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1862138"/>
            <a:ext cx="3581400" cy="2100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15000" y="39624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http://www.nytimes.com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572000"/>
            <a:ext cx="3309144" cy="55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52004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“When Bad Things Come From ‘Good’ Food”</a:t>
            </a:r>
          </a:p>
          <a:p>
            <a:r>
              <a:rPr lang="en-US" dirty="0"/>
              <a:t>                       January 2, 2007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0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943600" cy="1143000"/>
          </a:xfrm>
        </p:spPr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 kill step (such as cooking) </a:t>
            </a:r>
          </a:p>
          <a:p>
            <a:pPr lvl="1"/>
            <a:r>
              <a:rPr lang="en-US" dirty="0"/>
              <a:t>Consumed raw or lightly cooked</a:t>
            </a:r>
          </a:p>
          <a:p>
            <a:endParaRPr lang="en-US" dirty="0"/>
          </a:p>
          <a:p>
            <a:r>
              <a:rPr lang="en-US" dirty="0"/>
              <a:t>Reasons for increased outbreaks: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Increased consumption of fresh produce</a:t>
            </a:r>
          </a:p>
          <a:p>
            <a:pPr lvl="1"/>
            <a:r>
              <a:rPr lang="en-US" dirty="0"/>
              <a:t>Increase in pre-cut, bagged, ready-to-eat products</a:t>
            </a:r>
          </a:p>
          <a:p>
            <a:pPr lvl="1"/>
            <a:r>
              <a:rPr lang="en-US" dirty="0"/>
              <a:t>Transfer of produce over large areas</a:t>
            </a:r>
          </a:p>
          <a:p>
            <a:pPr lvl="1"/>
            <a:r>
              <a:rPr lang="en-US" dirty="0"/>
              <a:t>More automated means of harvest and distribution of fresh produce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371600"/>
            <a:ext cx="2739237" cy="2028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urdue food science logo.tif"/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25" y="0"/>
            <a:ext cx="2136775" cy="5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80" y="3657600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www.choosemyplate.gov</a:t>
            </a:r>
          </a:p>
        </p:txBody>
      </p:sp>
    </p:spTree>
    <p:extLst>
      <p:ext uri="{BB962C8B-B14F-4D97-AF65-F5344CB8AC3E}">
        <p14:creationId xmlns:p14="http://schemas.microsoft.com/office/powerpoint/2010/main" val="417203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6700" y="792162"/>
            <a:ext cx="71628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>Contamination of Plants/Produce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Pathogenic bacteria can be introduced at any point during the growing, harvest, and post-harvest handling</a:t>
            </a:r>
          </a:p>
          <a:p>
            <a:r>
              <a:rPr lang="en-US" dirty="0"/>
              <a:t>Plants can be a vehicle for transmission of bacteria to humans</a:t>
            </a:r>
          </a:p>
          <a:p>
            <a:pPr lvl="1"/>
            <a:r>
              <a:rPr lang="en-US" dirty="0"/>
              <a:t>Passive contamination event</a:t>
            </a:r>
          </a:p>
          <a:p>
            <a:pPr lvl="1"/>
            <a:r>
              <a:rPr lang="en-US" dirty="0"/>
              <a:t>Can sometimes be corrected by proper post-harvest sanitization methods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Improperly composted manure</a:t>
            </a:r>
          </a:p>
          <a:p>
            <a:pPr lvl="1"/>
            <a:r>
              <a:rPr lang="en-US" dirty="0"/>
              <a:t>Contaminated irrigation water</a:t>
            </a:r>
          </a:p>
          <a:p>
            <a:pPr lvl="1"/>
            <a:r>
              <a:rPr lang="en-US" dirty="0"/>
              <a:t>Breakdown in sanitization treatment</a:t>
            </a:r>
          </a:p>
        </p:txBody>
      </p:sp>
      <p:pic>
        <p:nvPicPr>
          <p:cNvPr id="7" name="Picture 6" descr="Purdue food science logo.tif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25" y="0"/>
            <a:ext cx="2136775" cy="5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4229100"/>
            <a:ext cx="3492500" cy="232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39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of Bacteria Through Wounds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or damaged surfaces (bruising) provides a point of entry for the bacteria into the plant</a:t>
            </a:r>
          </a:p>
          <a:p>
            <a:pPr lvl="1"/>
            <a:r>
              <a:rPr lang="en-US" dirty="0"/>
              <a:t>Increases the risk of contamination </a:t>
            </a:r>
          </a:p>
          <a:p>
            <a:pPr lvl="1"/>
            <a:r>
              <a:rPr lang="en-US" dirty="0"/>
              <a:t>Nutrients are released from the plant that provide food for the bacteria</a:t>
            </a:r>
          </a:p>
          <a:p>
            <a:pPr lvl="1"/>
            <a:r>
              <a:rPr lang="en-US" dirty="0"/>
              <a:t>Excess trimming of produce problematic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724400"/>
            <a:ext cx="3010759" cy="200215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724399"/>
            <a:ext cx="3010524" cy="2003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91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54" y="46179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of Bacteria Through Natural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Stomata are present on the plant surface</a:t>
            </a:r>
          </a:p>
          <a:p>
            <a:pPr lvl="1"/>
            <a:r>
              <a:rPr lang="en-US" dirty="0"/>
              <a:t>Regulates gas exchange by opening and closing</a:t>
            </a:r>
          </a:p>
          <a:p>
            <a:pPr lvl="1"/>
            <a:r>
              <a:rPr lang="en-US" dirty="0"/>
              <a:t>Bacteria can enter during washing using contaminated water or other contamination event</a:t>
            </a:r>
          </a:p>
          <a:p>
            <a:pPr lvl="1"/>
            <a:r>
              <a:rPr lang="en-US" dirty="0"/>
              <a:t>Bacteria protected from sanitizers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0"/>
            <a:ext cx="4419600" cy="331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29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2118" y="913615"/>
            <a:ext cx="70605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talk about a bacterium that </a:t>
            </a:r>
            <a:r>
              <a:rPr lang="en-US" b="1" i="1" dirty="0"/>
              <a:t>can</a:t>
            </a:r>
            <a:r>
              <a:rPr lang="en-US" dirty="0"/>
              <a:t> make us sick: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Salmonella </a:t>
            </a:r>
            <a:r>
              <a:rPr lang="en-US" dirty="0"/>
              <a:t>spp.</a:t>
            </a:r>
            <a:br>
              <a:rPr lang="en-US" dirty="0"/>
            </a:b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/>
          <a:lstStyle/>
          <a:p>
            <a:r>
              <a:rPr lang="en-US" dirty="0"/>
              <a:t>Each year is estimated to cause about 1.2 million illnesses in the U.S.</a:t>
            </a:r>
          </a:p>
          <a:p>
            <a:pPr lvl="1"/>
            <a:r>
              <a:rPr lang="en-US" dirty="0"/>
              <a:t>23,000 hospitalizations </a:t>
            </a:r>
          </a:p>
          <a:p>
            <a:pPr lvl="1"/>
            <a:r>
              <a:rPr lang="en-US" dirty="0"/>
              <a:t>450 deaths</a:t>
            </a:r>
          </a:p>
          <a:p>
            <a:r>
              <a:rPr lang="en-US" dirty="0"/>
              <a:t>Causes the disease Salmonellosis with symptoms: diarrhea, fever, and severe abdominal cramping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27398"/>
            <a:ext cx="2032290" cy="2023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19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248400" cy="1143000"/>
          </a:xfrm>
        </p:spPr>
        <p:txBody>
          <a:bodyPr/>
          <a:lstStyle/>
          <a:p>
            <a:r>
              <a:rPr lang="en-US" i="1" dirty="0"/>
              <a:t>Salmonella enterica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Birds and reptiles are usually reservoirs</a:t>
            </a:r>
          </a:p>
          <a:p>
            <a:r>
              <a:rPr lang="en-US" dirty="0"/>
              <a:t>Transmission can be from person to person or animal to person through a fecal-oral route.</a:t>
            </a:r>
          </a:p>
          <a:p>
            <a:r>
              <a:rPr lang="en-US" dirty="0"/>
              <a:t>Also, by consuming food that is contaminated or improperly cook</a:t>
            </a:r>
          </a:p>
          <a:p>
            <a:pPr lvl="1"/>
            <a:r>
              <a:rPr lang="en-US" dirty="0"/>
              <a:t>Raw and undercooked eggs</a:t>
            </a:r>
          </a:p>
          <a:p>
            <a:pPr lvl="1"/>
            <a:r>
              <a:rPr lang="en-US" dirty="0"/>
              <a:t>Raw milk products</a:t>
            </a:r>
          </a:p>
          <a:p>
            <a:pPr lvl="1"/>
            <a:r>
              <a:rPr lang="en-US" dirty="0"/>
              <a:t>Poultry</a:t>
            </a:r>
          </a:p>
          <a:p>
            <a:pPr lvl="1"/>
            <a:r>
              <a:rPr lang="en-US" dirty="0"/>
              <a:t>Uncooked fruits and vegetables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181600"/>
            <a:ext cx="2422223" cy="1504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60371"/>
            <a:ext cx="2286000" cy="1521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78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94" y="457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Salmonella </a:t>
            </a:r>
            <a:r>
              <a:rPr lang="en-US" dirty="0"/>
              <a:t>Outbreaks - Cantaloupe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/>
              <a:t>Chamberlain Farms, Owensville Indiana in 2012</a:t>
            </a:r>
          </a:p>
          <a:p>
            <a:pPr lvl="1"/>
            <a:r>
              <a:rPr lang="en-US" dirty="0"/>
              <a:t>261 cases in 24 states</a:t>
            </a:r>
          </a:p>
          <a:p>
            <a:pPr lvl="1"/>
            <a:r>
              <a:rPr lang="en-US" dirty="0"/>
              <a:t>3 deaths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81" y="3154048"/>
            <a:ext cx="5713037" cy="3703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55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le_template_101107">
  <a:themeElements>
    <a:clrScheme name="Dole_template_101107 1">
      <a:dk1>
        <a:srgbClr val="00008C"/>
      </a:dk1>
      <a:lt1>
        <a:srgbClr val="FFFFFF"/>
      </a:lt1>
      <a:dk2>
        <a:srgbClr val="00008C"/>
      </a:dk2>
      <a:lt2>
        <a:srgbClr val="969696"/>
      </a:lt2>
      <a:accent1>
        <a:srgbClr val="1AA4DE"/>
      </a:accent1>
      <a:accent2>
        <a:srgbClr val="FF8200"/>
      </a:accent2>
      <a:accent3>
        <a:srgbClr val="FFFFFF"/>
      </a:accent3>
      <a:accent4>
        <a:srgbClr val="000077"/>
      </a:accent4>
      <a:accent5>
        <a:srgbClr val="ABCFEC"/>
      </a:accent5>
      <a:accent6>
        <a:srgbClr val="E77500"/>
      </a:accent6>
      <a:hlink>
        <a:srgbClr val="51B81E"/>
      </a:hlink>
      <a:folHlink>
        <a:srgbClr val="EE0E76"/>
      </a:folHlink>
    </a:clrScheme>
    <a:fontScheme name="Dole_template_1011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>
            <a:ln>
              <a:noFill/>
            </a:ln>
            <a:solidFill>
              <a:srgbClr val="D2103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>
            <a:ln>
              <a:noFill/>
            </a:ln>
            <a:solidFill>
              <a:srgbClr val="D2103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ole_template_101107 1">
        <a:dk1>
          <a:srgbClr val="00008C"/>
        </a:dk1>
        <a:lt1>
          <a:srgbClr val="FFFFFF"/>
        </a:lt1>
        <a:dk2>
          <a:srgbClr val="00008C"/>
        </a:dk2>
        <a:lt2>
          <a:srgbClr val="969696"/>
        </a:lt2>
        <a:accent1>
          <a:srgbClr val="1AA4DE"/>
        </a:accent1>
        <a:accent2>
          <a:srgbClr val="FF8200"/>
        </a:accent2>
        <a:accent3>
          <a:srgbClr val="FFFFFF"/>
        </a:accent3>
        <a:accent4>
          <a:srgbClr val="000077"/>
        </a:accent4>
        <a:accent5>
          <a:srgbClr val="ABCFEC"/>
        </a:accent5>
        <a:accent6>
          <a:srgbClr val="E77500"/>
        </a:accent6>
        <a:hlink>
          <a:srgbClr val="51B81E"/>
        </a:hlink>
        <a:folHlink>
          <a:srgbClr val="EE0E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47030</TotalTime>
  <Words>556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Tahoma</vt:lpstr>
      <vt:lpstr>Times New Roman</vt:lpstr>
      <vt:lpstr>Office Theme</vt:lpstr>
      <vt:lpstr>Dole_template_101107</vt:lpstr>
      <vt:lpstr>What’s That Growing On My Spinach? Bacteria Associated With Fresh Produce</vt:lpstr>
      <vt:lpstr>What’s the Problem?</vt:lpstr>
      <vt:lpstr>What’s the Problem?</vt:lpstr>
      <vt:lpstr>Contamination of Plants/Produce</vt:lpstr>
      <vt:lpstr>Introduction of Bacteria Through Wounds</vt:lpstr>
      <vt:lpstr>Introduction of Bacteria Through Natural Openings</vt:lpstr>
      <vt:lpstr>Let’s talk about a bacterium that can make us sick: Salmonella spp. </vt:lpstr>
      <vt:lpstr>Salmonella enterica</vt:lpstr>
      <vt:lpstr>Salmonella Outbreaks - Cantaloupe</vt:lpstr>
      <vt:lpstr>Most Bacteria on Plants are Good!</vt:lpstr>
      <vt:lpstr>What Are We Doing Today?</vt:lpstr>
      <vt:lpstr>What Should We See After 2 Days?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Food Safety Engineering</dc:title>
  <dc:creator>Stephanie Suzanne Nielsen</dc:creator>
  <cp:lastModifiedBy>Frost, Angie</cp:lastModifiedBy>
  <cp:revision>891</cp:revision>
  <cp:lastPrinted>2012-03-05T23:03:30Z</cp:lastPrinted>
  <dcterms:created xsi:type="dcterms:W3CDTF">2011-07-19T19:06:53Z</dcterms:created>
  <dcterms:modified xsi:type="dcterms:W3CDTF">2021-07-07T20:16:57Z</dcterms:modified>
</cp:coreProperties>
</file>