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4"/>
  </p:sldMasterIdLst>
  <p:notesMasterIdLst>
    <p:notesMasterId r:id="rId28"/>
  </p:notesMasterIdLst>
  <p:handoutMasterIdLst>
    <p:handoutMasterId r:id="rId29"/>
  </p:handoutMasterIdLst>
  <p:sldIdLst>
    <p:sldId id="259" r:id="rId5"/>
    <p:sldId id="258" r:id="rId6"/>
    <p:sldId id="260" r:id="rId7"/>
    <p:sldId id="270" r:id="rId8"/>
    <p:sldId id="271" r:id="rId9"/>
    <p:sldId id="265" r:id="rId10"/>
    <p:sldId id="268" r:id="rId11"/>
    <p:sldId id="266" r:id="rId12"/>
    <p:sldId id="269" r:id="rId13"/>
    <p:sldId id="272" r:id="rId14"/>
    <p:sldId id="273" r:id="rId15"/>
    <p:sldId id="282" r:id="rId16"/>
    <p:sldId id="283" r:id="rId17"/>
    <p:sldId id="274" r:id="rId18"/>
    <p:sldId id="275" r:id="rId19"/>
    <p:sldId id="276" r:id="rId20"/>
    <p:sldId id="277" r:id="rId21"/>
    <p:sldId id="278" r:id="rId22"/>
    <p:sldId id="279" r:id="rId23"/>
    <p:sldId id="280" r:id="rId24"/>
    <p:sldId id="281" r:id="rId25"/>
    <p:sldId id="261" r:id="rId26"/>
    <p:sldId id="264" r:id="rId27"/>
  </p:sldIdLst>
  <p:sldSz cx="12192000" cy="6858000"/>
  <p:notesSz cx="6858000" cy="9144000"/>
  <p:embeddedFontLst>
    <p:embeddedFont>
      <p:font typeface="Acumin Pro" panose="020B0604020202020204" charset="0"/>
      <p:regular r:id="rId30"/>
      <p:bold r:id="rId31"/>
      <p:italic r:id="rId32"/>
      <p:boldItalic r:id="rId33"/>
    </p:embeddedFont>
    <p:embeddedFont>
      <p:font typeface="Acumin Pro ExtraCondensed" panose="020B0604020202020204" charset="0"/>
      <p:regular r:id="rId34"/>
      <p:bold r:id="rId35"/>
      <p:italic r:id="rId36"/>
      <p:boldItalic r:id="rId37"/>
    </p:embeddedFont>
    <p:embeddedFont>
      <p:font typeface="Acumin Pro ExtraCondensed Smbd" panose="020B0604020202020204" charset="0"/>
      <p:regular r:id="rId38"/>
      <p:bold r:id="rId39"/>
      <p:italic r:id="rId40"/>
      <p:boldItalic r:id="rId41"/>
    </p:embeddedFont>
    <p:embeddedFont>
      <p:font typeface="Acumin Pro Medium" panose="020B0604020202020204" charset="0"/>
      <p:regular r:id="rId42"/>
      <p:italic r:id="rId43"/>
    </p:embeddedFont>
    <p:embeddedFont>
      <p:font typeface="Acumin Pro Semibold" panose="020B0604020202020204" charset="0"/>
      <p:regular r:id="rId44"/>
      <p:bold r:id="rId45"/>
      <p:italic r:id="rId46"/>
      <p:boldItalic r:id="rId47"/>
    </p:embeddedFont>
    <p:embeddedFont>
      <p:font typeface="Acumin Pro SemiCondensed" panose="020B0604020202020204" charset="0"/>
      <p:regular r:id="rId48"/>
      <p:bold r:id="rId49"/>
      <p:italic r:id="rId50"/>
      <p:boldItalic r:id="rId51"/>
    </p:embeddedFont>
    <p:embeddedFont>
      <p:font typeface="Calibri" panose="020F0502020204030204" pitchFamily="34" charset="0"/>
      <p:regular r:id="rId52"/>
      <p:bold r:id="rId53"/>
      <p:italic r:id="rId54"/>
      <p:boldItalic r:id="rId55"/>
    </p:embeddedFont>
    <p:embeddedFont>
      <p:font typeface="United Sans Cd Md" charset="0"/>
      <p:regular r:id="rId56"/>
    </p:embeddedFont>
    <p:embeddedFont>
      <p:font typeface="United Sans Reg Medium" panose="020B0604020202020204" charset="0"/>
      <p:regular r:id="rId5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7" autoAdjust="0"/>
    <p:restoredTop sz="91628" autoAdjust="0"/>
  </p:normalViewPr>
  <p:slideViewPr>
    <p:cSldViewPr snapToGrid="0" snapToObjects="1">
      <p:cViewPr varScale="1">
        <p:scale>
          <a:sx n="67" d="100"/>
          <a:sy n="67" d="100"/>
        </p:scale>
        <p:origin x="66" y="111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69" d="100"/>
          <a:sy n="169" d="100"/>
        </p:scale>
        <p:origin x="403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font" Target="fonts/font26.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handoutMaster" Target="handoutMasters/handoutMaster1.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font" Target="fonts/font27.fntdata"/><Relationship Id="rId8" Type="http://schemas.openxmlformats.org/officeDocument/2006/relationships/slide" Target="slides/slide4.xml"/><Relationship Id="rId51" Type="http://schemas.openxmlformats.org/officeDocument/2006/relationships/font" Target="fonts/font2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12.fntdata"/><Relationship Id="rId54" Type="http://schemas.openxmlformats.org/officeDocument/2006/relationships/font" Target="fonts/font25.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font" Target="fonts/font28.fntdata"/><Relationship Id="rId10" Type="http://schemas.openxmlformats.org/officeDocument/2006/relationships/slide" Target="slides/slide6.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414E82-ADCD-FD47-BF65-1CB77688E5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D77275F-47EE-5D41-9AD1-87DB20B6D6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CA56EDA-A6C4-4448-81DB-D569FC06E2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9A5776-8919-4545-841A-B3D7B8C234F7}" type="slidenum">
              <a:rPr lang="en-US" smtClean="0"/>
              <a:t>‹#›</a:t>
            </a:fld>
            <a:endParaRPr lang="en-US"/>
          </a:p>
        </p:txBody>
      </p:sp>
      <p:sp>
        <p:nvSpPr>
          <p:cNvPr id="6" name="Date Placeholder 5">
            <a:extLst>
              <a:ext uri="{FF2B5EF4-FFF2-40B4-BE49-F238E27FC236}">
                <a16:creationId xmlns:a16="http://schemas.microsoft.com/office/drawing/2014/main" id="{0C9F3C12-DCB7-CE45-91CF-EA40F829F7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D61072-73DA-A04B-8A41-67DE4C728D5B}" type="datetimeFigureOut">
              <a:rPr lang="en-US" smtClean="0"/>
              <a:t>1/24/2024</a:t>
            </a:fld>
            <a:endParaRPr lang="en-US"/>
          </a:p>
        </p:txBody>
      </p:sp>
    </p:spTree>
    <p:extLst>
      <p:ext uri="{BB962C8B-B14F-4D97-AF65-F5344CB8AC3E}">
        <p14:creationId xmlns:p14="http://schemas.microsoft.com/office/powerpoint/2010/main" val="3823383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65683-8446-064B-AD30-47BA72480F7C}"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63BD6-9A76-3E42-9DF3-1D28BC75B5C8}" type="slidenum">
              <a:rPr lang="en-US" smtClean="0"/>
              <a:t>‹#›</a:t>
            </a:fld>
            <a:endParaRPr lang="en-US"/>
          </a:p>
        </p:txBody>
      </p:sp>
    </p:spTree>
    <p:extLst>
      <p:ext uri="{BB962C8B-B14F-4D97-AF65-F5344CB8AC3E}">
        <p14:creationId xmlns:p14="http://schemas.microsoft.com/office/powerpoint/2010/main" val="257067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943100" y="1877220"/>
            <a:ext cx="6844439" cy="1661993"/>
          </a:xfrm>
          <a:prstGeom prst="rect">
            <a:avLst/>
          </a:prstGeom>
          <a:noFill/>
        </p:spPr>
        <p:txBody>
          <a:bodyPr wrap="square" lIns="0" tIns="0" rIns="0" bIns="0" rtlCol="0">
            <a:spAutoFit/>
          </a:bodyPr>
          <a:lstStyle/>
          <a:p>
            <a:r>
              <a:rPr lang="en-US" sz="1800"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endParaRPr lang="en-US" sz="1800" dirty="0">
              <a:solidFill>
                <a:schemeClr val="bg1"/>
              </a:solidFill>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943100" y="3846218"/>
            <a:ext cx="7225680" cy="505523"/>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17"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889" y="5453449"/>
            <a:ext cx="2893086" cy="959792"/>
          </a:xfrm>
          <a:prstGeom prst="rect">
            <a:avLst/>
          </a:prstGeom>
        </p:spPr>
      </p:pic>
      <p:pic>
        <p:nvPicPr>
          <p:cNvPr id="20" name="Gold Triangle">
            <a:extLst>
              <a:ext uri="{FF2B5EF4-FFF2-40B4-BE49-F238E27FC236}">
                <a16:creationId xmlns:a16="http://schemas.microsoft.com/office/drawing/2014/main" id="{8FB3CDDA-E495-3748-8358-7ED0109F464A}"/>
              </a:ext>
            </a:extLst>
          </p:cNvPr>
          <p:cNvPicPr>
            <a:picLocks noChangeAspect="1"/>
          </p:cNvPicPr>
          <p:nvPr userDrawn="1"/>
        </p:nvPicPr>
        <p:blipFill>
          <a:blip r:embed="rId3"/>
          <a:stretch>
            <a:fillRect/>
          </a:stretch>
        </p:blipFill>
        <p:spPr>
          <a:xfrm>
            <a:off x="9956800" y="0"/>
            <a:ext cx="22352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5" y="6202177"/>
            <a:ext cx="1142268" cy="323968"/>
          </a:xfrm>
        </p:spPr>
        <p:txBody>
          <a:bodyPr/>
          <a:lstStyle>
            <a:lvl1pPr>
              <a:defRPr>
                <a:solidFill>
                  <a:schemeClr val="accent4">
                    <a:alpha val="70000"/>
                  </a:schemeClr>
                </a:solidFill>
              </a:defRPr>
            </a:lvl1pPr>
          </a:lstStyle>
          <a:p>
            <a:fld id="{049DC8E1-D369-0F48-9062-BB068AFD07CE}" type="datetime1">
              <a:rPr lang="en-US" smtClean="0"/>
              <a:pPr/>
              <a:t>1/24/2024</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userDrawn="1"/>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12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43100" y="1626244"/>
            <a:ext cx="7911945"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950624" y="3990085"/>
            <a:ext cx="7096269"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11" name="Black Triangle">
            <a:extLst>
              <a:ext uri="{FF2B5EF4-FFF2-40B4-BE49-F238E27FC236}">
                <a16:creationId xmlns:a16="http://schemas.microsoft.com/office/drawing/2014/main" id="{89E231D1-E6F4-D744-B354-255815F71933}"/>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1/24/2024</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0"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888" y="5576552"/>
            <a:ext cx="4234220" cy="534949"/>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8" pos="12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7009" y="0"/>
            <a:ext cx="11514667" cy="914400"/>
          </a:xfrm>
          <a:prstGeom prst="rect">
            <a:avLst/>
          </a:prstGeom>
        </p:spPr>
      </p:pic>
      <p:sp>
        <p:nvSpPr>
          <p:cNvPr id="2" name="Title"/>
          <p:cNvSpPr>
            <a:spLocks noGrp="1"/>
          </p:cNvSpPr>
          <p:nvPr>
            <p:ph type="ctrTitle" hasCustomPrompt="1"/>
          </p:nvPr>
        </p:nvSpPr>
        <p:spPr bwMode="blackWhite">
          <a:xfrm>
            <a:off x="1043554"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7"/>
            <a:ext cx="7321993"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950849" y="1962540"/>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10136783" y="6202177"/>
            <a:ext cx="103776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1/24/2024</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11206124"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pic>
        <p:nvPicPr>
          <p:cNvPr id="10"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888" y="5576552"/>
            <a:ext cx="4234220" cy="534949"/>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32" userDrawn="1">
          <p15:clr>
            <a:srgbClr val="FBAE40"/>
          </p15:clr>
        </p15:guide>
        <p15:guide id="7" pos="1224" userDrawn="1">
          <p15:clr>
            <a:srgbClr val="FBAE40"/>
          </p15:clr>
        </p15:guide>
        <p15:guide id="8" pos="648" userDrawn="1">
          <p15:clr>
            <a:srgbClr val="FBAE40"/>
          </p15:clr>
        </p15:guide>
        <p15:guide id="9" pos="15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7009" y="0"/>
            <a:ext cx="11514667"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043553"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6"/>
            <a:ext cx="7288495"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943100"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803762" y="1920876"/>
            <a:ext cx="483790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10049694" y="6202177"/>
            <a:ext cx="1124849"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1/24/2024</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11213873"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pic>
        <p:nvPicPr>
          <p:cNvPr id="12"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888" y="5576552"/>
            <a:ext cx="4234220" cy="534949"/>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648" userDrawn="1">
          <p15:clr>
            <a:srgbClr val="FBAE40"/>
          </p15:clr>
        </p15:guide>
        <p15:guide id="8" pos="12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1035804" y="304800"/>
            <a:ext cx="3838891" cy="1004121"/>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9821333" y="0"/>
            <a:ext cx="2370667"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6" y="6202177"/>
            <a:ext cx="1142267" cy="323968"/>
          </a:xfrm>
        </p:spPr>
        <p:txBody>
          <a:bodyPr/>
          <a:lstStyle>
            <a:lvl1pPr>
              <a:defRPr>
                <a:solidFill>
                  <a:schemeClr val="accent4">
                    <a:alpha val="70000"/>
                  </a:schemeClr>
                </a:solidFill>
              </a:defRPr>
            </a:lvl1pPr>
          </a:lstStyle>
          <a:p>
            <a:fld id="{049DC8E1-D369-0F48-9062-BB068AFD07CE}" type="datetime1">
              <a:rPr lang="en-US" smtClean="0"/>
              <a:pPr/>
              <a:t>1/24/2024</a:t>
            </a:fld>
            <a:endParaRPr lang="en-US" dirty="0"/>
          </a:p>
        </p:txBody>
      </p:sp>
      <p:cxnSp>
        <p:nvCxnSpPr>
          <p:cNvPr id="22" name="Line 3">
            <a:extLst>
              <a:ext uri="{FF2B5EF4-FFF2-40B4-BE49-F238E27FC236}">
                <a16:creationId xmlns:a16="http://schemas.microsoft.com/office/drawing/2014/main" id="{6E05FCF8-5823-9D4D-B7F3-412E5BDD4E01}"/>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9"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888" y="5576552"/>
            <a:ext cx="4234220" cy="534949"/>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6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9821333" y="0"/>
            <a:ext cx="2370667"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10154195" y="6202177"/>
            <a:ext cx="1020348" cy="323968"/>
          </a:xfrm>
        </p:spPr>
        <p:txBody>
          <a:bodyPr/>
          <a:lstStyle>
            <a:lvl1pPr>
              <a:defRPr>
                <a:solidFill>
                  <a:schemeClr val="accent4">
                    <a:alpha val="70000"/>
                  </a:schemeClr>
                </a:solidFill>
              </a:defRPr>
            </a:lvl1pPr>
          </a:lstStyle>
          <a:p>
            <a:fld id="{049DC8E1-D369-0F48-9062-BB068AFD07CE}" type="datetime1">
              <a:rPr lang="en-US" smtClean="0"/>
              <a:pPr/>
              <a:t>1/24/2024</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2"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888" y="5576552"/>
            <a:ext cx="4234220" cy="534949"/>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35351" y="1557666"/>
            <a:ext cx="7334529"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959575" y="2578488"/>
            <a:ext cx="6487002" cy="1024867"/>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11" name="Black Triangle">
            <a:extLst>
              <a:ext uri="{FF2B5EF4-FFF2-40B4-BE49-F238E27FC236}">
                <a16:creationId xmlns:a16="http://schemas.microsoft.com/office/drawing/2014/main" id="{904FC13A-FC75-1849-92C4-9C25AD10CCBD}"/>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10084526" y="6202177"/>
            <a:ext cx="1090017" cy="323968"/>
          </a:xfrm>
        </p:spPr>
        <p:txBody>
          <a:bodyPr/>
          <a:lstStyle>
            <a:lvl1pPr>
              <a:defRPr>
                <a:solidFill>
                  <a:schemeClr val="accent4">
                    <a:alpha val="70000"/>
                  </a:schemeClr>
                </a:solidFill>
              </a:defRPr>
            </a:lvl1pPr>
          </a:lstStyle>
          <a:p>
            <a:fld id="{049DC8E1-D369-0F48-9062-BB068AFD07CE}" type="datetime1">
              <a:rPr lang="en-US" smtClean="0"/>
              <a:pPr/>
              <a:t>1/24/2024</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0"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888" y="5576552"/>
            <a:ext cx="4234220" cy="534949"/>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928" userDrawn="1">
          <p15:clr>
            <a:srgbClr val="FBAE40"/>
          </p15:clr>
        </p15:guide>
        <p15:guide id="8" pos="12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154195" y="6202177"/>
            <a:ext cx="1020348"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1/24/2024</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129911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cid:b75a50a4-a998-4cbb-8226-b1d2a32524f0@namprd22.prod.outlook.com" TargetMode="External"/><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2" Type="http://schemas.openxmlformats.org/officeDocument/2006/relationships/hyperlink" Target="https://extension.purdue.edu/4-H/get-involved/state-programs/state-fair-programs/robotics.html"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shop.frecklesgraphics.com/purdue_4h_extension_robotics_pl/shop/home"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3100" y="1626244"/>
            <a:ext cx="7911945" cy="752835"/>
          </a:xfrm>
        </p:spPr>
        <p:txBody>
          <a:bodyPr/>
          <a:lstStyle/>
          <a:p>
            <a:r>
              <a:rPr lang="en-US" dirty="0"/>
              <a:t>Robotics Volunteer Training</a:t>
            </a:r>
          </a:p>
        </p:txBody>
      </p:sp>
      <p:sp>
        <p:nvSpPr>
          <p:cNvPr id="3" name="Subtitle 2"/>
          <p:cNvSpPr>
            <a:spLocks noGrp="1"/>
          </p:cNvSpPr>
          <p:nvPr>
            <p:ph type="subTitle" idx="1"/>
          </p:nvPr>
        </p:nvSpPr>
        <p:spPr/>
        <p:txBody>
          <a:bodyPr/>
          <a:lstStyle/>
          <a:p>
            <a:r>
              <a:rPr lang="en-US" dirty="0"/>
              <a:t>March 9</a:t>
            </a:r>
            <a:r>
              <a:rPr lang="en-US" baseline="30000" dirty="0"/>
              <a:t>th</a:t>
            </a:r>
            <a:r>
              <a:rPr lang="en-US" dirty="0"/>
              <a:t>, 2024 Competition</a:t>
            </a:r>
          </a:p>
        </p:txBody>
      </p:sp>
      <p:sp>
        <p:nvSpPr>
          <p:cNvPr id="4" name="Date Placeholder 3"/>
          <p:cNvSpPr>
            <a:spLocks noGrp="1"/>
          </p:cNvSpPr>
          <p:nvPr>
            <p:ph type="dt" sz="half" idx="10"/>
          </p:nvPr>
        </p:nvSpPr>
        <p:spPr/>
        <p:txBody>
          <a:bodyPr/>
          <a:lstStyle/>
          <a:p>
            <a:fld id="{049DC8E1-D369-0F48-9062-BB068AFD07CE}" type="datetime1">
              <a:rPr lang="en-US" smtClean="0"/>
              <a:pPr/>
              <a:t>1/24/2024</a:t>
            </a:fld>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1</a:t>
            </a:fld>
            <a:endParaRPr lang="en-US" dirty="0"/>
          </a:p>
        </p:txBody>
      </p:sp>
    </p:spTree>
    <p:extLst>
      <p:ext uri="{BB962C8B-B14F-4D97-AF65-F5344CB8AC3E}">
        <p14:creationId xmlns:p14="http://schemas.microsoft.com/office/powerpoint/2010/main" val="1746264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9F4E-7020-4D9A-8298-F7F269AEA9B1}"/>
              </a:ext>
            </a:extLst>
          </p:cNvPr>
          <p:cNvSpPr>
            <a:spLocks noGrp="1"/>
          </p:cNvSpPr>
          <p:nvPr>
            <p:ph type="ctrTitle"/>
          </p:nvPr>
        </p:nvSpPr>
        <p:spPr/>
        <p:txBody>
          <a:bodyPr/>
          <a:lstStyle/>
          <a:p>
            <a:r>
              <a:rPr lang="en-US" dirty="0"/>
              <a:t>Objective 2</a:t>
            </a:r>
          </a:p>
        </p:txBody>
      </p:sp>
      <p:sp>
        <p:nvSpPr>
          <p:cNvPr id="3" name="Subtitle 2">
            <a:extLst>
              <a:ext uri="{FF2B5EF4-FFF2-40B4-BE49-F238E27FC236}">
                <a16:creationId xmlns:a16="http://schemas.microsoft.com/office/drawing/2014/main" id="{3DC42D95-CB03-4A75-946E-F5877A4D160C}"/>
              </a:ext>
            </a:extLst>
          </p:cNvPr>
          <p:cNvSpPr>
            <a:spLocks noGrp="1"/>
          </p:cNvSpPr>
          <p:nvPr>
            <p:ph type="subTitle" idx="1"/>
          </p:nvPr>
        </p:nvSpPr>
        <p:spPr/>
        <p:txBody>
          <a:bodyPr/>
          <a:lstStyle/>
          <a:p>
            <a:r>
              <a:rPr lang="en-US" dirty="0"/>
              <a:t>Electrical Grid Challenge – Reconnect the Power</a:t>
            </a:r>
          </a:p>
        </p:txBody>
      </p:sp>
      <p:sp>
        <p:nvSpPr>
          <p:cNvPr id="4" name="Text Placeholder 3">
            <a:extLst>
              <a:ext uri="{FF2B5EF4-FFF2-40B4-BE49-F238E27FC236}">
                <a16:creationId xmlns:a16="http://schemas.microsoft.com/office/drawing/2014/main" id="{62C68C21-41C8-4298-8B46-4E32F57C6F98}"/>
              </a:ext>
            </a:extLst>
          </p:cNvPr>
          <p:cNvSpPr>
            <a:spLocks noGrp="1"/>
          </p:cNvSpPr>
          <p:nvPr>
            <p:ph type="body" sz="quarter" idx="14"/>
          </p:nvPr>
        </p:nvSpPr>
        <p:spPr>
          <a:xfrm>
            <a:off x="2636874" y="1962540"/>
            <a:ext cx="9056929" cy="3550293"/>
          </a:xfrm>
        </p:spPr>
        <p:txBody>
          <a:bodyPr>
            <a:normAutofit/>
          </a:bodyPr>
          <a:lstStyle/>
          <a:p>
            <a:r>
              <a:rPr lang="en-US" sz="2400" b="0" i="0" dirty="0">
                <a:solidFill>
                  <a:srgbClr val="000000"/>
                </a:solidFill>
                <a:effectLst/>
                <a:latin typeface="acumin-pro"/>
              </a:rPr>
              <a:t>There will be a metal shower ring with a string attached to it and to a “hook.” The string will be approximately 18” in length. Each hook will be a metal door stop screwed into the wall of the game table 1” below the top of the board. The ring will be placed on Hook A near the ELECTRICAL GRID. Hook B will also be located near the grid.</a:t>
            </a:r>
          </a:p>
          <a:p>
            <a:pPr algn="l"/>
            <a:r>
              <a:rPr lang="en-US" sz="2400" b="0" i="0" dirty="0">
                <a:solidFill>
                  <a:srgbClr val="000000"/>
                </a:solidFill>
                <a:effectLst/>
                <a:latin typeface="acumin-pro"/>
              </a:rPr>
              <a:t>The robot must pick up the metal ring from Hook A and place it on Hook B.</a:t>
            </a:r>
          </a:p>
          <a:p>
            <a:pPr algn="l"/>
            <a:r>
              <a:rPr lang="en-US" sz="2400" b="0" i="0" dirty="0">
                <a:solidFill>
                  <a:srgbClr val="000000"/>
                </a:solidFill>
                <a:effectLst/>
                <a:latin typeface="acumin-pro"/>
              </a:rPr>
              <a:t> Points are awarded when the challenge has been successfully completed.</a:t>
            </a:r>
          </a:p>
          <a:p>
            <a:pPr marL="0" indent="0" algn="l">
              <a:buNone/>
            </a:pPr>
            <a:endParaRPr lang="en-US" b="0" i="0" dirty="0">
              <a:solidFill>
                <a:srgbClr val="000000"/>
              </a:solidFill>
              <a:effectLst/>
              <a:latin typeface="acumin-pro"/>
            </a:endParaRPr>
          </a:p>
          <a:p>
            <a:endParaRPr lang="en-US" dirty="0"/>
          </a:p>
        </p:txBody>
      </p:sp>
      <p:sp>
        <p:nvSpPr>
          <p:cNvPr id="5" name="Date Placeholder 4">
            <a:extLst>
              <a:ext uri="{FF2B5EF4-FFF2-40B4-BE49-F238E27FC236}">
                <a16:creationId xmlns:a16="http://schemas.microsoft.com/office/drawing/2014/main" id="{4FB1AEA3-ACF6-4E87-BF30-D9AD1746AC7F}"/>
              </a:ext>
            </a:extLst>
          </p:cNvPr>
          <p:cNvSpPr>
            <a:spLocks noGrp="1"/>
          </p:cNvSpPr>
          <p:nvPr>
            <p:ph type="dt" sz="half" idx="2"/>
          </p:nvPr>
        </p:nvSpPr>
        <p:spPr/>
        <p:txBody>
          <a:bodyPr/>
          <a:lstStyle/>
          <a:p>
            <a:fld id="{E0C8DACD-4E35-4E4C-AC75-C3DE50F04E7E}" type="datetime1">
              <a:rPr lang="en-US" smtClean="0"/>
              <a:pPr/>
              <a:t>1/24/2024</a:t>
            </a:fld>
            <a:endParaRPr lang="en-US" dirty="0"/>
          </a:p>
        </p:txBody>
      </p:sp>
      <p:sp>
        <p:nvSpPr>
          <p:cNvPr id="6" name="Slide Number Placeholder 5">
            <a:extLst>
              <a:ext uri="{FF2B5EF4-FFF2-40B4-BE49-F238E27FC236}">
                <a16:creationId xmlns:a16="http://schemas.microsoft.com/office/drawing/2014/main" id="{72333B7E-6386-4509-807B-C984C104F6D3}"/>
              </a:ext>
            </a:extLst>
          </p:cNvPr>
          <p:cNvSpPr>
            <a:spLocks noGrp="1"/>
          </p:cNvSpPr>
          <p:nvPr>
            <p:ph type="sldNum" sz="quarter" idx="4"/>
          </p:nvPr>
        </p:nvSpPr>
        <p:spPr/>
        <p:txBody>
          <a:bodyPr/>
          <a:lstStyle/>
          <a:p>
            <a:fld id="{8A7A6979-0714-4377-B894-6BE4C2D6E202}" type="slidenum">
              <a:rPr lang="en-US" smtClean="0"/>
              <a:pPr/>
              <a:t>10</a:t>
            </a:fld>
            <a:endParaRPr lang="en-US" dirty="0"/>
          </a:p>
        </p:txBody>
      </p:sp>
      <p:pic>
        <p:nvPicPr>
          <p:cNvPr id="4098" name="Picture 2">
            <a:extLst>
              <a:ext uri="{FF2B5EF4-FFF2-40B4-BE49-F238E27FC236}">
                <a16:creationId xmlns:a16="http://schemas.microsoft.com/office/drawing/2014/main" id="{3C157783-38AE-4448-AD6A-0DF17FFF8C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021" y="2076811"/>
            <a:ext cx="1005761" cy="15750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D286DC27-85F1-46FD-A79F-E958852B1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152" y="3429000"/>
            <a:ext cx="504825" cy="176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111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EB0AA-8FCA-4B58-BA64-61551F8F8A05}"/>
              </a:ext>
            </a:extLst>
          </p:cNvPr>
          <p:cNvSpPr>
            <a:spLocks noGrp="1"/>
          </p:cNvSpPr>
          <p:nvPr>
            <p:ph type="ctrTitle"/>
          </p:nvPr>
        </p:nvSpPr>
        <p:spPr/>
        <p:txBody>
          <a:bodyPr/>
          <a:lstStyle/>
          <a:p>
            <a:r>
              <a:rPr lang="en-US" dirty="0"/>
              <a:t>Objective 3</a:t>
            </a:r>
          </a:p>
        </p:txBody>
      </p:sp>
      <p:sp>
        <p:nvSpPr>
          <p:cNvPr id="3" name="Subtitle 2">
            <a:extLst>
              <a:ext uri="{FF2B5EF4-FFF2-40B4-BE49-F238E27FC236}">
                <a16:creationId xmlns:a16="http://schemas.microsoft.com/office/drawing/2014/main" id="{8FCFFF35-77A6-420F-86E5-B5CE52F1C4E2}"/>
              </a:ext>
            </a:extLst>
          </p:cNvPr>
          <p:cNvSpPr>
            <a:spLocks noGrp="1"/>
          </p:cNvSpPr>
          <p:nvPr>
            <p:ph type="subTitle" idx="1"/>
          </p:nvPr>
        </p:nvSpPr>
        <p:spPr/>
        <p:txBody>
          <a:bodyPr/>
          <a:lstStyle/>
          <a:p>
            <a:r>
              <a:rPr lang="en-US" dirty="0"/>
              <a:t>Feed the Cows</a:t>
            </a:r>
          </a:p>
        </p:txBody>
      </p:sp>
      <p:sp>
        <p:nvSpPr>
          <p:cNvPr id="4" name="Text Placeholder 3">
            <a:extLst>
              <a:ext uri="{FF2B5EF4-FFF2-40B4-BE49-F238E27FC236}">
                <a16:creationId xmlns:a16="http://schemas.microsoft.com/office/drawing/2014/main" id="{EAD5BFF7-8CD7-4CE5-B4C0-C42FB792B1A5}"/>
              </a:ext>
            </a:extLst>
          </p:cNvPr>
          <p:cNvSpPr>
            <a:spLocks noGrp="1"/>
          </p:cNvSpPr>
          <p:nvPr>
            <p:ph type="body" sz="quarter" idx="14"/>
          </p:nvPr>
        </p:nvSpPr>
        <p:spPr>
          <a:xfrm>
            <a:off x="1950849" y="2076811"/>
            <a:ext cx="7065560" cy="3297266"/>
          </a:xfrm>
        </p:spPr>
        <p:txBody>
          <a:bodyPr>
            <a:normAutofit/>
          </a:bodyPr>
          <a:lstStyle/>
          <a:p>
            <a:r>
              <a:rPr lang="en-US" sz="2800" b="0" i="0" dirty="0">
                <a:solidFill>
                  <a:srgbClr val="000000"/>
                </a:solidFill>
                <a:effectLst/>
                <a:latin typeface="acumin-pro"/>
              </a:rPr>
              <a:t>Foam Squares will be used as feed</a:t>
            </a:r>
          </a:p>
          <a:p>
            <a:r>
              <a:rPr lang="en-US" sz="2800" dirty="0">
                <a:solidFill>
                  <a:srgbClr val="000000"/>
                </a:solidFill>
                <a:latin typeface="acumin-pro"/>
              </a:rPr>
              <a:t>T</a:t>
            </a:r>
            <a:r>
              <a:rPr lang="en-US" sz="2800" b="0" i="0" dirty="0">
                <a:solidFill>
                  <a:srgbClr val="000000"/>
                </a:solidFill>
                <a:effectLst/>
                <a:latin typeface="acumin-pro"/>
              </a:rPr>
              <a:t>he Trough will be 3D Printed</a:t>
            </a:r>
          </a:p>
          <a:p>
            <a:pPr algn="l"/>
            <a:r>
              <a:rPr lang="en-US" sz="2800" b="0" i="0" dirty="0">
                <a:solidFill>
                  <a:srgbClr val="000000"/>
                </a:solidFill>
                <a:effectLst/>
                <a:latin typeface="acumin-pro"/>
              </a:rPr>
              <a:t> The robot will have six foam squares of varying colors that shall be delivered to the feed trough.  The brick must be in the trough at the end of the round to be counted. </a:t>
            </a:r>
          </a:p>
          <a:p>
            <a:pPr marL="0" indent="0" algn="l">
              <a:buNone/>
            </a:pPr>
            <a:endParaRPr lang="en-US" dirty="0"/>
          </a:p>
        </p:txBody>
      </p:sp>
      <p:sp>
        <p:nvSpPr>
          <p:cNvPr id="5" name="Date Placeholder 4">
            <a:extLst>
              <a:ext uri="{FF2B5EF4-FFF2-40B4-BE49-F238E27FC236}">
                <a16:creationId xmlns:a16="http://schemas.microsoft.com/office/drawing/2014/main" id="{075D6BD3-0C7B-466A-8916-78F052CC1C19}"/>
              </a:ext>
            </a:extLst>
          </p:cNvPr>
          <p:cNvSpPr>
            <a:spLocks noGrp="1"/>
          </p:cNvSpPr>
          <p:nvPr>
            <p:ph type="dt" sz="half" idx="2"/>
          </p:nvPr>
        </p:nvSpPr>
        <p:spPr/>
        <p:txBody>
          <a:bodyPr/>
          <a:lstStyle/>
          <a:p>
            <a:fld id="{E0C8DACD-4E35-4E4C-AC75-C3DE50F04E7E}" type="datetime1">
              <a:rPr lang="en-US" smtClean="0"/>
              <a:pPr/>
              <a:t>1/24/2024</a:t>
            </a:fld>
            <a:endParaRPr lang="en-US" dirty="0"/>
          </a:p>
        </p:txBody>
      </p:sp>
      <p:sp>
        <p:nvSpPr>
          <p:cNvPr id="6" name="Slide Number Placeholder 5">
            <a:extLst>
              <a:ext uri="{FF2B5EF4-FFF2-40B4-BE49-F238E27FC236}">
                <a16:creationId xmlns:a16="http://schemas.microsoft.com/office/drawing/2014/main" id="{C8501382-5DE0-4ED2-B418-0FB569AB0F74}"/>
              </a:ext>
            </a:extLst>
          </p:cNvPr>
          <p:cNvSpPr>
            <a:spLocks noGrp="1"/>
          </p:cNvSpPr>
          <p:nvPr>
            <p:ph type="sldNum" sz="quarter" idx="4"/>
          </p:nvPr>
        </p:nvSpPr>
        <p:spPr/>
        <p:txBody>
          <a:bodyPr/>
          <a:lstStyle/>
          <a:p>
            <a:fld id="{8A7A6979-0714-4377-B894-6BE4C2D6E202}" type="slidenum">
              <a:rPr lang="en-US" smtClean="0"/>
              <a:pPr/>
              <a:t>11</a:t>
            </a:fld>
            <a:endParaRPr lang="en-US" dirty="0"/>
          </a:p>
        </p:txBody>
      </p:sp>
      <p:pic>
        <p:nvPicPr>
          <p:cNvPr id="5124" name="Picture 4">
            <a:extLst>
              <a:ext uri="{FF2B5EF4-FFF2-40B4-BE49-F238E27FC236}">
                <a16:creationId xmlns:a16="http://schemas.microsoft.com/office/drawing/2014/main" id="{6055818A-FD3D-42DA-86DC-FD79ED3D62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9182" y="5249614"/>
            <a:ext cx="3194122" cy="15063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19BDB0C-0B8A-464B-8E75-06BAC4F939A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488676" y="1597418"/>
            <a:ext cx="1504950" cy="1504950"/>
          </a:xfrm>
          <a:prstGeom prst="rect">
            <a:avLst/>
          </a:prstGeom>
          <a:noFill/>
          <a:ln>
            <a:noFill/>
          </a:ln>
        </p:spPr>
      </p:pic>
    </p:spTree>
    <p:extLst>
      <p:ext uri="{BB962C8B-B14F-4D97-AF65-F5344CB8AC3E}">
        <p14:creationId xmlns:p14="http://schemas.microsoft.com/office/powerpoint/2010/main" val="1954110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EB0AA-8FCA-4B58-BA64-61551F8F8A05}"/>
              </a:ext>
            </a:extLst>
          </p:cNvPr>
          <p:cNvSpPr>
            <a:spLocks noGrp="1"/>
          </p:cNvSpPr>
          <p:nvPr>
            <p:ph type="ctrTitle"/>
          </p:nvPr>
        </p:nvSpPr>
        <p:spPr/>
        <p:txBody>
          <a:bodyPr/>
          <a:lstStyle/>
          <a:p>
            <a:r>
              <a:rPr lang="en-US" dirty="0"/>
              <a:t>Objective 4</a:t>
            </a:r>
          </a:p>
        </p:txBody>
      </p:sp>
      <p:sp>
        <p:nvSpPr>
          <p:cNvPr id="3" name="Subtitle 2">
            <a:extLst>
              <a:ext uri="{FF2B5EF4-FFF2-40B4-BE49-F238E27FC236}">
                <a16:creationId xmlns:a16="http://schemas.microsoft.com/office/drawing/2014/main" id="{8FCFFF35-77A6-420F-86E5-B5CE52F1C4E2}"/>
              </a:ext>
            </a:extLst>
          </p:cNvPr>
          <p:cNvSpPr>
            <a:spLocks noGrp="1"/>
          </p:cNvSpPr>
          <p:nvPr>
            <p:ph type="subTitle" idx="1"/>
          </p:nvPr>
        </p:nvSpPr>
        <p:spPr/>
        <p:txBody>
          <a:bodyPr/>
          <a:lstStyle/>
          <a:p>
            <a:r>
              <a:rPr lang="en-US" dirty="0"/>
              <a:t>Store the hay</a:t>
            </a:r>
          </a:p>
        </p:txBody>
      </p:sp>
      <p:sp>
        <p:nvSpPr>
          <p:cNvPr id="4" name="Text Placeholder 3">
            <a:extLst>
              <a:ext uri="{FF2B5EF4-FFF2-40B4-BE49-F238E27FC236}">
                <a16:creationId xmlns:a16="http://schemas.microsoft.com/office/drawing/2014/main" id="{EAD5BFF7-8CD7-4CE5-B4C0-C42FB792B1A5}"/>
              </a:ext>
            </a:extLst>
          </p:cNvPr>
          <p:cNvSpPr>
            <a:spLocks noGrp="1"/>
          </p:cNvSpPr>
          <p:nvPr>
            <p:ph type="body" sz="quarter" idx="14"/>
          </p:nvPr>
        </p:nvSpPr>
        <p:spPr>
          <a:xfrm>
            <a:off x="1950849" y="2076811"/>
            <a:ext cx="7065560" cy="3297266"/>
          </a:xfrm>
        </p:spPr>
        <p:txBody>
          <a:bodyPr>
            <a:normAutofit/>
          </a:bodyPr>
          <a:lstStyle/>
          <a:p>
            <a:r>
              <a:rPr lang="en-US" sz="2800" b="0" i="0" dirty="0">
                <a:solidFill>
                  <a:srgbClr val="000000"/>
                </a:solidFill>
                <a:effectLst/>
                <a:latin typeface="acumin-pro"/>
              </a:rPr>
              <a:t>Ping Pong Balls will be used as “hay”</a:t>
            </a:r>
          </a:p>
          <a:p>
            <a:r>
              <a:rPr lang="en-US" sz="2800" dirty="0">
                <a:solidFill>
                  <a:srgbClr val="000000"/>
                </a:solidFill>
                <a:latin typeface="acumin-pro"/>
              </a:rPr>
              <a:t>T</a:t>
            </a:r>
            <a:r>
              <a:rPr lang="en-US" sz="2800" b="0" i="0" dirty="0">
                <a:solidFill>
                  <a:srgbClr val="000000"/>
                </a:solidFill>
                <a:effectLst/>
                <a:latin typeface="acumin-pro"/>
              </a:rPr>
              <a:t>he hay bin will be 3D Printed</a:t>
            </a:r>
          </a:p>
          <a:p>
            <a:pPr algn="l"/>
            <a:r>
              <a:rPr lang="en-US" sz="2800" b="0" i="0" dirty="0">
                <a:solidFill>
                  <a:srgbClr val="000000"/>
                </a:solidFill>
                <a:effectLst/>
                <a:latin typeface="acumin-pro"/>
              </a:rPr>
              <a:t> The robot will have four ping pong balls of varying colors (probably green) that shall be delivered to the feed trough.  The balls must be in the trough at the end of the round to be counted. </a:t>
            </a:r>
          </a:p>
          <a:p>
            <a:pPr marL="0" indent="0" algn="l">
              <a:buNone/>
            </a:pPr>
            <a:endParaRPr lang="en-US" dirty="0"/>
          </a:p>
        </p:txBody>
      </p:sp>
      <p:sp>
        <p:nvSpPr>
          <p:cNvPr id="5" name="Date Placeholder 4">
            <a:extLst>
              <a:ext uri="{FF2B5EF4-FFF2-40B4-BE49-F238E27FC236}">
                <a16:creationId xmlns:a16="http://schemas.microsoft.com/office/drawing/2014/main" id="{075D6BD3-0C7B-466A-8916-78F052CC1C19}"/>
              </a:ext>
            </a:extLst>
          </p:cNvPr>
          <p:cNvSpPr>
            <a:spLocks noGrp="1"/>
          </p:cNvSpPr>
          <p:nvPr>
            <p:ph type="dt" sz="half" idx="2"/>
          </p:nvPr>
        </p:nvSpPr>
        <p:spPr/>
        <p:txBody>
          <a:bodyPr/>
          <a:lstStyle/>
          <a:p>
            <a:fld id="{E0C8DACD-4E35-4E4C-AC75-C3DE50F04E7E}" type="datetime1">
              <a:rPr lang="en-US" smtClean="0"/>
              <a:pPr/>
              <a:t>1/24/2024</a:t>
            </a:fld>
            <a:endParaRPr lang="en-US" dirty="0"/>
          </a:p>
        </p:txBody>
      </p:sp>
      <p:sp>
        <p:nvSpPr>
          <p:cNvPr id="6" name="Slide Number Placeholder 5">
            <a:extLst>
              <a:ext uri="{FF2B5EF4-FFF2-40B4-BE49-F238E27FC236}">
                <a16:creationId xmlns:a16="http://schemas.microsoft.com/office/drawing/2014/main" id="{C8501382-5DE0-4ED2-B418-0FB569AB0F74}"/>
              </a:ext>
            </a:extLst>
          </p:cNvPr>
          <p:cNvSpPr>
            <a:spLocks noGrp="1"/>
          </p:cNvSpPr>
          <p:nvPr>
            <p:ph type="sldNum" sz="quarter" idx="4"/>
          </p:nvPr>
        </p:nvSpPr>
        <p:spPr/>
        <p:txBody>
          <a:bodyPr/>
          <a:lstStyle/>
          <a:p>
            <a:fld id="{8A7A6979-0714-4377-B894-6BE4C2D6E202}" type="slidenum">
              <a:rPr lang="en-US" smtClean="0"/>
              <a:pPr/>
              <a:t>12</a:t>
            </a:fld>
            <a:endParaRPr lang="en-US" dirty="0"/>
          </a:p>
        </p:txBody>
      </p:sp>
      <p:pic>
        <p:nvPicPr>
          <p:cNvPr id="10" name="Picture 9" descr="Carousel image representing the 3D design. Either an user-provided picture or a 3D render.">
            <a:extLst>
              <a:ext uri="{FF2B5EF4-FFF2-40B4-BE49-F238E27FC236}">
                <a16:creationId xmlns:a16="http://schemas.microsoft.com/office/drawing/2014/main" id="{0B6FC652-1370-4160-95B7-E30E958A30F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072439" y="1345167"/>
            <a:ext cx="3621366" cy="1883808"/>
          </a:xfrm>
          <a:prstGeom prst="rect">
            <a:avLst/>
          </a:prstGeom>
          <a:noFill/>
          <a:ln>
            <a:noFill/>
          </a:ln>
        </p:spPr>
      </p:pic>
    </p:spTree>
    <p:extLst>
      <p:ext uri="{BB962C8B-B14F-4D97-AF65-F5344CB8AC3E}">
        <p14:creationId xmlns:p14="http://schemas.microsoft.com/office/powerpoint/2010/main" val="3585167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EB0AA-8FCA-4B58-BA64-61551F8F8A05}"/>
              </a:ext>
            </a:extLst>
          </p:cNvPr>
          <p:cNvSpPr>
            <a:spLocks noGrp="1"/>
          </p:cNvSpPr>
          <p:nvPr>
            <p:ph type="ctrTitle"/>
          </p:nvPr>
        </p:nvSpPr>
        <p:spPr/>
        <p:txBody>
          <a:bodyPr/>
          <a:lstStyle/>
          <a:p>
            <a:r>
              <a:rPr lang="en-US" dirty="0"/>
              <a:t>Objective 5</a:t>
            </a:r>
          </a:p>
        </p:txBody>
      </p:sp>
      <p:sp>
        <p:nvSpPr>
          <p:cNvPr id="3" name="Subtitle 2">
            <a:extLst>
              <a:ext uri="{FF2B5EF4-FFF2-40B4-BE49-F238E27FC236}">
                <a16:creationId xmlns:a16="http://schemas.microsoft.com/office/drawing/2014/main" id="{8FCFFF35-77A6-420F-86E5-B5CE52F1C4E2}"/>
              </a:ext>
            </a:extLst>
          </p:cNvPr>
          <p:cNvSpPr>
            <a:spLocks noGrp="1"/>
          </p:cNvSpPr>
          <p:nvPr>
            <p:ph type="subTitle" idx="1"/>
          </p:nvPr>
        </p:nvSpPr>
        <p:spPr/>
        <p:txBody>
          <a:bodyPr/>
          <a:lstStyle/>
          <a:p>
            <a:r>
              <a:rPr lang="en-US" dirty="0"/>
              <a:t>Terrain</a:t>
            </a:r>
          </a:p>
        </p:txBody>
      </p:sp>
      <p:sp>
        <p:nvSpPr>
          <p:cNvPr id="4" name="Text Placeholder 3">
            <a:extLst>
              <a:ext uri="{FF2B5EF4-FFF2-40B4-BE49-F238E27FC236}">
                <a16:creationId xmlns:a16="http://schemas.microsoft.com/office/drawing/2014/main" id="{EAD5BFF7-8CD7-4CE5-B4C0-C42FB792B1A5}"/>
              </a:ext>
            </a:extLst>
          </p:cNvPr>
          <p:cNvSpPr>
            <a:spLocks noGrp="1"/>
          </p:cNvSpPr>
          <p:nvPr>
            <p:ph type="body" sz="quarter" idx="14"/>
          </p:nvPr>
        </p:nvSpPr>
        <p:spPr>
          <a:xfrm>
            <a:off x="1694416" y="2076811"/>
            <a:ext cx="7020959" cy="3297266"/>
          </a:xfrm>
        </p:spPr>
        <p:txBody>
          <a:bodyPr>
            <a:normAutofit fontScale="92500"/>
          </a:bodyPr>
          <a:lstStyle/>
          <a:p>
            <a:r>
              <a:rPr lang="en-US" sz="2800" b="0" i="0" dirty="0">
                <a:solidFill>
                  <a:srgbClr val="000000"/>
                </a:solidFill>
                <a:effectLst/>
                <a:latin typeface="acumin-pro"/>
              </a:rPr>
              <a:t>Terrain obstacle – Each of the 5-8 hex blocks will be fastened to the table with Velcro closely together</a:t>
            </a:r>
          </a:p>
          <a:p>
            <a:r>
              <a:rPr lang="en-US" sz="2800" dirty="0"/>
              <a:t>5 terrain blocks for Jr. and 8 for senior will be placed between the hay and the Hay Bin.  There will be room to move around it, but you will receive a bonus of 150 points if you are able to navigate over it at least one time.</a:t>
            </a:r>
          </a:p>
        </p:txBody>
      </p:sp>
      <p:sp>
        <p:nvSpPr>
          <p:cNvPr id="5" name="Date Placeholder 4">
            <a:extLst>
              <a:ext uri="{FF2B5EF4-FFF2-40B4-BE49-F238E27FC236}">
                <a16:creationId xmlns:a16="http://schemas.microsoft.com/office/drawing/2014/main" id="{075D6BD3-0C7B-466A-8916-78F052CC1C19}"/>
              </a:ext>
            </a:extLst>
          </p:cNvPr>
          <p:cNvSpPr>
            <a:spLocks noGrp="1"/>
          </p:cNvSpPr>
          <p:nvPr>
            <p:ph type="dt" sz="half" idx="2"/>
          </p:nvPr>
        </p:nvSpPr>
        <p:spPr/>
        <p:txBody>
          <a:bodyPr/>
          <a:lstStyle/>
          <a:p>
            <a:fld id="{E0C8DACD-4E35-4E4C-AC75-C3DE50F04E7E}" type="datetime1">
              <a:rPr lang="en-US" smtClean="0"/>
              <a:pPr/>
              <a:t>1/24/2024</a:t>
            </a:fld>
            <a:endParaRPr lang="en-US" dirty="0"/>
          </a:p>
        </p:txBody>
      </p:sp>
      <p:sp>
        <p:nvSpPr>
          <p:cNvPr id="6" name="Slide Number Placeholder 5">
            <a:extLst>
              <a:ext uri="{FF2B5EF4-FFF2-40B4-BE49-F238E27FC236}">
                <a16:creationId xmlns:a16="http://schemas.microsoft.com/office/drawing/2014/main" id="{C8501382-5DE0-4ED2-B418-0FB569AB0F74}"/>
              </a:ext>
            </a:extLst>
          </p:cNvPr>
          <p:cNvSpPr>
            <a:spLocks noGrp="1"/>
          </p:cNvSpPr>
          <p:nvPr>
            <p:ph type="sldNum" sz="quarter" idx="4"/>
          </p:nvPr>
        </p:nvSpPr>
        <p:spPr/>
        <p:txBody>
          <a:bodyPr/>
          <a:lstStyle/>
          <a:p>
            <a:fld id="{8A7A6979-0714-4377-B894-6BE4C2D6E202}" type="slidenum">
              <a:rPr lang="en-US" smtClean="0"/>
              <a:pPr/>
              <a:t>13</a:t>
            </a:fld>
            <a:endParaRPr lang="en-US" dirty="0"/>
          </a:p>
        </p:txBody>
      </p:sp>
      <p:pic>
        <p:nvPicPr>
          <p:cNvPr id="8" name="Picture 7">
            <a:extLst>
              <a:ext uri="{FF2B5EF4-FFF2-40B4-BE49-F238E27FC236}">
                <a16:creationId xmlns:a16="http://schemas.microsoft.com/office/drawing/2014/main" id="{D6C68643-83F5-4A24-BC06-51AA127FD1A4}"/>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15375" y="3529014"/>
            <a:ext cx="3144203" cy="2268854"/>
          </a:xfrm>
          <a:prstGeom prst="rect">
            <a:avLst/>
          </a:prstGeom>
          <a:noFill/>
          <a:ln>
            <a:noFill/>
          </a:ln>
        </p:spPr>
      </p:pic>
    </p:spTree>
    <p:extLst>
      <p:ext uri="{BB962C8B-B14F-4D97-AF65-F5344CB8AC3E}">
        <p14:creationId xmlns:p14="http://schemas.microsoft.com/office/powerpoint/2010/main" val="2084213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E9B06-CE0D-443E-BDDD-3CEE5225AF61}"/>
              </a:ext>
            </a:extLst>
          </p:cNvPr>
          <p:cNvSpPr>
            <a:spLocks noGrp="1"/>
          </p:cNvSpPr>
          <p:nvPr>
            <p:ph type="ctrTitle"/>
          </p:nvPr>
        </p:nvSpPr>
        <p:spPr/>
        <p:txBody>
          <a:bodyPr/>
          <a:lstStyle/>
          <a:p>
            <a:r>
              <a:rPr lang="en-US" dirty="0"/>
              <a:t>Rules of Play</a:t>
            </a:r>
          </a:p>
        </p:txBody>
      </p:sp>
      <p:sp>
        <p:nvSpPr>
          <p:cNvPr id="4" name="Text Placeholder 3">
            <a:extLst>
              <a:ext uri="{FF2B5EF4-FFF2-40B4-BE49-F238E27FC236}">
                <a16:creationId xmlns:a16="http://schemas.microsoft.com/office/drawing/2014/main" id="{B972A4AA-1C22-471D-BBC2-5DFECFF8F8D0}"/>
              </a:ext>
            </a:extLst>
          </p:cNvPr>
          <p:cNvSpPr>
            <a:spLocks noGrp="1"/>
          </p:cNvSpPr>
          <p:nvPr>
            <p:ph type="body" sz="quarter" idx="14"/>
          </p:nvPr>
        </p:nvSpPr>
        <p:spPr>
          <a:xfrm>
            <a:off x="1137684" y="1339702"/>
            <a:ext cx="8179165" cy="4034375"/>
          </a:xfrm>
        </p:spPr>
        <p:txBody>
          <a:bodyPr>
            <a:normAutofit/>
          </a:bodyPr>
          <a:lstStyle/>
          <a:p>
            <a:r>
              <a:rPr lang="en-US" b="0" i="0" dirty="0">
                <a:solidFill>
                  <a:srgbClr val="000000"/>
                </a:solidFill>
                <a:effectLst/>
                <a:latin typeface="acumin-pro"/>
              </a:rPr>
              <a:t>At the beginning of the match, your team’s robot must start in the BARN. At least one wheel of the robot must be touching inside the BARN boundary.</a:t>
            </a:r>
          </a:p>
          <a:p>
            <a:r>
              <a:rPr lang="en-US" b="0" i="0" dirty="0">
                <a:solidFill>
                  <a:srgbClr val="000000"/>
                </a:solidFill>
                <a:effectLst/>
                <a:latin typeface="acumin-pro"/>
              </a:rPr>
              <a:t>The GAME ZONE is the area outside of the BARN.</a:t>
            </a:r>
          </a:p>
          <a:p>
            <a:r>
              <a:rPr lang="en-US" b="0" i="0" dirty="0">
                <a:solidFill>
                  <a:srgbClr val="000000"/>
                </a:solidFill>
                <a:effectLst/>
                <a:latin typeface="acumin-pro"/>
              </a:rPr>
              <a:t>The RESOURCE TRAY is a plastic tray that will be placed on the outside of the game table and will hold game pieces for known and/or unknown challenge(s).</a:t>
            </a:r>
          </a:p>
          <a:p>
            <a:r>
              <a:rPr lang="en-US" b="0" i="0" dirty="0">
                <a:solidFill>
                  <a:srgbClr val="000000"/>
                </a:solidFill>
                <a:effectLst/>
                <a:latin typeface="acumin-pro"/>
              </a:rPr>
              <a:t>Robots must be launched from the BARN throughout the Before being launched, at least one wheel of the robot must be touching inside the BARN boundary.</a:t>
            </a:r>
          </a:p>
          <a:p>
            <a:r>
              <a:rPr lang="en-US" b="0" i="0" dirty="0">
                <a:solidFill>
                  <a:srgbClr val="000000"/>
                </a:solidFill>
                <a:effectLst/>
                <a:latin typeface="acumin-pro"/>
              </a:rPr>
              <a:t>Once you can then use the BIN as a launch point as well. One wheel must be inside the boundary when launching.</a:t>
            </a:r>
          </a:p>
          <a:p>
            <a:r>
              <a:rPr lang="en-US" b="0" i="0" dirty="0">
                <a:solidFill>
                  <a:srgbClr val="000000"/>
                </a:solidFill>
                <a:effectLst/>
                <a:latin typeface="acumin-pro"/>
              </a:rPr>
              <a:t>Each match will be 3 minutes.</a:t>
            </a:r>
          </a:p>
          <a:p>
            <a:r>
              <a:rPr lang="en-US" b="0" i="0" dirty="0">
                <a:solidFill>
                  <a:srgbClr val="000000"/>
                </a:solidFill>
                <a:effectLst/>
                <a:latin typeface="acumin-pro"/>
              </a:rPr>
              <a:t>Time begins when the announcer says “</a:t>
            </a:r>
            <a:r>
              <a:rPr lang="en-US" b="1" i="0" dirty="0">
                <a:solidFill>
                  <a:srgbClr val="000000"/>
                </a:solidFill>
                <a:effectLst/>
                <a:latin typeface="acumin-pro"/>
              </a:rPr>
              <a:t>BEGIN</a:t>
            </a:r>
            <a:r>
              <a:rPr lang="en-US" b="0" i="0" dirty="0">
                <a:solidFill>
                  <a:srgbClr val="000000"/>
                </a:solidFill>
                <a:effectLst/>
                <a:latin typeface="acumin-pro"/>
              </a:rPr>
              <a:t>” and continues until the announcer says, “</a:t>
            </a:r>
            <a:r>
              <a:rPr lang="en-US" b="1" i="0" dirty="0">
                <a:solidFill>
                  <a:srgbClr val="000000"/>
                </a:solidFill>
                <a:effectLst/>
                <a:latin typeface="acumin-pro"/>
              </a:rPr>
              <a:t>TIME</a:t>
            </a:r>
            <a:r>
              <a:rPr lang="en-US" b="0" i="0" dirty="0">
                <a:solidFill>
                  <a:srgbClr val="000000"/>
                </a:solidFill>
                <a:effectLst/>
                <a:latin typeface="acumin-pro"/>
              </a:rPr>
              <a:t>.”</a:t>
            </a:r>
          </a:p>
        </p:txBody>
      </p:sp>
      <p:sp>
        <p:nvSpPr>
          <p:cNvPr id="5" name="Date Placeholder 4">
            <a:extLst>
              <a:ext uri="{FF2B5EF4-FFF2-40B4-BE49-F238E27FC236}">
                <a16:creationId xmlns:a16="http://schemas.microsoft.com/office/drawing/2014/main" id="{65BB8010-572D-4B9A-8677-BA2E95AFC87B}"/>
              </a:ext>
            </a:extLst>
          </p:cNvPr>
          <p:cNvSpPr>
            <a:spLocks noGrp="1"/>
          </p:cNvSpPr>
          <p:nvPr>
            <p:ph type="dt" sz="half" idx="2"/>
          </p:nvPr>
        </p:nvSpPr>
        <p:spPr/>
        <p:txBody>
          <a:bodyPr/>
          <a:lstStyle/>
          <a:p>
            <a:fld id="{E0C8DACD-4E35-4E4C-AC75-C3DE50F04E7E}" type="datetime1">
              <a:rPr lang="en-US" smtClean="0"/>
              <a:pPr/>
              <a:t>1/24/2024</a:t>
            </a:fld>
            <a:endParaRPr lang="en-US" dirty="0"/>
          </a:p>
        </p:txBody>
      </p:sp>
      <p:sp>
        <p:nvSpPr>
          <p:cNvPr id="6" name="Slide Number Placeholder 5">
            <a:extLst>
              <a:ext uri="{FF2B5EF4-FFF2-40B4-BE49-F238E27FC236}">
                <a16:creationId xmlns:a16="http://schemas.microsoft.com/office/drawing/2014/main" id="{6CA5F4EA-AA17-4096-95CF-8FDF5C81A25F}"/>
              </a:ext>
            </a:extLst>
          </p:cNvPr>
          <p:cNvSpPr>
            <a:spLocks noGrp="1"/>
          </p:cNvSpPr>
          <p:nvPr>
            <p:ph type="sldNum" sz="quarter" idx="4"/>
          </p:nvPr>
        </p:nvSpPr>
        <p:spPr/>
        <p:txBody>
          <a:bodyPr/>
          <a:lstStyle/>
          <a:p>
            <a:fld id="{8A7A6979-0714-4377-B894-6BE4C2D6E202}" type="slidenum">
              <a:rPr lang="en-US" smtClean="0"/>
              <a:pPr/>
              <a:t>14</a:t>
            </a:fld>
            <a:endParaRPr lang="en-US" dirty="0"/>
          </a:p>
        </p:txBody>
      </p:sp>
    </p:spTree>
    <p:extLst>
      <p:ext uri="{BB962C8B-B14F-4D97-AF65-F5344CB8AC3E}">
        <p14:creationId xmlns:p14="http://schemas.microsoft.com/office/powerpoint/2010/main" val="1822697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E9B06-CE0D-443E-BDDD-3CEE5225AF61}"/>
              </a:ext>
            </a:extLst>
          </p:cNvPr>
          <p:cNvSpPr>
            <a:spLocks noGrp="1"/>
          </p:cNvSpPr>
          <p:nvPr>
            <p:ph type="ctrTitle"/>
          </p:nvPr>
        </p:nvSpPr>
        <p:spPr/>
        <p:txBody>
          <a:bodyPr/>
          <a:lstStyle/>
          <a:p>
            <a:r>
              <a:rPr lang="en-US" dirty="0"/>
              <a:t>Rules of Play</a:t>
            </a:r>
          </a:p>
        </p:txBody>
      </p:sp>
      <p:sp>
        <p:nvSpPr>
          <p:cNvPr id="4" name="Text Placeholder 3">
            <a:extLst>
              <a:ext uri="{FF2B5EF4-FFF2-40B4-BE49-F238E27FC236}">
                <a16:creationId xmlns:a16="http://schemas.microsoft.com/office/drawing/2014/main" id="{B972A4AA-1C22-471D-BBC2-5DFECFF8F8D0}"/>
              </a:ext>
            </a:extLst>
          </p:cNvPr>
          <p:cNvSpPr>
            <a:spLocks noGrp="1"/>
          </p:cNvSpPr>
          <p:nvPr>
            <p:ph type="body" sz="quarter" idx="14"/>
          </p:nvPr>
        </p:nvSpPr>
        <p:spPr>
          <a:xfrm>
            <a:off x="1137684" y="1339702"/>
            <a:ext cx="8179165" cy="4034375"/>
          </a:xfrm>
        </p:spPr>
        <p:txBody>
          <a:bodyPr>
            <a:normAutofit/>
          </a:bodyPr>
          <a:lstStyle/>
          <a:p>
            <a:r>
              <a:rPr lang="en-US" b="0" i="0" dirty="0">
                <a:solidFill>
                  <a:srgbClr val="000000"/>
                </a:solidFill>
                <a:effectLst/>
                <a:latin typeface="acumin-pro"/>
              </a:rPr>
              <a:t>Robots are not required to complete all challenges.</a:t>
            </a:r>
          </a:p>
          <a:p>
            <a:r>
              <a:rPr lang="en-US" b="0" i="0" dirty="0">
                <a:solidFill>
                  <a:srgbClr val="000000"/>
                </a:solidFill>
                <a:effectLst/>
                <a:latin typeface="acumin-pro"/>
              </a:rPr>
              <a:t>Any structures built by the team cannot be placed onto the GAME ZONE by human players but are permitted to be placed by the robot so long as it is done autonomously and is permitted by challenge rules.</a:t>
            </a:r>
          </a:p>
          <a:p>
            <a:r>
              <a:rPr lang="en-US" b="0" i="0" dirty="0">
                <a:solidFill>
                  <a:srgbClr val="000000"/>
                </a:solidFill>
                <a:effectLst/>
                <a:latin typeface="acumin-pro"/>
              </a:rPr>
              <a:t>No containers used by game officials to store game pieces can be used by the team/robot.</a:t>
            </a:r>
          </a:p>
          <a:p>
            <a:r>
              <a:rPr lang="en-US" b="0" i="0" dirty="0">
                <a:solidFill>
                  <a:srgbClr val="000000"/>
                </a:solidFill>
                <a:effectLst/>
                <a:latin typeface="acumin-pro"/>
              </a:rPr>
              <a:t>Players may retrieve their robot at any time during the match </a:t>
            </a:r>
            <a:r>
              <a:rPr lang="en-US" b="0" i="0" u="sng" dirty="0">
                <a:solidFill>
                  <a:srgbClr val="000000"/>
                </a:solidFill>
                <a:effectLst/>
                <a:latin typeface="acumin-pro"/>
              </a:rPr>
              <a:t>without penalty.</a:t>
            </a:r>
            <a:r>
              <a:rPr lang="en-US" b="0" i="0" dirty="0">
                <a:solidFill>
                  <a:srgbClr val="000000"/>
                </a:solidFill>
                <a:effectLst/>
                <a:latin typeface="acumin-pro"/>
              </a:rPr>
              <a:t> When retrieved, the robot must return to THE BARN. Judges will not assist in retrieval.</a:t>
            </a:r>
          </a:p>
          <a:p>
            <a:r>
              <a:rPr lang="en-US" b="0" i="0" dirty="0">
                <a:solidFill>
                  <a:srgbClr val="000000"/>
                </a:solidFill>
                <a:effectLst/>
                <a:latin typeface="acumin-pro"/>
              </a:rPr>
              <a:t>If a player interrupts the robot, the robot must return to THE BARN or THE BIN.</a:t>
            </a:r>
          </a:p>
          <a:p>
            <a:r>
              <a:rPr lang="en-US" b="0" i="0" u="sng" dirty="0">
                <a:solidFill>
                  <a:srgbClr val="000000"/>
                </a:solidFill>
                <a:effectLst/>
                <a:latin typeface="acumin-pro"/>
              </a:rPr>
              <a:t>Possession</a:t>
            </a:r>
            <a:r>
              <a:rPr lang="en-US" b="0" i="0" dirty="0">
                <a:solidFill>
                  <a:srgbClr val="000000"/>
                </a:solidFill>
                <a:effectLst/>
                <a:latin typeface="acumin-pro"/>
              </a:rPr>
              <a:t> is defined as a piece that is not touching the playing surface and is under the control of the robot.</a:t>
            </a:r>
          </a:p>
          <a:p>
            <a:r>
              <a:rPr lang="en-US" b="0" i="0" dirty="0">
                <a:solidFill>
                  <a:srgbClr val="000000"/>
                </a:solidFill>
                <a:effectLst/>
                <a:latin typeface="acumin-pro"/>
              </a:rPr>
              <a:t>Items in possession of a robot may be retrieved once any part/piece of the robot has broken the plane of the BARN boundary.</a:t>
            </a:r>
          </a:p>
        </p:txBody>
      </p:sp>
      <p:sp>
        <p:nvSpPr>
          <p:cNvPr id="5" name="Date Placeholder 4">
            <a:extLst>
              <a:ext uri="{FF2B5EF4-FFF2-40B4-BE49-F238E27FC236}">
                <a16:creationId xmlns:a16="http://schemas.microsoft.com/office/drawing/2014/main" id="{65BB8010-572D-4B9A-8677-BA2E95AFC87B}"/>
              </a:ext>
            </a:extLst>
          </p:cNvPr>
          <p:cNvSpPr>
            <a:spLocks noGrp="1"/>
          </p:cNvSpPr>
          <p:nvPr>
            <p:ph type="dt" sz="half" idx="2"/>
          </p:nvPr>
        </p:nvSpPr>
        <p:spPr/>
        <p:txBody>
          <a:bodyPr/>
          <a:lstStyle/>
          <a:p>
            <a:fld id="{E0C8DACD-4E35-4E4C-AC75-C3DE50F04E7E}" type="datetime1">
              <a:rPr lang="en-US" smtClean="0"/>
              <a:pPr/>
              <a:t>1/24/2024</a:t>
            </a:fld>
            <a:endParaRPr lang="en-US" dirty="0"/>
          </a:p>
        </p:txBody>
      </p:sp>
      <p:sp>
        <p:nvSpPr>
          <p:cNvPr id="6" name="Slide Number Placeholder 5">
            <a:extLst>
              <a:ext uri="{FF2B5EF4-FFF2-40B4-BE49-F238E27FC236}">
                <a16:creationId xmlns:a16="http://schemas.microsoft.com/office/drawing/2014/main" id="{6CA5F4EA-AA17-4096-95CF-8FDF5C81A25F}"/>
              </a:ext>
            </a:extLst>
          </p:cNvPr>
          <p:cNvSpPr>
            <a:spLocks noGrp="1"/>
          </p:cNvSpPr>
          <p:nvPr>
            <p:ph type="sldNum" sz="quarter" idx="4"/>
          </p:nvPr>
        </p:nvSpPr>
        <p:spPr/>
        <p:txBody>
          <a:bodyPr/>
          <a:lstStyle/>
          <a:p>
            <a:fld id="{8A7A6979-0714-4377-B894-6BE4C2D6E202}" type="slidenum">
              <a:rPr lang="en-US" smtClean="0"/>
              <a:pPr/>
              <a:t>15</a:t>
            </a:fld>
            <a:endParaRPr lang="en-US" dirty="0"/>
          </a:p>
        </p:txBody>
      </p:sp>
    </p:spTree>
    <p:extLst>
      <p:ext uri="{BB962C8B-B14F-4D97-AF65-F5344CB8AC3E}">
        <p14:creationId xmlns:p14="http://schemas.microsoft.com/office/powerpoint/2010/main" val="776221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E9B06-CE0D-443E-BDDD-3CEE5225AF61}"/>
              </a:ext>
            </a:extLst>
          </p:cNvPr>
          <p:cNvSpPr>
            <a:spLocks noGrp="1"/>
          </p:cNvSpPr>
          <p:nvPr>
            <p:ph type="ctrTitle"/>
          </p:nvPr>
        </p:nvSpPr>
        <p:spPr/>
        <p:txBody>
          <a:bodyPr/>
          <a:lstStyle/>
          <a:p>
            <a:r>
              <a:rPr lang="en-US" dirty="0"/>
              <a:t>Rules of Play</a:t>
            </a:r>
          </a:p>
        </p:txBody>
      </p:sp>
      <p:sp>
        <p:nvSpPr>
          <p:cNvPr id="4" name="Text Placeholder 3">
            <a:extLst>
              <a:ext uri="{FF2B5EF4-FFF2-40B4-BE49-F238E27FC236}">
                <a16:creationId xmlns:a16="http://schemas.microsoft.com/office/drawing/2014/main" id="{B972A4AA-1C22-471D-BBC2-5DFECFF8F8D0}"/>
              </a:ext>
            </a:extLst>
          </p:cNvPr>
          <p:cNvSpPr>
            <a:spLocks noGrp="1"/>
          </p:cNvSpPr>
          <p:nvPr>
            <p:ph type="body" sz="quarter" idx="14"/>
          </p:nvPr>
        </p:nvSpPr>
        <p:spPr>
          <a:xfrm>
            <a:off x="1137684" y="1339702"/>
            <a:ext cx="10556120" cy="4210493"/>
          </a:xfrm>
        </p:spPr>
        <p:txBody>
          <a:bodyPr>
            <a:normAutofit fontScale="92500" lnSpcReduction="10000"/>
          </a:bodyPr>
          <a:lstStyle/>
          <a:p>
            <a:r>
              <a:rPr lang="en-US" b="0" i="0" dirty="0">
                <a:solidFill>
                  <a:srgbClr val="000000"/>
                </a:solidFill>
                <a:effectLst/>
                <a:latin typeface="acumin-pro"/>
              </a:rPr>
              <a:t>If the robot is in possession of a game piece in the GAME ZONE, and the robot is retrieved by the player, </a:t>
            </a:r>
            <a:r>
              <a:rPr lang="en-US" b="1" i="0" dirty="0">
                <a:solidFill>
                  <a:srgbClr val="000000"/>
                </a:solidFill>
                <a:effectLst/>
                <a:latin typeface="acumin-pro"/>
              </a:rPr>
              <a:t>the game official will return the game piece(s) to its original location/state.</a:t>
            </a:r>
            <a:endParaRPr lang="en-US" b="0" i="0" dirty="0">
              <a:solidFill>
                <a:srgbClr val="000000"/>
              </a:solidFill>
              <a:effectLst/>
              <a:latin typeface="acumin-pro"/>
            </a:endParaRPr>
          </a:p>
          <a:p>
            <a:r>
              <a:rPr lang="en-US" b="0" i="0" dirty="0">
                <a:solidFill>
                  <a:srgbClr val="000000"/>
                </a:solidFill>
                <a:effectLst/>
                <a:latin typeface="acumin-pro"/>
              </a:rPr>
              <a:t>A player is not allowed to touch any game piece except when the piece is completely inside the BARN boundary </a:t>
            </a:r>
            <a:r>
              <a:rPr lang="en-US" b="0" i="0" u="sng" dirty="0">
                <a:solidFill>
                  <a:srgbClr val="000000"/>
                </a:solidFill>
                <a:effectLst/>
                <a:latin typeface="acumin-pro"/>
              </a:rPr>
              <a:t>OR</a:t>
            </a:r>
            <a:r>
              <a:rPr lang="en-US" b="0" i="0" dirty="0">
                <a:solidFill>
                  <a:srgbClr val="000000"/>
                </a:solidFill>
                <a:effectLst/>
                <a:latin typeface="acumin-pro"/>
              </a:rPr>
              <a:t> if the robot is deemed in The BARN </a:t>
            </a:r>
            <a:r>
              <a:rPr lang="en-US" b="0" i="0" u="sng" dirty="0">
                <a:solidFill>
                  <a:srgbClr val="000000"/>
                </a:solidFill>
                <a:effectLst/>
                <a:latin typeface="acumin-pro"/>
              </a:rPr>
              <a:t>AND</a:t>
            </a:r>
            <a:r>
              <a:rPr lang="en-US" b="0" i="0" dirty="0">
                <a:solidFill>
                  <a:srgbClr val="000000"/>
                </a:solidFill>
                <a:effectLst/>
                <a:latin typeface="acumin-pro"/>
              </a:rPr>
              <a:t> in full possession of a game piece(s). Once the piece is deemed inside The BARN, contestants may remove the game piece from the game table/robot and store it in the RESOURCE TRAY.</a:t>
            </a:r>
          </a:p>
          <a:p>
            <a:r>
              <a:rPr lang="en-US" b="0" i="0" dirty="0">
                <a:solidFill>
                  <a:srgbClr val="000000"/>
                </a:solidFill>
                <a:effectLst/>
                <a:latin typeface="acumin-pro"/>
              </a:rPr>
              <a:t>If a contestant intentionally touches a game piece in the GAME ZONE, the team will be given a 50-point penalty per occurrence. Judges will issue one warning for the first offense. In such cases, the piece will be returned to its original starting position by contest officials as quickly as</a:t>
            </a:r>
          </a:p>
          <a:p>
            <a:r>
              <a:rPr lang="en-US" b="0" i="0" dirty="0">
                <a:solidFill>
                  <a:srgbClr val="000000"/>
                </a:solidFill>
                <a:effectLst/>
                <a:latin typeface="acumin-pro"/>
              </a:rPr>
              <a:t>All competing team members are allowed around the game table during the competition, and any member may touch the robot if necessary. Once a robot is “touched,” it must be moved back to either the barn or bin.</a:t>
            </a:r>
          </a:p>
          <a:p>
            <a:r>
              <a:rPr lang="en-US" b="0" i="0" dirty="0">
                <a:solidFill>
                  <a:srgbClr val="000000"/>
                </a:solidFill>
                <a:effectLst/>
                <a:latin typeface="acumin-pro"/>
              </a:rPr>
              <a:t>Teams not competing must remain at their tables or staging</a:t>
            </a:r>
          </a:p>
          <a:p>
            <a:r>
              <a:rPr lang="en-US" b="0" i="0" dirty="0">
                <a:solidFill>
                  <a:srgbClr val="000000"/>
                </a:solidFill>
                <a:effectLst/>
                <a:latin typeface="acumin-pro"/>
              </a:rPr>
              <a:t>Good sportsmanship is always This is crucial during practice times. Practice time on the game table may be restricted as build time progresses. </a:t>
            </a:r>
          </a:p>
          <a:p>
            <a:r>
              <a:rPr lang="en-US" b="0" i="0" dirty="0">
                <a:solidFill>
                  <a:srgbClr val="000000"/>
                </a:solidFill>
                <a:effectLst/>
                <a:latin typeface="acumin-pro"/>
              </a:rPr>
              <a:t>Practice time will be approximately 1 ½ - 2 hours between check-in and the start of matches. You will be assigned a match table and will share practice time with other teams.</a:t>
            </a:r>
          </a:p>
          <a:p>
            <a:r>
              <a:rPr lang="en-US" b="0" i="0" dirty="0">
                <a:solidFill>
                  <a:srgbClr val="000000"/>
                </a:solidFill>
                <a:effectLst/>
                <a:latin typeface="acumin-pro"/>
              </a:rPr>
              <a:t>At the conclusion of the match, it is the responsibility of the team captain to review the score sheet with the judge and then initial at the bottom, signifying agreement of the final match score. Scores are final after this point and cannot be contested.</a:t>
            </a:r>
          </a:p>
        </p:txBody>
      </p:sp>
      <p:sp>
        <p:nvSpPr>
          <p:cNvPr id="5" name="Date Placeholder 4">
            <a:extLst>
              <a:ext uri="{FF2B5EF4-FFF2-40B4-BE49-F238E27FC236}">
                <a16:creationId xmlns:a16="http://schemas.microsoft.com/office/drawing/2014/main" id="{65BB8010-572D-4B9A-8677-BA2E95AFC87B}"/>
              </a:ext>
            </a:extLst>
          </p:cNvPr>
          <p:cNvSpPr>
            <a:spLocks noGrp="1"/>
          </p:cNvSpPr>
          <p:nvPr>
            <p:ph type="dt" sz="half" idx="2"/>
          </p:nvPr>
        </p:nvSpPr>
        <p:spPr/>
        <p:txBody>
          <a:bodyPr/>
          <a:lstStyle/>
          <a:p>
            <a:fld id="{E0C8DACD-4E35-4E4C-AC75-C3DE50F04E7E}" type="datetime1">
              <a:rPr lang="en-US" smtClean="0"/>
              <a:pPr/>
              <a:t>1/24/2024</a:t>
            </a:fld>
            <a:endParaRPr lang="en-US" dirty="0"/>
          </a:p>
        </p:txBody>
      </p:sp>
      <p:sp>
        <p:nvSpPr>
          <p:cNvPr id="6" name="Slide Number Placeholder 5">
            <a:extLst>
              <a:ext uri="{FF2B5EF4-FFF2-40B4-BE49-F238E27FC236}">
                <a16:creationId xmlns:a16="http://schemas.microsoft.com/office/drawing/2014/main" id="{6CA5F4EA-AA17-4096-95CF-8FDF5C81A25F}"/>
              </a:ext>
            </a:extLst>
          </p:cNvPr>
          <p:cNvSpPr>
            <a:spLocks noGrp="1"/>
          </p:cNvSpPr>
          <p:nvPr>
            <p:ph type="sldNum" sz="quarter" idx="4"/>
          </p:nvPr>
        </p:nvSpPr>
        <p:spPr/>
        <p:txBody>
          <a:bodyPr/>
          <a:lstStyle/>
          <a:p>
            <a:fld id="{8A7A6979-0714-4377-B894-6BE4C2D6E202}" type="slidenum">
              <a:rPr lang="en-US" smtClean="0"/>
              <a:pPr/>
              <a:t>16</a:t>
            </a:fld>
            <a:endParaRPr lang="en-US" dirty="0"/>
          </a:p>
        </p:txBody>
      </p:sp>
    </p:spTree>
    <p:extLst>
      <p:ext uri="{BB962C8B-B14F-4D97-AF65-F5344CB8AC3E}">
        <p14:creationId xmlns:p14="http://schemas.microsoft.com/office/powerpoint/2010/main" val="1659793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AF359-781E-4842-A712-FEBB603674AF}"/>
              </a:ext>
            </a:extLst>
          </p:cNvPr>
          <p:cNvSpPr>
            <a:spLocks noGrp="1"/>
          </p:cNvSpPr>
          <p:nvPr>
            <p:ph type="ctrTitle"/>
          </p:nvPr>
        </p:nvSpPr>
        <p:spPr/>
        <p:txBody>
          <a:bodyPr/>
          <a:lstStyle/>
          <a:p>
            <a:r>
              <a:rPr lang="en-US" dirty="0"/>
              <a:t>Equipment Rules</a:t>
            </a:r>
          </a:p>
        </p:txBody>
      </p:sp>
      <p:sp>
        <p:nvSpPr>
          <p:cNvPr id="4" name="Text Placeholder 3">
            <a:extLst>
              <a:ext uri="{FF2B5EF4-FFF2-40B4-BE49-F238E27FC236}">
                <a16:creationId xmlns:a16="http://schemas.microsoft.com/office/drawing/2014/main" id="{472E445D-94B9-4272-A2B7-1EE83F6031FB}"/>
              </a:ext>
            </a:extLst>
          </p:cNvPr>
          <p:cNvSpPr>
            <a:spLocks noGrp="1"/>
          </p:cNvSpPr>
          <p:nvPr>
            <p:ph type="body" sz="quarter" idx="14"/>
          </p:nvPr>
        </p:nvSpPr>
        <p:spPr>
          <a:xfrm>
            <a:off x="1043554" y="1424763"/>
            <a:ext cx="9440148" cy="4040371"/>
          </a:xfrm>
        </p:spPr>
        <p:txBody>
          <a:bodyPr>
            <a:normAutofit/>
          </a:bodyPr>
          <a:lstStyle/>
          <a:p>
            <a:pPr algn="l">
              <a:buFont typeface="+mj-lt"/>
              <a:buAutoNum type="arabicPeriod"/>
            </a:pPr>
            <a:r>
              <a:rPr lang="en-US" sz="2800" b="0" i="0" dirty="0">
                <a:solidFill>
                  <a:srgbClr val="000000"/>
                </a:solidFill>
                <a:effectLst/>
                <a:latin typeface="acumin-pro"/>
              </a:rPr>
              <a:t>Robots must fit in a 13-inch cube at the start of play. They can expand another 5 inches in any direction after being placed on the field, making the robot a maximum of 18 inches long.</a:t>
            </a:r>
          </a:p>
          <a:p>
            <a:pPr algn="l">
              <a:buFont typeface="+mj-lt"/>
              <a:buAutoNum type="arabicPeriod"/>
            </a:pPr>
            <a:r>
              <a:rPr lang="en-US" sz="2800" b="0" i="0" dirty="0">
                <a:solidFill>
                  <a:srgbClr val="000000"/>
                </a:solidFill>
                <a:effectLst/>
                <a:latin typeface="acumin-pro"/>
              </a:rPr>
              <a:t>You can have a maximum of one controller active in a match</a:t>
            </a:r>
          </a:p>
          <a:p>
            <a:pPr algn="l">
              <a:buFont typeface="+mj-lt"/>
              <a:buAutoNum type="arabicPeriod"/>
            </a:pPr>
            <a:r>
              <a:rPr lang="en-US" sz="2800" b="0" i="0" dirty="0">
                <a:solidFill>
                  <a:srgbClr val="000000"/>
                </a:solidFill>
                <a:effectLst/>
                <a:latin typeface="acumin-pro"/>
              </a:rPr>
              <a:t>You can use any sensors necessary to complete your challenges</a:t>
            </a:r>
          </a:p>
          <a:p>
            <a:pPr algn="l">
              <a:buFont typeface="+mj-lt"/>
              <a:buAutoNum type="arabicPeriod"/>
            </a:pPr>
            <a:r>
              <a:rPr lang="en-US" sz="2800" b="0" i="0" dirty="0">
                <a:solidFill>
                  <a:srgbClr val="000000"/>
                </a:solidFill>
                <a:effectLst/>
                <a:latin typeface="acumin-pro"/>
              </a:rPr>
              <a:t>At the start of the match, your equipment may be stored off the table or in the launch area. It may not be in the play area until the timer has started.</a:t>
            </a:r>
          </a:p>
          <a:p>
            <a:endParaRPr lang="en-US" sz="2800" dirty="0"/>
          </a:p>
        </p:txBody>
      </p:sp>
      <p:sp>
        <p:nvSpPr>
          <p:cNvPr id="5" name="Date Placeholder 4">
            <a:extLst>
              <a:ext uri="{FF2B5EF4-FFF2-40B4-BE49-F238E27FC236}">
                <a16:creationId xmlns:a16="http://schemas.microsoft.com/office/drawing/2014/main" id="{13480090-0AEC-467C-B4B7-7B2986B23782}"/>
              </a:ext>
            </a:extLst>
          </p:cNvPr>
          <p:cNvSpPr>
            <a:spLocks noGrp="1"/>
          </p:cNvSpPr>
          <p:nvPr>
            <p:ph type="dt" sz="half" idx="2"/>
          </p:nvPr>
        </p:nvSpPr>
        <p:spPr/>
        <p:txBody>
          <a:bodyPr/>
          <a:lstStyle/>
          <a:p>
            <a:fld id="{E0C8DACD-4E35-4E4C-AC75-C3DE50F04E7E}" type="datetime1">
              <a:rPr lang="en-US" smtClean="0"/>
              <a:pPr/>
              <a:t>1/24/2024</a:t>
            </a:fld>
            <a:endParaRPr lang="en-US" dirty="0"/>
          </a:p>
        </p:txBody>
      </p:sp>
      <p:sp>
        <p:nvSpPr>
          <p:cNvPr id="6" name="Slide Number Placeholder 5">
            <a:extLst>
              <a:ext uri="{FF2B5EF4-FFF2-40B4-BE49-F238E27FC236}">
                <a16:creationId xmlns:a16="http://schemas.microsoft.com/office/drawing/2014/main" id="{C63B59F1-3F07-4ECC-8ECF-D67B9B6B39B1}"/>
              </a:ext>
            </a:extLst>
          </p:cNvPr>
          <p:cNvSpPr>
            <a:spLocks noGrp="1"/>
          </p:cNvSpPr>
          <p:nvPr>
            <p:ph type="sldNum" sz="quarter" idx="4"/>
          </p:nvPr>
        </p:nvSpPr>
        <p:spPr/>
        <p:txBody>
          <a:bodyPr/>
          <a:lstStyle/>
          <a:p>
            <a:fld id="{8A7A6979-0714-4377-B894-6BE4C2D6E202}" type="slidenum">
              <a:rPr lang="en-US" smtClean="0"/>
              <a:pPr/>
              <a:t>17</a:t>
            </a:fld>
            <a:endParaRPr lang="en-US" dirty="0"/>
          </a:p>
        </p:txBody>
      </p:sp>
    </p:spTree>
    <p:extLst>
      <p:ext uri="{BB962C8B-B14F-4D97-AF65-F5344CB8AC3E}">
        <p14:creationId xmlns:p14="http://schemas.microsoft.com/office/powerpoint/2010/main" val="2493970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23BB6-764E-4573-9951-37540652424F}"/>
              </a:ext>
            </a:extLst>
          </p:cNvPr>
          <p:cNvSpPr>
            <a:spLocks noGrp="1"/>
          </p:cNvSpPr>
          <p:nvPr>
            <p:ph type="ctrTitle"/>
          </p:nvPr>
        </p:nvSpPr>
        <p:spPr/>
        <p:txBody>
          <a:bodyPr/>
          <a:lstStyle/>
          <a:p>
            <a:r>
              <a:rPr lang="en-US" dirty="0"/>
              <a:t>Scoring Rules</a:t>
            </a:r>
          </a:p>
        </p:txBody>
      </p:sp>
      <p:sp>
        <p:nvSpPr>
          <p:cNvPr id="4" name="Text Placeholder 3">
            <a:extLst>
              <a:ext uri="{FF2B5EF4-FFF2-40B4-BE49-F238E27FC236}">
                <a16:creationId xmlns:a16="http://schemas.microsoft.com/office/drawing/2014/main" id="{ED15FC53-48C7-412E-9BDC-FA70FFC1CAF9}"/>
              </a:ext>
            </a:extLst>
          </p:cNvPr>
          <p:cNvSpPr>
            <a:spLocks noGrp="1"/>
          </p:cNvSpPr>
          <p:nvPr>
            <p:ph type="body" sz="quarter" idx="14"/>
          </p:nvPr>
        </p:nvSpPr>
        <p:spPr>
          <a:xfrm>
            <a:off x="1043554" y="1212112"/>
            <a:ext cx="10130989" cy="4284921"/>
          </a:xfrm>
        </p:spPr>
        <p:txBody>
          <a:bodyPr>
            <a:normAutofit/>
          </a:bodyPr>
          <a:lstStyle/>
          <a:p>
            <a:pPr algn="l">
              <a:buFont typeface="+mj-lt"/>
              <a:buAutoNum type="arabicPeriod"/>
            </a:pPr>
            <a:r>
              <a:rPr lang="en-US" sz="2400" b="0" i="0" dirty="0">
                <a:solidFill>
                  <a:srgbClr val="000000"/>
                </a:solidFill>
                <a:effectLst/>
                <a:latin typeface="acumin-pro"/>
              </a:rPr>
              <a:t>After 3 minutes, the match will end. Do not touch your robot until scoring is finalized.</a:t>
            </a:r>
          </a:p>
          <a:p>
            <a:pPr algn="l">
              <a:buFont typeface="+mj-lt"/>
              <a:buAutoNum type="arabicPeriod"/>
            </a:pPr>
            <a:r>
              <a:rPr lang="en-US" sz="2400" b="0" i="0" dirty="0">
                <a:solidFill>
                  <a:srgbClr val="000000"/>
                </a:solidFill>
                <a:effectLst/>
                <a:latin typeface="acumin-pro"/>
              </a:rPr>
              <a:t>Unless otherwise specified, scoring will take place at the end of the match. For instance, when you get the ball through the hoop, it will be scored immediately.</a:t>
            </a:r>
          </a:p>
          <a:p>
            <a:pPr algn="l">
              <a:buFont typeface="+mj-lt"/>
              <a:buAutoNum type="arabicPeriod"/>
            </a:pPr>
            <a:r>
              <a:rPr lang="en-US" sz="2400" b="0" i="0" dirty="0">
                <a:solidFill>
                  <a:srgbClr val="000000"/>
                </a:solidFill>
                <a:effectLst/>
                <a:latin typeface="acumin-pro"/>
              </a:rPr>
              <a:t>If a team cannot run their robot, they can still gain points with their engineering notebook.</a:t>
            </a:r>
          </a:p>
          <a:p>
            <a:pPr algn="l">
              <a:buFont typeface="+mj-lt"/>
              <a:buAutoNum type="arabicPeriod"/>
            </a:pPr>
            <a:r>
              <a:rPr lang="en-US" sz="2400" b="0" i="0" dirty="0">
                <a:solidFill>
                  <a:srgbClr val="000000"/>
                </a:solidFill>
                <a:effectLst/>
                <a:latin typeface="acumin-pro"/>
              </a:rPr>
              <a:t>The referee will document the results of the match with the team captain. The captain will initial the results, and it will become final at that point. </a:t>
            </a:r>
          </a:p>
          <a:p>
            <a:pPr algn="l">
              <a:buFont typeface="+mj-lt"/>
              <a:buAutoNum type="arabicPeriod"/>
            </a:pPr>
            <a:r>
              <a:rPr lang="en-US" sz="2400" b="0" i="0" dirty="0">
                <a:solidFill>
                  <a:srgbClr val="000000"/>
                </a:solidFill>
                <a:effectLst/>
                <a:latin typeface="acumin-pro"/>
              </a:rPr>
              <a:t>Each team will have two attempts per round. Only the high score will be recorded.  In the case of a tie, the second score will be used to make the final decision.</a:t>
            </a:r>
          </a:p>
          <a:p>
            <a:endParaRPr lang="en-US" sz="2400" dirty="0"/>
          </a:p>
        </p:txBody>
      </p:sp>
      <p:sp>
        <p:nvSpPr>
          <p:cNvPr id="5" name="Date Placeholder 4">
            <a:extLst>
              <a:ext uri="{FF2B5EF4-FFF2-40B4-BE49-F238E27FC236}">
                <a16:creationId xmlns:a16="http://schemas.microsoft.com/office/drawing/2014/main" id="{0B6D786F-8C50-439A-BFEF-E56A652DE892}"/>
              </a:ext>
            </a:extLst>
          </p:cNvPr>
          <p:cNvSpPr>
            <a:spLocks noGrp="1"/>
          </p:cNvSpPr>
          <p:nvPr>
            <p:ph type="dt" sz="half" idx="2"/>
          </p:nvPr>
        </p:nvSpPr>
        <p:spPr/>
        <p:txBody>
          <a:bodyPr/>
          <a:lstStyle/>
          <a:p>
            <a:fld id="{E0C8DACD-4E35-4E4C-AC75-C3DE50F04E7E}" type="datetime1">
              <a:rPr lang="en-US" smtClean="0"/>
              <a:pPr/>
              <a:t>1/24/2024</a:t>
            </a:fld>
            <a:endParaRPr lang="en-US" dirty="0"/>
          </a:p>
        </p:txBody>
      </p:sp>
      <p:sp>
        <p:nvSpPr>
          <p:cNvPr id="6" name="Slide Number Placeholder 5">
            <a:extLst>
              <a:ext uri="{FF2B5EF4-FFF2-40B4-BE49-F238E27FC236}">
                <a16:creationId xmlns:a16="http://schemas.microsoft.com/office/drawing/2014/main" id="{74D83B7F-1C19-4138-976D-2A8548B7102B}"/>
              </a:ext>
            </a:extLst>
          </p:cNvPr>
          <p:cNvSpPr>
            <a:spLocks noGrp="1"/>
          </p:cNvSpPr>
          <p:nvPr>
            <p:ph type="sldNum" sz="quarter" idx="4"/>
          </p:nvPr>
        </p:nvSpPr>
        <p:spPr/>
        <p:txBody>
          <a:bodyPr/>
          <a:lstStyle/>
          <a:p>
            <a:fld id="{8A7A6979-0714-4377-B894-6BE4C2D6E202}" type="slidenum">
              <a:rPr lang="en-US" smtClean="0"/>
              <a:pPr/>
              <a:t>18</a:t>
            </a:fld>
            <a:endParaRPr lang="en-US" dirty="0"/>
          </a:p>
        </p:txBody>
      </p:sp>
    </p:spTree>
    <p:extLst>
      <p:ext uri="{BB962C8B-B14F-4D97-AF65-F5344CB8AC3E}">
        <p14:creationId xmlns:p14="http://schemas.microsoft.com/office/powerpoint/2010/main" val="3226730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9234B-6854-4804-85C7-1C23648F1E35}"/>
              </a:ext>
            </a:extLst>
          </p:cNvPr>
          <p:cNvSpPr>
            <a:spLocks noGrp="1"/>
          </p:cNvSpPr>
          <p:nvPr>
            <p:ph type="ctrTitle"/>
          </p:nvPr>
        </p:nvSpPr>
        <p:spPr/>
        <p:txBody>
          <a:bodyPr/>
          <a:lstStyle/>
          <a:p>
            <a:r>
              <a:rPr lang="en-US" dirty="0"/>
              <a:t>Engineering Notebook</a:t>
            </a:r>
          </a:p>
        </p:txBody>
      </p:sp>
      <p:sp>
        <p:nvSpPr>
          <p:cNvPr id="3" name="Subtitle 2">
            <a:extLst>
              <a:ext uri="{FF2B5EF4-FFF2-40B4-BE49-F238E27FC236}">
                <a16:creationId xmlns:a16="http://schemas.microsoft.com/office/drawing/2014/main" id="{17FE5CD0-4646-41AE-A46E-D8277D05B27E}"/>
              </a:ext>
            </a:extLst>
          </p:cNvPr>
          <p:cNvSpPr>
            <a:spLocks noGrp="1"/>
          </p:cNvSpPr>
          <p:nvPr>
            <p:ph type="subTitle" idx="1"/>
          </p:nvPr>
        </p:nvSpPr>
        <p:spPr/>
        <p:txBody>
          <a:bodyPr/>
          <a:lstStyle/>
          <a:p>
            <a:r>
              <a:rPr lang="en-US" dirty="0"/>
              <a:t>The engineering notebook is a requirement</a:t>
            </a:r>
          </a:p>
        </p:txBody>
      </p:sp>
      <p:sp>
        <p:nvSpPr>
          <p:cNvPr id="4" name="Text Placeholder 3">
            <a:extLst>
              <a:ext uri="{FF2B5EF4-FFF2-40B4-BE49-F238E27FC236}">
                <a16:creationId xmlns:a16="http://schemas.microsoft.com/office/drawing/2014/main" id="{EAD8131A-EB12-4E7F-A3FC-F8720DB8E385}"/>
              </a:ext>
            </a:extLst>
          </p:cNvPr>
          <p:cNvSpPr>
            <a:spLocks noGrp="1"/>
          </p:cNvSpPr>
          <p:nvPr>
            <p:ph type="body" sz="quarter" idx="14"/>
          </p:nvPr>
        </p:nvSpPr>
        <p:spPr/>
        <p:txBody>
          <a:bodyPr>
            <a:norm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Your team must submit it during check in.</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If your team chooses an electronic notebook sharing the link can be problematic.  </a:t>
            </a:r>
          </a:p>
          <a:p>
            <a:pPr marL="525780" lvl="1"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you forget to make it shar</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able, your team won’t get credit. </a:t>
            </a:r>
          </a:p>
          <a:p>
            <a:pPr marL="525780" lvl="1"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the internet goes down, </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viewing it will be problematic for the judges</a:t>
            </a:r>
          </a:p>
          <a:p>
            <a:pPr marL="342900" indent="-342900">
              <a:lnSpc>
                <a:spcPct val="107000"/>
              </a:lnSpc>
              <a:spcAft>
                <a:spcPts val="800"/>
              </a:spcAft>
              <a:buSzPts val="1000"/>
              <a:buFont typeface="Symbol" panose="05050102010706020507" pitchFamily="18" charset="2"/>
              <a:buChar char=""/>
              <a:tabLst>
                <a:tab pos="457200" algn="l"/>
              </a:tabLst>
            </a:pPr>
            <a:r>
              <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is wiser to print it and put it into a physical notebook.  That will ensure that your team’s hard work is recognized.</a:t>
            </a:r>
          </a:p>
          <a:p>
            <a:pPr marL="342900" indent="-342900">
              <a:lnSpc>
                <a:spcPct val="107000"/>
              </a:lnSpc>
              <a:spcAft>
                <a:spcPts val="800"/>
              </a:spcAft>
              <a:buSzPts val="1000"/>
              <a:buFont typeface="Symbol" panose="05050102010706020507" pitchFamily="18" charset="2"/>
              <a:buChar char=""/>
              <a:tabLst>
                <a:tab pos="457200" algn="l"/>
              </a:tabLs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If your team choose to handwrite the notebook, choose a youth with good handwriting.  </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Date Placeholder 4">
            <a:extLst>
              <a:ext uri="{FF2B5EF4-FFF2-40B4-BE49-F238E27FC236}">
                <a16:creationId xmlns:a16="http://schemas.microsoft.com/office/drawing/2014/main" id="{8BFF4F8A-24A5-46E8-A513-28E83E05FF71}"/>
              </a:ext>
            </a:extLst>
          </p:cNvPr>
          <p:cNvSpPr>
            <a:spLocks noGrp="1"/>
          </p:cNvSpPr>
          <p:nvPr>
            <p:ph type="dt" sz="half" idx="2"/>
          </p:nvPr>
        </p:nvSpPr>
        <p:spPr/>
        <p:txBody>
          <a:bodyPr/>
          <a:lstStyle/>
          <a:p>
            <a:fld id="{E0C8DACD-4E35-4E4C-AC75-C3DE50F04E7E}" type="datetime1">
              <a:rPr lang="en-US" smtClean="0"/>
              <a:pPr/>
              <a:t>1/24/2024</a:t>
            </a:fld>
            <a:endParaRPr lang="en-US" dirty="0"/>
          </a:p>
        </p:txBody>
      </p:sp>
      <p:sp>
        <p:nvSpPr>
          <p:cNvPr id="6" name="Slide Number Placeholder 5">
            <a:extLst>
              <a:ext uri="{FF2B5EF4-FFF2-40B4-BE49-F238E27FC236}">
                <a16:creationId xmlns:a16="http://schemas.microsoft.com/office/drawing/2014/main" id="{380F6E27-36F0-48A2-97B3-1A3D76EA81D0}"/>
              </a:ext>
            </a:extLst>
          </p:cNvPr>
          <p:cNvSpPr>
            <a:spLocks noGrp="1"/>
          </p:cNvSpPr>
          <p:nvPr>
            <p:ph type="sldNum" sz="quarter" idx="4"/>
          </p:nvPr>
        </p:nvSpPr>
        <p:spPr/>
        <p:txBody>
          <a:bodyPr/>
          <a:lstStyle/>
          <a:p>
            <a:fld id="{8A7A6979-0714-4377-B894-6BE4C2D6E202}" type="slidenum">
              <a:rPr lang="en-US" smtClean="0"/>
              <a:pPr/>
              <a:t>19</a:t>
            </a:fld>
            <a:endParaRPr lang="en-US" dirty="0"/>
          </a:p>
        </p:txBody>
      </p:sp>
    </p:spTree>
    <p:extLst>
      <p:ext uri="{BB962C8B-B14F-4D97-AF65-F5344CB8AC3E}">
        <p14:creationId xmlns:p14="http://schemas.microsoft.com/office/powerpoint/2010/main" val="2145948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a:t>
            </a:r>
          </a:p>
        </p:txBody>
      </p:sp>
      <p:sp>
        <p:nvSpPr>
          <p:cNvPr id="3" name="Subtitle 2"/>
          <p:cNvSpPr>
            <a:spLocks noGrp="1"/>
          </p:cNvSpPr>
          <p:nvPr>
            <p:ph type="subTitle" idx="1"/>
          </p:nvPr>
        </p:nvSpPr>
        <p:spPr/>
        <p:txBody>
          <a:bodyPr/>
          <a:lstStyle/>
          <a:p>
            <a:r>
              <a:rPr lang="en-US" dirty="0"/>
              <a:t>Short introduction and goals</a:t>
            </a:r>
          </a:p>
        </p:txBody>
      </p:sp>
      <p:sp>
        <p:nvSpPr>
          <p:cNvPr id="4" name="Text Placeholder 3"/>
          <p:cNvSpPr>
            <a:spLocks noGrp="1"/>
          </p:cNvSpPr>
          <p:nvPr>
            <p:ph type="body" sz="quarter" idx="14"/>
          </p:nvPr>
        </p:nvSpPr>
        <p:spPr/>
        <p:txBody>
          <a:bodyPr/>
          <a:lstStyle/>
          <a:p>
            <a:r>
              <a:rPr lang="en-US" dirty="0"/>
              <a:t>Rachel</a:t>
            </a:r>
          </a:p>
          <a:p>
            <a:r>
              <a:rPr lang="en-US" dirty="0"/>
              <a:t>Thrive</a:t>
            </a:r>
          </a:p>
          <a:p>
            <a:r>
              <a:rPr lang="en-US" dirty="0"/>
              <a:t>The contest</a:t>
            </a:r>
          </a:p>
          <a:p>
            <a:pPr lvl="1"/>
            <a:r>
              <a:rPr lang="en-US" dirty="0"/>
              <a:t>Expectations of you</a:t>
            </a:r>
          </a:p>
          <a:p>
            <a:pPr lvl="1"/>
            <a:r>
              <a:rPr lang="en-US" dirty="0"/>
              <a:t>Expectations of the youth</a:t>
            </a:r>
          </a:p>
          <a:p>
            <a:pPr lvl="1"/>
            <a:r>
              <a:rPr lang="en-US" dirty="0"/>
              <a:t>What to expect the day of the contest</a:t>
            </a:r>
          </a:p>
          <a:p>
            <a:r>
              <a:rPr lang="en-US" dirty="0"/>
              <a:t>Build</a:t>
            </a:r>
          </a:p>
        </p:txBody>
      </p:sp>
      <p:sp>
        <p:nvSpPr>
          <p:cNvPr id="5" name="Date Placeholder 4"/>
          <p:cNvSpPr>
            <a:spLocks noGrp="1"/>
          </p:cNvSpPr>
          <p:nvPr>
            <p:ph type="dt" sz="half" idx="2"/>
          </p:nvPr>
        </p:nvSpPr>
        <p:spPr/>
        <p:txBody>
          <a:bodyPr/>
          <a:lstStyle/>
          <a:p>
            <a:fld id="{E0C8DACD-4E35-4E4C-AC75-C3DE50F04E7E}" type="datetime1">
              <a:rPr lang="en-US" smtClean="0"/>
              <a:pPr/>
              <a:t>1/24/2024</a:t>
            </a:fld>
            <a:endParaRPr lang="en-US" dirty="0"/>
          </a:p>
        </p:txBody>
      </p:sp>
      <p:sp>
        <p:nvSpPr>
          <p:cNvPr id="6" name="Slide Number Placeholder 5"/>
          <p:cNvSpPr>
            <a:spLocks noGrp="1"/>
          </p:cNvSpPr>
          <p:nvPr>
            <p:ph type="sldNum" sz="quarter" idx="4"/>
          </p:nvPr>
        </p:nvSpPr>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2349185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B6B25-594A-46F6-9610-6BE3E6806673}"/>
              </a:ext>
            </a:extLst>
          </p:cNvPr>
          <p:cNvSpPr>
            <a:spLocks noGrp="1"/>
          </p:cNvSpPr>
          <p:nvPr>
            <p:ph type="ctrTitle"/>
          </p:nvPr>
        </p:nvSpPr>
        <p:spPr/>
        <p:txBody>
          <a:bodyPr/>
          <a:lstStyle/>
          <a:p>
            <a:r>
              <a:rPr lang="en-US" dirty="0"/>
              <a:t>The Engineering Notebook</a:t>
            </a:r>
          </a:p>
        </p:txBody>
      </p:sp>
      <p:sp>
        <p:nvSpPr>
          <p:cNvPr id="3" name="Subtitle 2">
            <a:extLst>
              <a:ext uri="{FF2B5EF4-FFF2-40B4-BE49-F238E27FC236}">
                <a16:creationId xmlns:a16="http://schemas.microsoft.com/office/drawing/2014/main" id="{67669DC7-973A-4F14-873C-A70FD72492A7}"/>
              </a:ext>
            </a:extLst>
          </p:cNvPr>
          <p:cNvSpPr>
            <a:spLocks noGrp="1"/>
          </p:cNvSpPr>
          <p:nvPr>
            <p:ph type="subTitle" idx="1"/>
          </p:nvPr>
        </p:nvSpPr>
        <p:spPr/>
        <p:txBody>
          <a:bodyPr/>
          <a:lstStyle/>
          <a:p>
            <a:r>
              <a:rPr lang="en-US" dirty="0"/>
              <a:t>Requirements</a:t>
            </a:r>
          </a:p>
        </p:txBody>
      </p:sp>
      <p:sp>
        <p:nvSpPr>
          <p:cNvPr id="4" name="Text Placeholder 3">
            <a:extLst>
              <a:ext uri="{FF2B5EF4-FFF2-40B4-BE49-F238E27FC236}">
                <a16:creationId xmlns:a16="http://schemas.microsoft.com/office/drawing/2014/main" id="{DA433DC5-139C-4A57-8BD6-C9AF6814AA8D}"/>
              </a:ext>
            </a:extLst>
          </p:cNvPr>
          <p:cNvSpPr>
            <a:spLocks noGrp="1"/>
          </p:cNvSpPr>
          <p:nvPr>
            <p:ph type="body" sz="quarter" idx="14"/>
          </p:nvPr>
        </p:nvSpPr>
        <p:spPr>
          <a:xfrm>
            <a:off x="1950849" y="1962540"/>
            <a:ext cx="9742955" cy="3411537"/>
          </a:xfrm>
        </p:spPr>
        <p:txBody>
          <a:bodyPr>
            <a:normAutofit lnSpcReduction="10000"/>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portfolio should be organized in a logical manner.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engineering portfolio must have engineering content. The engineering content could include entries describing examples of the underlying science, mathematics, and game strategies in a summary fashion.</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engineering portfolio must provide examples that show the Team has a clear understanding of the engineering design process, including an example of lessons learned.</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portfolio should inspire the judges to ask about specific, detailed engineering information.</a:t>
            </a:r>
          </a:p>
          <a:p>
            <a:pPr marL="342900" indent="-342900">
              <a:lnSpc>
                <a:spcPct val="107000"/>
              </a:lnSpc>
              <a:spcAft>
                <a:spcPts val="80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portfolio format is less important but enables the judges to understand the Team’s design maturity, organizational capabilities, and overall Team structure.</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Date Placeholder 4">
            <a:extLst>
              <a:ext uri="{FF2B5EF4-FFF2-40B4-BE49-F238E27FC236}">
                <a16:creationId xmlns:a16="http://schemas.microsoft.com/office/drawing/2014/main" id="{19E42D74-5A4B-44F2-9A36-6A7D89714628}"/>
              </a:ext>
            </a:extLst>
          </p:cNvPr>
          <p:cNvSpPr>
            <a:spLocks noGrp="1"/>
          </p:cNvSpPr>
          <p:nvPr>
            <p:ph type="dt" sz="half" idx="2"/>
          </p:nvPr>
        </p:nvSpPr>
        <p:spPr/>
        <p:txBody>
          <a:bodyPr/>
          <a:lstStyle/>
          <a:p>
            <a:fld id="{E0C8DACD-4E35-4E4C-AC75-C3DE50F04E7E}" type="datetime1">
              <a:rPr lang="en-US" smtClean="0"/>
              <a:pPr/>
              <a:t>1/24/2024</a:t>
            </a:fld>
            <a:endParaRPr lang="en-US" dirty="0"/>
          </a:p>
        </p:txBody>
      </p:sp>
      <p:sp>
        <p:nvSpPr>
          <p:cNvPr id="6" name="Slide Number Placeholder 5">
            <a:extLst>
              <a:ext uri="{FF2B5EF4-FFF2-40B4-BE49-F238E27FC236}">
                <a16:creationId xmlns:a16="http://schemas.microsoft.com/office/drawing/2014/main" id="{CA02C99E-28A8-49B7-940E-D915E0EC1D24}"/>
              </a:ext>
            </a:extLst>
          </p:cNvPr>
          <p:cNvSpPr>
            <a:spLocks noGrp="1"/>
          </p:cNvSpPr>
          <p:nvPr>
            <p:ph type="sldNum" sz="quarter" idx="4"/>
          </p:nvPr>
        </p:nvSpPr>
        <p:spPr/>
        <p:txBody>
          <a:bodyPr/>
          <a:lstStyle/>
          <a:p>
            <a:fld id="{8A7A6979-0714-4377-B894-6BE4C2D6E202}" type="slidenum">
              <a:rPr lang="en-US" smtClean="0"/>
              <a:pPr/>
              <a:t>20</a:t>
            </a:fld>
            <a:endParaRPr lang="en-US" dirty="0"/>
          </a:p>
        </p:txBody>
      </p:sp>
    </p:spTree>
    <p:extLst>
      <p:ext uri="{BB962C8B-B14F-4D97-AF65-F5344CB8AC3E}">
        <p14:creationId xmlns:p14="http://schemas.microsoft.com/office/powerpoint/2010/main" val="1712893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3BE0-CB84-4E6E-9C03-3ED75BBCD602}"/>
              </a:ext>
            </a:extLst>
          </p:cNvPr>
          <p:cNvSpPr>
            <a:spLocks noGrp="1"/>
          </p:cNvSpPr>
          <p:nvPr>
            <p:ph type="ctrTitle"/>
          </p:nvPr>
        </p:nvSpPr>
        <p:spPr/>
        <p:txBody>
          <a:bodyPr/>
          <a:lstStyle/>
          <a:p>
            <a:r>
              <a:rPr lang="en-US" dirty="0"/>
              <a:t>The Engineering Notebook</a:t>
            </a:r>
          </a:p>
        </p:txBody>
      </p:sp>
      <p:sp>
        <p:nvSpPr>
          <p:cNvPr id="3" name="Subtitle 2">
            <a:extLst>
              <a:ext uri="{FF2B5EF4-FFF2-40B4-BE49-F238E27FC236}">
                <a16:creationId xmlns:a16="http://schemas.microsoft.com/office/drawing/2014/main" id="{2FB5E8B9-B027-49D5-A3BE-044A13A93123}"/>
              </a:ext>
            </a:extLst>
          </p:cNvPr>
          <p:cNvSpPr>
            <a:spLocks noGrp="1"/>
          </p:cNvSpPr>
          <p:nvPr>
            <p:ph type="subTitle" idx="1"/>
          </p:nvPr>
        </p:nvSpPr>
        <p:spPr/>
        <p:txBody>
          <a:bodyPr/>
          <a:lstStyle/>
          <a:p>
            <a:r>
              <a:rPr lang="en-US" dirty="0"/>
              <a:t>Requirements</a:t>
            </a:r>
          </a:p>
        </p:txBody>
      </p:sp>
      <p:sp>
        <p:nvSpPr>
          <p:cNvPr id="4" name="Text Placeholder 3">
            <a:extLst>
              <a:ext uri="{FF2B5EF4-FFF2-40B4-BE49-F238E27FC236}">
                <a16:creationId xmlns:a16="http://schemas.microsoft.com/office/drawing/2014/main" id="{6BC46006-5639-4691-840D-6C8B6F845ED3}"/>
              </a:ext>
            </a:extLst>
          </p:cNvPr>
          <p:cNvSpPr>
            <a:spLocks noGrp="1"/>
          </p:cNvSpPr>
          <p:nvPr>
            <p:ph type="body" sz="quarter" idx="14"/>
          </p:nvPr>
        </p:nvSpPr>
        <p:spPr>
          <a:xfrm>
            <a:off x="1950849" y="1962540"/>
            <a:ext cx="9223694" cy="3779041"/>
          </a:xfrm>
        </p:spPr>
        <p:txBody>
          <a:bodyPr>
            <a:norm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portfolio should reference specific experiences and lessons learned and should capture the summary of the status of the Team and their Robot design.  The engineering design process should be evident.</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portfolio could summarize experiences and lessons learned with concise tables of outcomes.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portfolio could summarize how they acquired new mentors and/or acquired new knowledge and expertise from their mentors.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portfolio should contain a summary of the overall Team plan.</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portfolio could contain information about the plans to develop skills for Team members.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Date Placeholder 4">
            <a:extLst>
              <a:ext uri="{FF2B5EF4-FFF2-40B4-BE49-F238E27FC236}">
                <a16:creationId xmlns:a16="http://schemas.microsoft.com/office/drawing/2014/main" id="{F6911A8E-88BD-4D27-BBFF-D999651344D7}"/>
              </a:ext>
            </a:extLst>
          </p:cNvPr>
          <p:cNvSpPr>
            <a:spLocks noGrp="1"/>
          </p:cNvSpPr>
          <p:nvPr>
            <p:ph type="dt" sz="half" idx="2"/>
          </p:nvPr>
        </p:nvSpPr>
        <p:spPr/>
        <p:txBody>
          <a:bodyPr/>
          <a:lstStyle/>
          <a:p>
            <a:fld id="{E0C8DACD-4E35-4E4C-AC75-C3DE50F04E7E}" type="datetime1">
              <a:rPr lang="en-US" smtClean="0"/>
              <a:pPr/>
              <a:t>1/24/2024</a:t>
            </a:fld>
            <a:endParaRPr lang="en-US" dirty="0"/>
          </a:p>
        </p:txBody>
      </p:sp>
      <p:sp>
        <p:nvSpPr>
          <p:cNvPr id="6" name="Slide Number Placeholder 5">
            <a:extLst>
              <a:ext uri="{FF2B5EF4-FFF2-40B4-BE49-F238E27FC236}">
                <a16:creationId xmlns:a16="http://schemas.microsoft.com/office/drawing/2014/main" id="{24D3F002-AB41-4A64-BC51-91117B7B8E91}"/>
              </a:ext>
            </a:extLst>
          </p:cNvPr>
          <p:cNvSpPr>
            <a:spLocks noGrp="1"/>
          </p:cNvSpPr>
          <p:nvPr>
            <p:ph type="sldNum" sz="quarter" idx="4"/>
          </p:nvPr>
        </p:nvSpPr>
        <p:spPr/>
        <p:txBody>
          <a:bodyPr/>
          <a:lstStyle/>
          <a:p>
            <a:fld id="{8A7A6979-0714-4377-B894-6BE4C2D6E202}" type="slidenum">
              <a:rPr lang="en-US" smtClean="0"/>
              <a:pPr/>
              <a:t>21</a:t>
            </a:fld>
            <a:endParaRPr lang="en-US" dirty="0"/>
          </a:p>
        </p:txBody>
      </p:sp>
    </p:spTree>
    <p:extLst>
      <p:ext uri="{BB962C8B-B14F-4D97-AF65-F5344CB8AC3E}">
        <p14:creationId xmlns:p14="http://schemas.microsoft.com/office/powerpoint/2010/main" val="1078226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3545" y="1466567"/>
            <a:ext cx="6419331" cy="1191095"/>
          </a:xfrm>
        </p:spPr>
        <p:txBody>
          <a:bodyPr/>
          <a:lstStyle/>
          <a:p>
            <a:r>
              <a:rPr lang="en-US" dirty="0"/>
              <a:t>It’s Time For</a:t>
            </a:r>
          </a:p>
        </p:txBody>
      </p:sp>
      <p:sp>
        <p:nvSpPr>
          <p:cNvPr id="3" name="Subtitle 2"/>
          <p:cNvSpPr>
            <a:spLocks noGrp="1"/>
          </p:cNvSpPr>
          <p:nvPr>
            <p:ph type="subTitle" idx="1"/>
          </p:nvPr>
        </p:nvSpPr>
        <p:spPr/>
        <p:txBody>
          <a:bodyPr/>
          <a:lstStyle/>
          <a:p>
            <a:r>
              <a:rPr lang="en-US" dirty="0"/>
              <a:t>ROBOTS!!!!</a:t>
            </a:r>
          </a:p>
        </p:txBody>
      </p:sp>
      <p:sp>
        <p:nvSpPr>
          <p:cNvPr id="4" name="Text Placeholder 3"/>
          <p:cNvSpPr>
            <a:spLocks noGrp="1"/>
          </p:cNvSpPr>
          <p:nvPr>
            <p:ph type="body" sz="quarter" idx="14"/>
          </p:nvPr>
        </p:nvSpPr>
        <p:spPr/>
        <p:txBody>
          <a:bodyPr/>
          <a:lstStyle/>
          <a:p>
            <a:r>
              <a:rPr lang="en-US" dirty="0"/>
              <a:t>Please open your robot kit and start working!!  </a:t>
            </a:r>
          </a:p>
          <a:p>
            <a:endParaRPr lang="en-US" dirty="0"/>
          </a:p>
        </p:txBody>
      </p:sp>
      <p:sp>
        <p:nvSpPr>
          <p:cNvPr id="5" name="Date Placeholder 4"/>
          <p:cNvSpPr>
            <a:spLocks noGrp="1"/>
          </p:cNvSpPr>
          <p:nvPr>
            <p:ph type="dt" sz="half" idx="10"/>
          </p:nvPr>
        </p:nvSpPr>
        <p:spPr/>
        <p:txBody>
          <a:bodyPr/>
          <a:lstStyle/>
          <a:p>
            <a:fld id="{049DC8E1-D369-0F48-9062-BB068AFD07CE}" type="datetime1">
              <a:rPr lang="en-US" smtClean="0"/>
              <a:pPr/>
              <a:t>1/24/2024</a:t>
            </a:fld>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22</a:t>
            </a:fld>
            <a:endParaRPr lang="en-US" dirty="0"/>
          </a:p>
        </p:txBody>
      </p:sp>
    </p:spTree>
    <p:extLst>
      <p:ext uri="{BB962C8B-B14F-4D97-AF65-F5344CB8AC3E}">
        <p14:creationId xmlns:p14="http://schemas.microsoft.com/office/powerpoint/2010/main" val="961992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Text Placeholder 2"/>
          <p:cNvSpPr>
            <a:spLocks noGrp="1"/>
          </p:cNvSpPr>
          <p:nvPr>
            <p:ph type="body" sz="quarter" idx="14"/>
          </p:nvPr>
        </p:nvSpPr>
        <p:spPr/>
        <p:txBody>
          <a:bodyPr/>
          <a:lstStyle/>
          <a:p>
            <a:r>
              <a:rPr lang="en-US" dirty="0"/>
              <a:t>Feel free to contact me with questions at rhaselby@purdue.edu</a:t>
            </a:r>
          </a:p>
        </p:txBody>
      </p:sp>
      <p:sp>
        <p:nvSpPr>
          <p:cNvPr id="4" name="Date Placeholder 3"/>
          <p:cNvSpPr>
            <a:spLocks noGrp="1"/>
          </p:cNvSpPr>
          <p:nvPr>
            <p:ph type="dt" sz="half" idx="10"/>
          </p:nvPr>
        </p:nvSpPr>
        <p:spPr/>
        <p:txBody>
          <a:bodyPr/>
          <a:lstStyle/>
          <a:p>
            <a:fld id="{049DC8E1-D369-0F48-9062-BB068AFD07CE}" type="datetime1">
              <a:rPr lang="en-US" smtClean="0"/>
              <a:pPr/>
              <a:t>1/24/2024</a:t>
            </a:fld>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23</a:t>
            </a:fld>
            <a:endParaRPr lang="en-US" dirty="0"/>
          </a:p>
        </p:txBody>
      </p:sp>
    </p:spTree>
    <p:extLst>
      <p:ext uri="{BB962C8B-B14F-4D97-AF65-F5344CB8AC3E}">
        <p14:creationId xmlns:p14="http://schemas.microsoft.com/office/powerpoint/2010/main" val="3704448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THRIVE Model</a:t>
            </a:r>
          </a:p>
        </p:txBody>
      </p:sp>
      <p:sp>
        <p:nvSpPr>
          <p:cNvPr id="3" name="Subtitle 2"/>
          <p:cNvSpPr>
            <a:spLocks noGrp="1"/>
          </p:cNvSpPr>
          <p:nvPr>
            <p:ph type="subTitle" idx="1"/>
          </p:nvPr>
        </p:nvSpPr>
        <p:spPr/>
        <p:txBody>
          <a:bodyPr/>
          <a:lstStyle/>
          <a:p>
            <a:r>
              <a:rPr lang="en-US" dirty="0"/>
              <a:t>How we meet positive long term outcomes </a:t>
            </a:r>
          </a:p>
        </p:txBody>
      </p:sp>
      <p:sp>
        <p:nvSpPr>
          <p:cNvPr id="4" name="Text Placeholder 3"/>
          <p:cNvSpPr>
            <a:spLocks noGrp="1"/>
          </p:cNvSpPr>
          <p:nvPr>
            <p:ph type="body" sz="quarter" idx="14"/>
          </p:nvPr>
        </p:nvSpPr>
        <p:spPr/>
        <p:txBody>
          <a:bodyPr/>
          <a:lstStyle/>
          <a:p>
            <a:endParaRPr lang="en-US"/>
          </a:p>
        </p:txBody>
      </p:sp>
      <p:pic>
        <p:nvPicPr>
          <p:cNvPr id="9" name="Content Placeholder 8">
            <a:extLst>
              <a:ext uri="{FF2B5EF4-FFF2-40B4-BE49-F238E27FC236}">
                <a16:creationId xmlns:a16="http://schemas.microsoft.com/office/drawing/2014/main" id="{2FCB942B-AA72-4354-8236-FFD00B86A337}"/>
              </a:ext>
            </a:extLst>
          </p:cNvPr>
          <p:cNvPicPr>
            <a:picLocks noGrp="1" noChangeAspect="1"/>
          </p:cNvPicPr>
          <p:nvPr>
            <p:ph sz="quarter" idx="13"/>
          </p:nvPr>
        </p:nvPicPr>
        <p:blipFill>
          <a:blip r:embed="rId2"/>
          <a:stretch>
            <a:fillRect/>
          </a:stretch>
        </p:blipFill>
        <p:spPr>
          <a:xfrm>
            <a:off x="8025676" y="1920875"/>
            <a:ext cx="2393811" cy="2982913"/>
          </a:xfrm>
        </p:spPr>
      </p:pic>
      <p:sp>
        <p:nvSpPr>
          <p:cNvPr id="6" name="Date Placeholder 5"/>
          <p:cNvSpPr>
            <a:spLocks noGrp="1"/>
          </p:cNvSpPr>
          <p:nvPr>
            <p:ph type="dt" sz="half" idx="2"/>
          </p:nvPr>
        </p:nvSpPr>
        <p:spPr/>
        <p:txBody>
          <a:bodyPr/>
          <a:lstStyle/>
          <a:p>
            <a:fld id="{E0C8DACD-4E35-4E4C-AC75-C3DE50F04E7E}" type="datetime1">
              <a:rPr lang="en-US" smtClean="0"/>
              <a:pPr/>
              <a:t>1/24/2024</a:t>
            </a:fld>
            <a:endParaRPr lang="en-US" dirty="0"/>
          </a:p>
        </p:txBody>
      </p:sp>
      <p:sp>
        <p:nvSpPr>
          <p:cNvPr id="7" name="Slide Number Placeholder 6"/>
          <p:cNvSpPr>
            <a:spLocks noGrp="1"/>
          </p:cNvSpPr>
          <p:nvPr>
            <p:ph type="sldNum" sz="quarter" idx="4"/>
          </p:nvPr>
        </p:nvSpPr>
        <p:spPr/>
        <p:txBody>
          <a:bodyPr/>
          <a:lstStyle/>
          <a:p>
            <a:fld id="{8A7A6979-0714-4377-B894-6BE4C2D6E202}" type="slidenum">
              <a:rPr lang="en-US" smtClean="0"/>
              <a:pPr/>
              <a:t>3</a:t>
            </a:fld>
            <a:endParaRPr lang="en-US" dirty="0"/>
          </a:p>
        </p:txBody>
      </p:sp>
    </p:spTree>
    <p:extLst>
      <p:ext uri="{BB962C8B-B14F-4D97-AF65-F5344CB8AC3E}">
        <p14:creationId xmlns:p14="http://schemas.microsoft.com/office/powerpoint/2010/main" val="3328609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1B4219C-1B1A-466A-BCDB-1D6B6445F895}"/>
              </a:ext>
            </a:extLst>
          </p:cNvPr>
          <p:cNvSpPr>
            <a:spLocks noGrp="1"/>
          </p:cNvSpPr>
          <p:nvPr>
            <p:ph type="pic" sz="quarter" idx="13"/>
          </p:nvPr>
        </p:nvSpPr>
        <p:spPr/>
      </p:sp>
      <p:sp>
        <p:nvSpPr>
          <p:cNvPr id="3" name="Title 2">
            <a:extLst>
              <a:ext uri="{FF2B5EF4-FFF2-40B4-BE49-F238E27FC236}">
                <a16:creationId xmlns:a16="http://schemas.microsoft.com/office/drawing/2014/main" id="{158902AF-4556-4257-83D8-A8F4E4E8FB8E}"/>
              </a:ext>
            </a:extLst>
          </p:cNvPr>
          <p:cNvSpPr>
            <a:spLocks noGrp="1"/>
          </p:cNvSpPr>
          <p:nvPr>
            <p:ph type="ctrTitle"/>
          </p:nvPr>
        </p:nvSpPr>
        <p:spPr>
          <a:xfrm>
            <a:off x="8967368" y="207205"/>
            <a:ext cx="3838891" cy="249299"/>
          </a:xfrm>
        </p:spPr>
        <p:txBody>
          <a:bodyPr/>
          <a:lstStyle/>
          <a:p>
            <a:r>
              <a:rPr lang="en-US" dirty="0"/>
              <a:t>Ages and Stages</a:t>
            </a:r>
          </a:p>
        </p:txBody>
      </p:sp>
      <p:sp>
        <p:nvSpPr>
          <p:cNvPr id="4" name="Date Placeholder 3">
            <a:extLst>
              <a:ext uri="{FF2B5EF4-FFF2-40B4-BE49-F238E27FC236}">
                <a16:creationId xmlns:a16="http://schemas.microsoft.com/office/drawing/2014/main" id="{E935D4BA-DCC7-4D70-A7B3-BFFDFB9CA47E}"/>
              </a:ext>
            </a:extLst>
          </p:cNvPr>
          <p:cNvSpPr>
            <a:spLocks noGrp="1"/>
          </p:cNvSpPr>
          <p:nvPr>
            <p:ph type="dt" sz="half" idx="10"/>
          </p:nvPr>
        </p:nvSpPr>
        <p:spPr/>
        <p:txBody>
          <a:bodyPr/>
          <a:lstStyle/>
          <a:p>
            <a:fld id="{049DC8E1-D369-0F48-9062-BB068AFD07CE}" type="datetime1">
              <a:rPr lang="en-US" smtClean="0"/>
              <a:pPr/>
              <a:t>1/24/2024</a:t>
            </a:fld>
            <a:endParaRPr lang="en-US" dirty="0"/>
          </a:p>
        </p:txBody>
      </p:sp>
      <p:sp>
        <p:nvSpPr>
          <p:cNvPr id="5" name="Slide Number Placeholder 4">
            <a:extLst>
              <a:ext uri="{FF2B5EF4-FFF2-40B4-BE49-F238E27FC236}">
                <a16:creationId xmlns:a16="http://schemas.microsoft.com/office/drawing/2014/main" id="{0E2367E3-8698-4EB6-B228-DD0C32DAEC68}"/>
              </a:ext>
            </a:extLst>
          </p:cNvPr>
          <p:cNvSpPr>
            <a:spLocks noGrp="1"/>
          </p:cNvSpPr>
          <p:nvPr>
            <p:ph type="sldNum" sz="quarter" idx="12"/>
          </p:nvPr>
        </p:nvSpPr>
        <p:spPr/>
        <p:txBody>
          <a:bodyPr/>
          <a:lstStyle/>
          <a:p>
            <a:fld id="{8A7A6979-0714-4377-B894-6BE4C2D6E202}" type="slidenum">
              <a:rPr lang="en-US" smtClean="0"/>
              <a:pPr/>
              <a:t>4</a:t>
            </a:fld>
            <a:endParaRPr lang="en-US" dirty="0"/>
          </a:p>
        </p:txBody>
      </p:sp>
      <p:graphicFrame>
        <p:nvGraphicFramePr>
          <p:cNvPr id="6" name="Object 5">
            <a:extLst>
              <a:ext uri="{FF2B5EF4-FFF2-40B4-BE49-F238E27FC236}">
                <a16:creationId xmlns:a16="http://schemas.microsoft.com/office/drawing/2014/main" id="{68F20D33-F8A8-437D-BA48-62C2AE23EA8C}"/>
              </a:ext>
            </a:extLst>
          </p:cNvPr>
          <p:cNvGraphicFramePr>
            <a:graphicFrameLocks noChangeAspect="1"/>
          </p:cNvGraphicFramePr>
          <p:nvPr>
            <p:extLst>
              <p:ext uri="{D42A27DB-BD31-4B8C-83A1-F6EECF244321}">
                <p14:modId xmlns:p14="http://schemas.microsoft.com/office/powerpoint/2010/main" val="3543492182"/>
              </p:ext>
            </p:extLst>
          </p:nvPr>
        </p:nvGraphicFramePr>
        <p:xfrm>
          <a:off x="309640" y="8709"/>
          <a:ext cx="8494118" cy="6563636"/>
        </p:xfrm>
        <a:graphic>
          <a:graphicData uri="http://schemas.openxmlformats.org/presentationml/2006/ole">
            <mc:AlternateContent xmlns:mc="http://schemas.openxmlformats.org/markup-compatibility/2006">
              <mc:Choice xmlns:v="urn:schemas-microsoft-com:vml" Requires="v">
                <p:oleObj spid="_x0000_s1033" name="Acrobat Document" r:id="rId3" imgW="7543652" imgH="5829300" progId="Acrobat.Document.DC">
                  <p:embed/>
                </p:oleObj>
              </mc:Choice>
              <mc:Fallback>
                <p:oleObj name="Acrobat Document" r:id="rId3" imgW="7543652" imgH="5829300" progId="Acrobat.Document.DC">
                  <p:embed/>
                  <p:pic>
                    <p:nvPicPr>
                      <p:cNvPr id="6" name="Object 5">
                        <a:extLst>
                          <a:ext uri="{FF2B5EF4-FFF2-40B4-BE49-F238E27FC236}">
                            <a16:creationId xmlns:a16="http://schemas.microsoft.com/office/drawing/2014/main" id="{68F20D33-F8A8-437D-BA48-62C2AE23EA8C}"/>
                          </a:ext>
                        </a:extLst>
                      </p:cNvPr>
                      <p:cNvPicPr/>
                      <p:nvPr/>
                    </p:nvPicPr>
                    <p:blipFill>
                      <a:blip r:embed="rId4"/>
                      <a:stretch>
                        <a:fillRect/>
                      </a:stretch>
                    </p:blipFill>
                    <p:spPr>
                      <a:xfrm>
                        <a:off x="309640" y="8709"/>
                        <a:ext cx="8494118" cy="6563636"/>
                      </a:xfrm>
                      <a:prstGeom prst="rect">
                        <a:avLst/>
                      </a:prstGeom>
                    </p:spPr>
                  </p:pic>
                </p:oleObj>
              </mc:Fallback>
            </mc:AlternateContent>
          </a:graphicData>
        </a:graphic>
      </p:graphicFrame>
    </p:spTree>
    <p:extLst>
      <p:ext uri="{BB962C8B-B14F-4D97-AF65-F5344CB8AC3E}">
        <p14:creationId xmlns:p14="http://schemas.microsoft.com/office/powerpoint/2010/main" val="2398066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1B4219C-1B1A-466A-BCDB-1D6B6445F895}"/>
              </a:ext>
            </a:extLst>
          </p:cNvPr>
          <p:cNvSpPr>
            <a:spLocks noGrp="1"/>
          </p:cNvSpPr>
          <p:nvPr>
            <p:ph type="pic" sz="quarter" idx="13"/>
          </p:nvPr>
        </p:nvSpPr>
        <p:spPr/>
      </p:sp>
      <p:sp>
        <p:nvSpPr>
          <p:cNvPr id="3" name="Title 2">
            <a:extLst>
              <a:ext uri="{FF2B5EF4-FFF2-40B4-BE49-F238E27FC236}">
                <a16:creationId xmlns:a16="http://schemas.microsoft.com/office/drawing/2014/main" id="{158902AF-4556-4257-83D8-A8F4E4E8FB8E}"/>
              </a:ext>
            </a:extLst>
          </p:cNvPr>
          <p:cNvSpPr>
            <a:spLocks noGrp="1"/>
          </p:cNvSpPr>
          <p:nvPr>
            <p:ph type="ctrTitle"/>
          </p:nvPr>
        </p:nvSpPr>
        <p:spPr>
          <a:xfrm>
            <a:off x="8574744" y="180150"/>
            <a:ext cx="3838891" cy="249299"/>
          </a:xfrm>
        </p:spPr>
        <p:txBody>
          <a:bodyPr/>
          <a:lstStyle/>
          <a:p>
            <a:r>
              <a:rPr lang="en-US" dirty="0"/>
              <a:t>Ages and Stages</a:t>
            </a:r>
          </a:p>
        </p:txBody>
      </p:sp>
      <p:sp>
        <p:nvSpPr>
          <p:cNvPr id="4" name="Date Placeholder 3">
            <a:extLst>
              <a:ext uri="{FF2B5EF4-FFF2-40B4-BE49-F238E27FC236}">
                <a16:creationId xmlns:a16="http://schemas.microsoft.com/office/drawing/2014/main" id="{E935D4BA-DCC7-4D70-A7B3-BFFDFB9CA47E}"/>
              </a:ext>
            </a:extLst>
          </p:cNvPr>
          <p:cNvSpPr>
            <a:spLocks noGrp="1"/>
          </p:cNvSpPr>
          <p:nvPr>
            <p:ph type="dt" sz="half" idx="10"/>
          </p:nvPr>
        </p:nvSpPr>
        <p:spPr/>
        <p:txBody>
          <a:bodyPr/>
          <a:lstStyle/>
          <a:p>
            <a:fld id="{049DC8E1-D369-0F48-9062-BB068AFD07CE}" type="datetime1">
              <a:rPr lang="en-US" smtClean="0"/>
              <a:pPr/>
              <a:t>1/24/2024</a:t>
            </a:fld>
            <a:endParaRPr lang="en-US" dirty="0"/>
          </a:p>
        </p:txBody>
      </p:sp>
      <p:sp>
        <p:nvSpPr>
          <p:cNvPr id="5" name="Slide Number Placeholder 4">
            <a:extLst>
              <a:ext uri="{FF2B5EF4-FFF2-40B4-BE49-F238E27FC236}">
                <a16:creationId xmlns:a16="http://schemas.microsoft.com/office/drawing/2014/main" id="{0E2367E3-8698-4EB6-B228-DD0C32DAEC68}"/>
              </a:ext>
            </a:extLst>
          </p:cNvPr>
          <p:cNvSpPr>
            <a:spLocks noGrp="1"/>
          </p:cNvSpPr>
          <p:nvPr>
            <p:ph type="sldNum" sz="quarter" idx="12"/>
          </p:nvPr>
        </p:nvSpPr>
        <p:spPr/>
        <p:txBody>
          <a:bodyPr/>
          <a:lstStyle/>
          <a:p>
            <a:fld id="{8A7A6979-0714-4377-B894-6BE4C2D6E202}" type="slidenum">
              <a:rPr lang="en-US" smtClean="0"/>
              <a:pPr/>
              <a:t>5</a:t>
            </a:fld>
            <a:endParaRPr lang="en-US" dirty="0"/>
          </a:p>
        </p:txBody>
      </p:sp>
      <p:graphicFrame>
        <p:nvGraphicFramePr>
          <p:cNvPr id="7" name="Object 6">
            <a:extLst>
              <a:ext uri="{FF2B5EF4-FFF2-40B4-BE49-F238E27FC236}">
                <a16:creationId xmlns:a16="http://schemas.microsoft.com/office/drawing/2014/main" id="{EA918215-336F-4AA0-8218-FEBCB3BEC04C}"/>
              </a:ext>
            </a:extLst>
          </p:cNvPr>
          <p:cNvGraphicFramePr>
            <a:graphicFrameLocks noChangeAspect="1"/>
          </p:cNvGraphicFramePr>
          <p:nvPr>
            <p:extLst>
              <p:ext uri="{D42A27DB-BD31-4B8C-83A1-F6EECF244321}">
                <p14:modId xmlns:p14="http://schemas.microsoft.com/office/powerpoint/2010/main" val="2459044779"/>
              </p:ext>
            </p:extLst>
          </p:nvPr>
        </p:nvGraphicFramePr>
        <p:xfrm>
          <a:off x="202019" y="235204"/>
          <a:ext cx="8341144" cy="6445429"/>
        </p:xfrm>
        <a:graphic>
          <a:graphicData uri="http://schemas.openxmlformats.org/presentationml/2006/ole">
            <mc:AlternateContent xmlns:mc="http://schemas.openxmlformats.org/markup-compatibility/2006">
              <mc:Choice xmlns:v="urn:schemas-microsoft-com:vml" Requires="v">
                <p:oleObj spid="_x0000_s2056" name="Acrobat Document" r:id="rId3" imgW="7543652" imgH="5829300" progId="Acrobat.Document.DC">
                  <p:embed/>
                </p:oleObj>
              </mc:Choice>
              <mc:Fallback>
                <p:oleObj name="Acrobat Document" r:id="rId3" imgW="7543652" imgH="5829300" progId="Acrobat.Document.DC">
                  <p:embed/>
                  <p:pic>
                    <p:nvPicPr>
                      <p:cNvPr id="7" name="Object 6">
                        <a:extLst>
                          <a:ext uri="{FF2B5EF4-FFF2-40B4-BE49-F238E27FC236}">
                            <a16:creationId xmlns:a16="http://schemas.microsoft.com/office/drawing/2014/main" id="{EA918215-336F-4AA0-8218-FEBCB3BEC04C}"/>
                          </a:ext>
                        </a:extLst>
                      </p:cNvPr>
                      <p:cNvPicPr/>
                      <p:nvPr/>
                    </p:nvPicPr>
                    <p:blipFill>
                      <a:blip r:embed="rId4"/>
                      <a:stretch>
                        <a:fillRect/>
                      </a:stretch>
                    </p:blipFill>
                    <p:spPr>
                      <a:xfrm>
                        <a:off x="202019" y="235204"/>
                        <a:ext cx="8341144" cy="6445429"/>
                      </a:xfrm>
                      <a:prstGeom prst="rect">
                        <a:avLst/>
                      </a:prstGeom>
                    </p:spPr>
                  </p:pic>
                </p:oleObj>
              </mc:Fallback>
            </mc:AlternateContent>
          </a:graphicData>
        </a:graphic>
      </p:graphicFrame>
    </p:spTree>
    <p:extLst>
      <p:ext uri="{BB962C8B-B14F-4D97-AF65-F5344CB8AC3E}">
        <p14:creationId xmlns:p14="http://schemas.microsoft.com/office/powerpoint/2010/main" val="3353536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C9BCD-3546-4A22-A4DB-BACDE2AD6B7E}"/>
              </a:ext>
            </a:extLst>
          </p:cNvPr>
          <p:cNvSpPr>
            <a:spLocks noGrp="1"/>
          </p:cNvSpPr>
          <p:nvPr>
            <p:ph type="ctrTitle"/>
          </p:nvPr>
        </p:nvSpPr>
        <p:spPr/>
        <p:txBody>
          <a:bodyPr/>
          <a:lstStyle/>
          <a:p>
            <a:r>
              <a:rPr lang="en-US" dirty="0"/>
              <a:t>The State Fair 4-H Contest</a:t>
            </a:r>
          </a:p>
        </p:txBody>
      </p:sp>
      <p:sp>
        <p:nvSpPr>
          <p:cNvPr id="3" name="Subtitle 2">
            <a:extLst>
              <a:ext uri="{FF2B5EF4-FFF2-40B4-BE49-F238E27FC236}">
                <a16:creationId xmlns:a16="http://schemas.microsoft.com/office/drawing/2014/main" id="{9B1E1418-32B9-4477-915D-18533553FC89}"/>
              </a:ext>
            </a:extLst>
          </p:cNvPr>
          <p:cNvSpPr>
            <a:spLocks noGrp="1"/>
          </p:cNvSpPr>
          <p:nvPr>
            <p:ph type="subTitle" idx="1"/>
          </p:nvPr>
        </p:nvSpPr>
        <p:spPr/>
        <p:txBody>
          <a:bodyPr/>
          <a:lstStyle/>
          <a:p>
            <a:r>
              <a:rPr lang="en-US" dirty="0"/>
              <a:t>Basics</a:t>
            </a:r>
          </a:p>
        </p:txBody>
      </p:sp>
      <p:sp>
        <p:nvSpPr>
          <p:cNvPr id="4" name="Text Placeholder 3">
            <a:extLst>
              <a:ext uri="{FF2B5EF4-FFF2-40B4-BE49-F238E27FC236}">
                <a16:creationId xmlns:a16="http://schemas.microsoft.com/office/drawing/2014/main" id="{28870D64-F49C-469F-90E2-F385F1317EDA}"/>
              </a:ext>
            </a:extLst>
          </p:cNvPr>
          <p:cNvSpPr>
            <a:spLocks noGrp="1"/>
          </p:cNvSpPr>
          <p:nvPr>
            <p:ph type="body" sz="quarter" idx="14"/>
          </p:nvPr>
        </p:nvSpPr>
        <p:spPr/>
        <p:txBody>
          <a:bodyPr/>
          <a:lstStyle/>
          <a:p>
            <a:r>
              <a:rPr lang="en-US" dirty="0">
                <a:hlinkClick r:id="rId2"/>
              </a:rPr>
              <a:t>https://extension.purdue.edu/4-H/get-involved/state-programs/state-fair-programs/robotics.html</a:t>
            </a:r>
            <a:endParaRPr lang="en-US" dirty="0"/>
          </a:p>
          <a:p>
            <a:r>
              <a:rPr lang="en-US" dirty="0"/>
              <a:t>Two divisions</a:t>
            </a:r>
          </a:p>
          <a:p>
            <a:pPr lvl="1"/>
            <a:r>
              <a:rPr lang="en-US" dirty="0"/>
              <a:t>Junior – 3-8</a:t>
            </a:r>
          </a:p>
          <a:p>
            <a:pPr lvl="1"/>
            <a:r>
              <a:rPr lang="en-US" dirty="0"/>
              <a:t>Senior 9-12 – may include unknown challenge  </a:t>
            </a:r>
          </a:p>
          <a:p>
            <a:r>
              <a:rPr lang="en-US" dirty="0"/>
              <a:t>4 youth per team.  Divisions will be decided by oldest member</a:t>
            </a:r>
          </a:p>
          <a:p>
            <a:r>
              <a:rPr lang="en-US" dirty="0"/>
              <a:t>All youth must be registered in 4-H Online.  </a:t>
            </a:r>
          </a:p>
          <a:p>
            <a:r>
              <a:rPr lang="en-US" dirty="0"/>
              <a:t>All adults must be approved volunteers – Each team needs two volunteers</a:t>
            </a:r>
          </a:p>
          <a:p>
            <a:endParaRPr lang="en-US" dirty="0"/>
          </a:p>
        </p:txBody>
      </p:sp>
      <p:sp>
        <p:nvSpPr>
          <p:cNvPr id="5" name="Date Placeholder 4">
            <a:extLst>
              <a:ext uri="{FF2B5EF4-FFF2-40B4-BE49-F238E27FC236}">
                <a16:creationId xmlns:a16="http://schemas.microsoft.com/office/drawing/2014/main" id="{AEE373CD-28FD-4A96-9A30-D5BD3721C669}"/>
              </a:ext>
            </a:extLst>
          </p:cNvPr>
          <p:cNvSpPr>
            <a:spLocks noGrp="1"/>
          </p:cNvSpPr>
          <p:nvPr>
            <p:ph type="dt" sz="half" idx="2"/>
          </p:nvPr>
        </p:nvSpPr>
        <p:spPr/>
        <p:txBody>
          <a:bodyPr/>
          <a:lstStyle/>
          <a:p>
            <a:fld id="{E0C8DACD-4E35-4E4C-AC75-C3DE50F04E7E}" type="datetime1">
              <a:rPr lang="en-US" smtClean="0"/>
              <a:pPr/>
              <a:t>1/24/2024</a:t>
            </a:fld>
            <a:endParaRPr lang="en-US" dirty="0"/>
          </a:p>
        </p:txBody>
      </p:sp>
      <p:sp>
        <p:nvSpPr>
          <p:cNvPr id="6" name="Slide Number Placeholder 5">
            <a:extLst>
              <a:ext uri="{FF2B5EF4-FFF2-40B4-BE49-F238E27FC236}">
                <a16:creationId xmlns:a16="http://schemas.microsoft.com/office/drawing/2014/main" id="{722A061A-4B98-49D8-83C7-0A973392C4EA}"/>
              </a:ext>
            </a:extLst>
          </p:cNvPr>
          <p:cNvSpPr>
            <a:spLocks noGrp="1"/>
          </p:cNvSpPr>
          <p:nvPr>
            <p:ph type="sldNum" sz="quarter" idx="4"/>
          </p:nvPr>
        </p:nvSpPr>
        <p:spPr/>
        <p:txBody>
          <a:bodyPr/>
          <a:lstStyle/>
          <a:p>
            <a:fld id="{8A7A6979-0714-4377-B894-6BE4C2D6E202}" type="slidenum">
              <a:rPr lang="en-US" smtClean="0"/>
              <a:pPr/>
              <a:t>6</a:t>
            </a:fld>
            <a:endParaRPr lang="en-US" dirty="0"/>
          </a:p>
        </p:txBody>
      </p:sp>
    </p:spTree>
    <p:extLst>
      <p:ext uri="{BB962C8B-B14F-4D97-AF65-F5344CB8AC3E}">
        <p14:creationId xmlns:p14="http://schemas.microsoft.com/office/powerpoint/2010/main" val="2047691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B59BF-41B2-4ED0-AF7F-C9E4E263DF31}"/>
              </a:ext>
            </a:extLst>
          </p:cNvPr>
          <p:cNvSpPr>
            <a:spLocks noGrp="1"/>
          </p:cNvSpPr>
          <p:nvPr>
            <p:ph type="ctrTitle"/>
          </p:nvPr>
        </p:nvSpPr>
        <p:spPr/>
        <p:txBody>
          <a:bodyPr/>
          <a:lstStyle/>
          <a:p>
            <a:r>
              <a:rPr lang="en-US" dirty="0"/>
              <a:t>The Contest	</a:t>
            </a:r>
          </a:p>
        </p:txBody>
      </p:sp>
      <p:sp>
        <p:nvSpPr>
          <p:cNvPr id="3" name="Subtitle 2">
            <a:extLst>
              <a:ext uri="{FF2B5EF4-FFF2-40B4-BE49-F238E27FC236}">
                <a16:creationId xmlns:a16="http://schemas.microsoft.com/office/drawing/2014/main" id="{238BE815-D1D3-4D37-8222-7A6516304DAC}"/>
              </a:ext>
            </a:extLst>
          </p:cNvPr>
          <p:cNvSpPr>
            <a:spLocks noGrp="1"/>
          </p:cNvSpPr>
          <p:nvPr>
            <p:ph type="subTitle" idx="1"/>
          </p:nvPr>
        </p:nvSpPr>
        <p:spPr/>
        <p:txBody>
          <a:bodyPr/>
          <a:lstStyle/>
          <a:p>
            <a:r>
              <a:rPr lang="en-US" dirty="0"/>
              <a:t>Youth Centered Teams</a:t>
            </a:r>
          </a:p>
        </p:txBody>
      </p:sp>
      <p:sp>
        <p:nvSpPr>
          <p:cNvPr id="4" name="Text Placeholder 3">
            <a:extLst>
              <a:ext uri="{FF2B5EF4-FFF2-40B4-BE49-F238E27FC236}">
                <a16:creationId xmlns:a16="http://schemas.microsoft.com/office/drawing/2014/main" id="{6BBF773E-4DD9-439F-957D-01D016168CC1}"/>
              </a:ext>
            </a:extLst>
          </p:cNvPr>
          <p:cNvSpPr>
            <a:spLocks noGrp="1"/>
          </p:cNvSpPr>
          <p:nvPr>
            <p:ph type="body" sz="quarter" idx="14"/>
          </p:nvPr>
        </p:nvSpPr>
        <p:spPr/>
        <p:txBody>
          <a:bodyPr>
            <a:normAutofit/>
          </a:bodyPr>
          <a:lstStyle/>
          <a:p>
            <a:r>
              <a:rPr lang="en-US" dirty="0"/>
              <a:t>4-H exemplifies the phrase “Learn by doing”.  It is important that we allow the youth to take ownership.</a:t>
            </a:r>
          </a:p>
          <a:p>
            <a:r>
              <a:rPr lang="en-US" dirty="0"/>
              <a:t>Consider yourself a guide who keeps them on track and helps them find information that will allow them to be successful.</a:t>
            </a:r>
          </a:p>
          <a:p>
            <a:r>
              <a:rPr lang="en-US" dirty="0"/>
              <a:t>Let the youth create their own:</a:t>
            </a:r>
          </a:p>
          <a:p>
            <a:pPr lvl="1"/>
            <a:r>
              <a:rPr lang="en-US" dirty="0"/>
              <a:t>Plan</a:t>
            </a:r>
          </a:p>
          <a:p>
            <a:pPr lvl="1"/>
            <a:r>
              <a:rPr lang="en-US" dirty="0"/>
              <a:t>Robot</a:t>
            </a:r>
          </a:p>
          <a:p>
            <a:pPr lvl="1"/>
            <a:r>
              <a:rPr lang="en-US" dirty="0"/>
              <a:t>Engineering notebook</a:t>
            </a:r>
          </a:p>
          <a:p>
            <a:pPr lvl="1"/>
            <a:r>
              <a:rPr lang="en-US" dirty="0"/>
              <a:t>Presentation</a:t>
            </a:r>
          </a:p>
          <a:p>
            <a:r>
              <a:rPr lang="en-US" dirty="0"/>
              <a:t>During the contest, you will not have access to the youth during the planning stage.</a:t>
            </a:r>
          </a:p>
        </p:txBody>
      </p:sp>
      <p:sp>
        <p:nvSpPr>
          <p:cNvPr id="5" name="Date Placeholder 4">
            <a:extLst>
              <a:ext uri="{FF2B5EF4-FFF2-40B4-BE49-F238E27FC236}">
                <a16:creationId xmlns:a16="http://schemas.microsoft.com/office/drawing/2014/main" id="{4DEFB16D-074B-433C-B2C5-B99EDFD5EE01}"/>
              </a:ext>
            </a:extLst>
          </p:cNvPr>
          <p:cNvSpPr>
            <a:spLocks noGrp="1"/>
          </p:cNvSpPr>
          <p:nvPr>
            <p:ph type="dt" sz="half" idx="2"/>
          </p:nvPr>
        </p:nvSpPr>
        <p:spPr/>
        <p:txBody>
          <a:bodyPr/>
          <a:lstStyle/>
          <a:p>
            <a:fld id="{E0C8DACD-4E35-4E4C-AC75-C3DE50F04E7E}" type="datetime1">
              <a:rPr lang="en-US" smtClean="0"/>
              <a:pPr/>
              <a:t>1/24/2024</a:t>
            </a:fld>
            <a:endParaRPr lang="en-US" dirty="0"/>
          </a:p>
        </p:txBody>
      </p:sp>
      <p:sp>
        <p:nvSpPr>
          <p:cNvPr id="6" name="Slide Number Placeholder 5">
            <a:extLst>
              <a:ext uri="{FF2B5EF4-FFF2-40B4-BE49-F238E27FC236}">
                <a16:creationId xmlns:a16="http://schemas.microsoft.com/office/drawing/2014/main" id="{E40A5325-0BD6-41E1-A291-58D80EB17F7B}"/>
              </a:ext>
            </a:extLst>
          </p:cNvPr>
          <p:cNvSpPr>
            <a:spLocks noGrp="1"/>
          </p:cNvSpPr>
          <p:nvPr>
            <p:ph type="sldNum" sz="quarter" idx="4"/>
          </p:nvPr>
        </p:nvSpPr>
        <p:spPr/>
        <p:txBody>
          <a:bodyPr/>
          <a:lstStyle/>
          <a:p>
            <a:fld id="{8A7A6979-0714-4377-B894-6BE4C2D6E202}" type="slidenum">
              <a:rPr lang="en-US" smtClean="0"/>
              <a:pPr/>
              <a:t>7</a:t>
            </a:fld>
            <a:endParaRPr lang="en-US" dirty="0"/>
          </a:p>
        </p:txBody>
      </p:sp>
    </p:spTree>
    <p:extLst>
      <p:ext uri="{BB962C8B-B14F-4D97-AF65-F5344CB8AC3E}">
        <p14:creationId xmlns:p14="http://schemas.microsoft.com/office/powerpoint/2010/main" val="3553914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F3039-6CCF-499F-8F6F-AC2350BBA55F}"/>
              </a:ext>
            </a:extLst>
          </p:cNvPr>
          <p:cNvSpPr>
            <a:spLocks noGrp="1"/>
          </p:cNvSpPr>
          <p:nvPr>
            <p:ph type="ctrTitle"/>
          </p:nvPr>
        </p:nvSpPr>
        <p:spPr/>
        <p:txBody>
          <a:bodyPr/>
          <a:lstStyle/>
          <a:p>
            <a:r>
              <a:rPr lang="en-US" dirty="0"/>
              <a:t>Game Board</a:t>
            </a:r>
          </a:p>
        </p:txBody>
      </p:sp>
      <p:sp>
        <p:nvSpPr>
          <p:cNvPr id="3" name="Subtitle 2">
            <a:extLst>
              <a:ext uri="{FF2B5EF4-FFF2-40B4-BE49-F238E27FC236}">
                <a16:creationId xmlns:a16="http://schemas.microsoft.com/office/drawing/2014/main" id="{D05892E6-C8FD-4D86-90AA-93BA609E7919}"/>
              </a:ext>
            </a:extLst>
          </p:cNvPr>
          <p:cNvSpPr>
            <a:spLocks noGrp="1"/>
          </p:cNvSpPr>
          <p:nvPr>
            <p:ph type="subTitle" idx="1"/>
          </p:nvPr>
        </p:nvSpPr>
        <p:spPr>
          <a:xfrm>
            <a:off x="1157853" y="1514443"/>
            <a:ext cx="7288495" cy="338554"/>
          </a:xfrm>
        </p:spPr>
        <p:txBody>
          <a:bodyPr/>
          <a:lstStyle/>
          <a:p>
            <a:r>
              <a:rPr lang="en-US" dirty="0"/>
              <a:t>Description of the board</a:t>
            </a:r>
          </a:p>
        </p:txBody>
      </p:sp>
      <p:sp>
        <p:nvSpPr>
          <p:cNvPr id="4" name="Text Placeholder 3">
            <a:extLst>
              <a:ext uri="{FF2B5EF4-FFF2-40B4-BE49-F238E27FC236}">
                <a16:creationId xmlns:a16="http://schemas.microsoft.com/office/drawing/2014/main" id="{D0E19212-53F5-480F-8830-798F375BBE08}"/>
              </a:ext>
            </a:extLst>
          </p:cNvPr>
          <p:cNvSpPr>
            <a:spLocks noGrp="1"/>
          </p:cNvSpPr>
          <p:nvPr>
            <p:ph type="body" sz="quarter" idx="14"/>
          </p:nvPr>
        </p:nvSpPr>
        <p:spPr/>
        <p:txBody>
          <a:bodyPr/>
          <a:lstStyle/>
          <a:p>
            <a:r>
              <a:rPr lang="en-US" dirty="0"/>
              <a:t>Game board </a:t>
            </a:r>
          </a:p>
          <a:p>
            <a:pPr lvl="1"/>
            <a:r>
              <a:rPr lang="en-US" b="0" i="0" dirty="0">
                <a:solidFill>
                  <a:srgbClr val="000000"/>
                </a:solidFill>
                <a:effectLst/>
                <a:latin typeface="acumin-pro"/>
              </a:rPr>
              <a:t> 4’X8’ board surrounded by 2X4’s </a:t>
            </a:r>
          </a:p>
          <a:p>
            <a:pPr lvl="1"/>
            <a:r>
              <a:rPr lang="en-US" b="0" i="0" dirty="0">
                <a:solidFill>
                  <a:srgbClr val="000000"/>
                </a:solidFill>
                <a:effectLst/>
                <a:latin typeface="acumin-pro"/>
              </a:rPr>
              <a:t>45”x 93” playable area</a:t>
            </a:r>
          </a:p>
          <a:p>
            <a:pPr lvl="1"/>
            <a:r>
              <a:rPr lang="en-US" dirty="0"/>
              <a:t>If you would like a copy of the gameboard you can download the file and print it or order a print from </a:t>
            </a:r>
            <a:r>
              <a:rPr lang="en-US" b="1" i="0" u="sng" dirty="0">
                <a:solidFill>
                  <a:srgbClr val="000000"/>
                </a:solidFill>
                <a:effectLst/>
                <a:latin typeface="acumin-pro"/>
                <a:hlinkClick r:id="rId2"/>
              </a:rPr>
              <a:t>https://shop.frecklesgraphics.com/purdue_4h_extension_robotics_pl/shop/home</a:t>
            </a:r>
            <a:endParaRPr lang="en-US" dirty="0"/>
          </a:p>
          <a:p>
            <a:endParaRPr lang="en-US" dirty="0"/>
          </a:p>
        </p:txBody>
      </p:sp>
      <p:sp>
        <p:nvSpPr>
          <p:cNvPr id="6" name="Date Placeholder 5">
            <a:extLst>
              <a:ext uri="{FF2B5EF4-FFF2-40B4-BE49-F238E27FC236}">
                <a16:creationId xmlns:a16="http://schemas.microsoft.com/office/drawing/2014/main" id="{B01823A4-7068-44A9-9CBB-D55FC3E37489}"/>
              </a:ext>
            </a:extLst>
          </p:cNvPr>
          <p:cNvSpPr>
            <a:spLocks noGrp="1"/>
          </p:cNvSpPr>
          <p:nvPr>
            <p:ph type="dt" sz="half" idx="2"/>
          </p:nvPr>
        </p:nvSpPr>
        <p:spPr/>
        <p:txBody>
          <a:bodyPr/>
          <a:lstStyle/>
          <a:p>
            <a:fld id="{E0C8DACD-4E35-4E4C-AC75-C3DE50F04E7E}" type="datetime1">
              <a:rPr lang="en-US" smtClean="0"/>
              <a:pPr/>
              <a:t>1/24/2024</a:t>
            </a:fld>
            <a:endParaRPr lang="en-US" dirty="0"/>
          </a:p>
        </p:txBody>
      </p:sp>
      <p:sp>
        <p:nvSpPr>
          <p:cNvPr id="7" name="Slide Number Placeholder 6">
            <a:extLst>
              <a:ext uri="{FF2B5EF4-FFF2-40B4-BE49-F238E27FC236}">
                <a16:creationId xmlns:a16="http://schemas.microsoft.com/office/drawing/2014/main" id="{2600AA4D-D387-424A-A9DB-5730233D62DD}"/>
              </a:ext>
            </a:extLst>
          </p:cNvPr>
          <p:cNvSpPr>
            <a:spLocks noGrp="1"/>
          </p:cNvSpPr>
          <p:nvPr>
            <p:ph type="sldNum" sz="quarter" idx="4"/>
          </p:nvPr>
        </p:nvSpPr>
        <p:spPr/>
        <p:txBody>
          <a:bodyPr/>
          <a:lstStyle/>
          <a:p>
            <a:fld id="{8A7A6979-0714-4377-B894-6BE4C2D6E202}" type="slidenum">
              <a:rPr lang="en-US" smtClean="0"/>
              <a:pPr/>
              <a:t>8</a:t>
            </a:fld>
            <a:endParaRPr lang="en-US" dirty="0"/>
          </a:p>
        </p:txBody>
      </p:sp>
      <p:pic>
        <p:nvPicPr>
          <p:cNvPr id="1026" name="Picture 2">
            <a:extLst>
              <a:ext uri="{FF2B5EF4-FFF2-40B4-BE49-F238E27FC236}">
                <a16:creationId xmlns:a16="http://schemas.microsoft.com/office/drawing/2014/main" id="{8A1DB651-0615-4E57-9D0D-52B43E95FD76}"/>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6804025" y="2242062"/>
            <a:ext cx="4837113" cy="234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085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EAE8B-B407-4F25-8115-4180F5977971}"/>
              </a:ext>
            </a:extLst>
          </p:cNvPr>
          <p:cNvSpPr>
            <a:spLocks noGrp="1"/>
          </p:cNvSpPr>
          <p:nvPr>
            <p:ph type="ctrTitle"/>
          </p:nvPr>
        </p:nvSpPr>
        <p:spPr/>
        <p:txBody>
          <a:bodyPr/>
          <a:lstStyle/>
          <a:p>
            <a:r>
              <a:rPr lang="en-US" dirty="0"/>
              <a:t>Objective 1</a:t>
            </a:r>
          </a:p>
        </p:txBody>
      </p:sp>
      <p:sp>
        <p:nvSpPr>
          <p:cNvPr id="3" name="Subtitle 2">
            <a:extLst>
              <a:ext uri="{FF2B5EF4-FFF2-40B4-BE49-F238E27FC236}">
                <a16:creationId xmlns:a16="http://schemas.microsoft.com/office/drawing/2014/main" id="{8D5D090F-80F6-4C36-9789-492AF6455E89}"/>
              </a:ext>
            </a:extLst>
          </p:cNvPr>
          <p:cNvSpPr>
            <a:spLocks noGrp="1"/>
          </p:cNvSpPr>
          <p:nvPr>
            <p:ph type="subTitle" idx="1"/>
          </p:nvPr>
        </p:nvSpPr>
        <p:spPr/>
        <p:txBody>
          <a:bodyPr/>
          <a:lstStyle/>
          <a:p>
            <a:r>
              <a:rPr lang="en-US" b="0" i="0" dirty="0">
                <a:solidFill>
                  <a:srgbClr val="000000"/>
                </a:solidFill>
                <a:effectLst/>
                <a:latin typeface="acumin-pro"/>
              </a:rPr>
              <a:t>Check the perimeter fence</a:t>
            </a:r>
            <a:endParaRPr lang="en-US" dirty="0"/>
          </a:p>
        </p:txBody>
      </p:sp>
      <p:sp>
        <p:nvSpPr>
          <p:cNvPr id="4" name="Text Placeholder 3">
            <a:extLst>
              <a:ext uri="{FF2B5EF4-FFF2-40B4-BE49-F238E27FC236}">
                <a16:creationId xmlns:a16="http://schemas.microsoft.com/office/drawing/2014/main" id="{CF9063B7-AF28-4910-BDA7-25ACBD21D0A6}"/>
              </a:ext>
            </a:extLst>
          </p:cNvPr>
          <p:cNvSpPr>
            <a:spLocks noGrp="1"/>
          </p:cNvSpPr>
          <p:nvPr>
            <p:ph type="body" sz="quarter" idx="14"/>
          </p:nvPr>
        </p:nvSpPr>
        <p:spPr>
          <a:xfrm>
            <a:off x="446567" y="1962540"/>
            <a:ext cx="5964866" cy="3411537"/>
          </a:xfrm>
        </p:spPr>
        <p:txBody>
          <a:bodyPr>
            <a:normAutofit lnSpcReduction="10000"/>
          </a:bodyPr>
          <a:lstStyle/>
          <a:p>
            <a:pPr algn="l"/>
            <a:r>
              <a:rPr lang="en-US" b="0" i="0" dirty="0">
                <a:solidFill>
                  <a:srgbClr val="000000"/>
                </a:solidFill>
                <a:effectLst/>
                <a:latin typeface="acumin-pro"/>
              </a:rPr>
              <a:t>The robot must follow the black line road from the BARN, then circle around the feedlot to return to the BARN.</a:t>
            </a:r>
          </a:p>
          <a:p>
            <a:pPr algn="l"/>
            <a:r>
              <a:rPr lang="en-US" b="0" i="0" dirty="0">
                <a:solidFill>
                  <a:srgbClr val="000000"/>
                </a:solidFill>
                <a:effectLst/>
                <a:latin typeface="acumin-pro"/>
              </a:rPr>
              <a:t>The robot must stay on course for the duration of the trek.  Staying on course is defined as at least one wheel of the robot continuously touching any portion of the road or straddling the road.</a:t>
            </a:r>
          </a:p>
          <a:p>
            <a:pPr algn="l"/>
            <a:r>
              <a:rPr lang="en-US" b="0" i="0" dirty="0">
                <a:solidFill>
                  <a:srgbClr val="000000"/>
                </a:solidFill>
                <a:effectLst/>
                <a:latin typeface="acumin-pro"/>
              </a:rPr>
              <a:t> </a:t>
            </a:r>
          </a:p>
          <a:p>
            <a:pPr algn="l"/>
            <a:r>
              <a:rPr lang="en-US" b="0" i="0" dirty="0">
                <a:solidFill>
                  <a:srgbClr val="000000"/>
                </a:solidFill>
                <a:effectLst/>
                <a:latin typeface="acumin-pro"/>
              </a:rPr>
              <a:t>If a color or light sensor is used for the duration of the trek, bonus points will be awarded.  The team captain must notify the judge before starting the challenge that the sensor will be used.</a:t>
            </a:r>
          </a:p>
          <a:p>
            <a:pPr algn="l"/>
            <a:r>
              <a:rPr lang="en-US" b="0" i="0" dirty="0">
                <a:solidFill>
                  <a:srgbClr val="000000"/>
                </a:solidFill>
                <a:effectLst/>
                <a:latin typeface="acumin-pro"/>
              </a:rPr>
              <a:t> </a:t>
            </a:r>
          </a:p>
          <a:p>
            <a:pPr algn="l"/>
            <a:r>
              <a:rPr lang="en-US" b="0" i="0" dirty="0">
                <a:solidFill>
                  <a:srgbClr val="000000"/>
                </a:solidFill>
                <a:effectLst/>
                <a:latin typeface="acumin-pro"/>
              </a:rPr>
              <a:t>The black line is exactly 6 1/2 inches from the board's edge.</a:t>
            </a:r>
          </a:p>
          <a:p>
            <a:endParaRPr lang="en-US" dirty="0"/>
          </a:p>
        </p:txBody>
      </p:sp>
      <p:sp>
        <p:nvSpPr>
          <p:cNvPr id="5" name="Date Placeholder 4">
            <a:extLst>
              <a:ext uri="{FF2B5EF4-FFF2-40B4-BE49-F238E27FC236}">
                <a16:creationId xmlns:a16="http://schemas.microsoft.com/office/drawing/2014/main" id="{FAA98F40-F9B1-4FE7-8BC7-8A6F19CFA06F}"/>
              </a:ext>
            </a:extLst>
          </p:cNvPr>
          <p:cNvSpPr>
            <a:spLocks noGrp="1"/>
          </p:cNvSpPr>
          <p:nvPr>
            <p:ph type="dt" sz="half" idx="2"/>
          </p:nvPr>
        </p:nvSpPr>
        <p:spPr/>
        <p:txBody>
          <a:bodyPr/>
          <a:lstStyle/>
          <a:p>
            <a:fld id="{E0C8DACD-4E35-4E4C-AC75-C3DE50F04E7E}" type="datetime1">
              <a:rPr lang="en-US" smtClean="0"/>
              <a:pPr/>
              <a:t>1/24/2024</a:t>
            </a:fld>
            <a:endParaRPr lang="en-US" dirty="0"/>
          </a:p>
        </p:txBody>
      </p:sp>
      <p:sp>
        <p:nvSpPr>
          <p:cNvPr id="6" name="Slide Number Placeholder 5">
            <a:extLst>
              <a:ext uri="{FF2B5EF4-FFF2-40B4-BE49-F238E27FC236}">
                <a16:creationId xmlns:a16="http://schemas.microsoft.com/office/drawing/2014/main" id="{CF2A4BE1-B404-4ADA-AC4A-228A17D0016B}"/>
              </a:ext>
            </a:extLst>
          </p:cNvPr>
          <p:cNvSpPr>
            <a:spLocks noGrp="1"/>
          </p:cNvSpPr>
          <p:nvPr>
            <p:ph type="sldNum" sz="quarter" idx="4"/>
          </p:nvPr>
        </p:nvSpPr>
        <p:spPr/>
        <p:txBody>
          <a:bodyPr/>
          <a:lstStyle/>
          <a:p>
            <a:fld id="{8A7A6979-0714-4377-B894-6BE4C2D6E202}" type="slidenum">
              <a:rPr lang="en-US" smtClean="0"/>
              <a:pPr/>
              <a:t>9</a:t>
            </a:fld>
            <a:endParaRPr lang="en-US" dirty="0"/>
          </a:p>
        </p:txBody>
      </p:sp>
      <p:pic>
        <p:nvPicPr>
          <p:cNvPr id="9" name="Picture 8">
            <a:extLst>
              <a:ext uri="{FF2B5EF4-FFF2-40B4-BE49-F238E27FC236}">
                <a16:creationId xmlns:a16="http://schemas.microsoft.com/office/drawing/2014/main" id="{C0D2FD20-573E-4238-89E4-C0B32A58825D}"/>
              </a:ext>
            </a:extLst>
          </p:cNvPr>
          <p:cNvPicPr>
            <a:picLocks noChangeAspect="1"/>
          </p:cNvPicPr>
          <p:nvPr/>
        </p:nvPicPr>
        <p:blipFill>
          <a:blip r:embed="rId2"/>
          <a:stretch>
            <a:fillRect/>
          </a:stretch>
        </p:blipFill>
        <p:spPr>
          <a:xfrm>
            <a:off x="7391708" y="1198547"/>
            <a:ext cx="3171429" cy="4314286"/>
          </a:xfrm>
          <a:prstGeom prst="rect">
            <a:avLst/>
          </a:prstGeom>
        </p:spPr>
      </p:pic>
    </p:spTree>
    <p:extLst>
      <p:ext uri="{BB962C8B-B14F-4D97-AF65-F5344CB8AC3E}">
        <p14:creationId xmlns:p14="http://schemas.microsoft.com/office/powerpoint/2010/main" val="2524543657"/>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4-H_PPTemplate.potx" id="{09648E2C-63BA-4DD2-8066-CAB4D34DD1DE}" vid="{CAF8CC3F-FAFD-4828-A0D3-8347279B38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FD9DA592E27B488922C85F8D96C7C8" ma:contentTypeVersion="9" ma:contentTypeDescription="Create a new document." ma:contentTypeScope="" ma:versionID="8ada2f076f8b1b95f6fc7ee18ec9a247">
  <xsd:schema xmlns:xsd="http://www.w3.org/2001/XMLSchema" xmlns:xs="http://www.w3.org/2001/XMLSchema" xmlns:p="http://schemas.microsoft.com/office/2006/metadata/properties" xmlns:ns3="4beaebd5-794e-4e27-8030-564ccc885bf0" targetNamespace="http://schemas.microsoft.com/office/2006/metadata/properties" ma:root="true" ma:fieldsID="1c4cd93e34c46970cedcf4bd7331bd86" ns3:_="">
    <xsd:import namespace="4beaebd5-794e-4e27-8030-564ccc885bf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eaebd5-794e-4e27-8030-564ccc885b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5BCBD5-6A1A-47FC-9FA0-C1FEF4EB6D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eaebd5-794e-4e27-8030-564ccc885b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CD6B40-D948-4748-B9D2-143A6273963F}">
  <ds:schemaRefs>
    <ds:schemaRef ds:uri="4beaebd5-794e-4e27-8030-564ccc885bf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E97F8025-6391-4A47-BC99-D8DA78C398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4-H_PPTemplate (2)</Template>
  <TotalTime>10095</TotalTime>
  <Words>1964</Words>
  <Application>Microsoft Office PowerPoint</Application>
  <PresentationFormat>Widescreen</PresentationFormat>
  <Paragraphs>175</Paragraphs>
  <Slides>23</Slides>
  <Notes>0</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8" baseType="lpstr">
      <vt:lpstr>Arial</vt:lpstr>
      <vt:lpstr>Acumin Pro ExtraCondensed Smbd</vt:lpstr>
      <vt:lpstr>United Sans Cd Md</vt:lpstr>
      <vt:lpstr>United Sans Reg Medium</vt:lpstr>
      <vt:lpstr>Acumin Pro Semibold</vt:lpstr>
      <vt:lpstr>Acumin Pro ExtraCondensed</vt:lpstr>
      <vt:lpstr>Acumin Pro</vt:lpstr>
      <vt:lpstr>Acumin Pro Medium</vt:lpstr>
      <vt:lpstr>Wingdings</vt:lpstr>
      <vt:lpstr>Calibri</vt:lpstr>
      <vt:lpstr>Symbol</vt:lpstr>
      <vt:lpstr>Acumin Pro SemiCondensed</vt:lpstr>
      <vt:lpstr>acumin-pro</vt:lpstr>
      <vt:lpstr>Purdue1</vt:lpstr>
      <vt:lpstr>Acrobat Document</vt:lpstr>
      <vt:lpstr>Robotics Volunteer Training</vt:lpstr>
      <vt:lpstr>Welcome</vt:lpstr>
      <vt:lpstr>THRIVE Model</vt:lpstr>
      <vt:lpstr>Ages and Stages</vt:lpstr>
      <vt:lpstr>Ages and Stages</vt:lpstr>
      <vt:lpstr>The State Fair 4-H Contest</vt:lpstr>
      <vt:lpstr>The Contest </vt:lpstr>
      <vt:lpstr>Game Board</vt:lpstr>
      <vt:lpstr>Objective 1</vt:lpstr>
      <vt:lpstr>Objective 2</vt:lpstr>
      <vt:lpstr>Objective 3</vt:lpstr>
      <vt:lpstr>Objective 4</vt:lpstr>
      <vt:lpstr>Objective 5</vt:lpstr>
      <vt:lpstr>Rules of Play</vt:lpstr>
      <vt:lpstr>Rules of Play</vt:lpstr>
      <vt:lpstr>Rules of Play</vt:lpstr>
      <vt:lpstr>Equipment Rules</vt:lpstr>
      <vt:lpstr>Scoring Rules</vt:lpstr>
      <vt:lpstr>Engineering Notebook</vt:lpstr>
      <vt:lpstr>The Engineering Notebook</vt:lpstr>
      <vt:lpstr>The Engineering Notebook</vt:lpstr>
      <vt:lpstr>It’s Time For</vt:lpstr>
      <vt:lpstr>PowerPoint Presentation</vt:lpstr>
    </vt:vector>
  </TitlesOfParts>
  <Company>Purdue University - AgIT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Haselby, Rachel Sarah</dc:creator>
  <cp:lastModifiedBy>Haselby, Rachel</cp:lastModifiedBy>
  <cp:revision>42</cp:revision>
  <dcterms:created xsi:type="dcterms:W3CDTF">2022-09-22T20:14:40Z</dcterms:created>
  <dcterms:modified xsi:type="dcterms:W3CDTF">2024-01-24T21:15:21Z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0x010100F1FD9DA592E27B488922C85F8D96C7C8</vt:lpwstr>
  </property>
</Properties>
</file>