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7" r:id="rId2"/>
    <p:sldId id="256" r:id="rId3"/>
    <p:sldId id="258" r:id="rId4"/>
    <p:sldId id="257" r:id="rId5"/>
    <p:sldId id="259" r:id="rId6"/>
    <p:sldId id="260" r:id="rId7"/>
    <p:sldId id="261" r:id="rId8"/>
    <p:sldId id="262" r:id="rId9"/>
    <p:sldId id="268" r:id="rId10"/>
    <p:sldId id="263" r:id="rId11"/>
    <p:sldId id="269" r:id="rId12"/>
    <p:sldId id="265" r:id="rId13"/>
    <p:sldId id="266" r:id="rId14"/>
    <p:sldId id="264" r:id="rId15"/>
    <p:sldId id="270" r:id="rId16"/>
  </p:sldIdLst>
  <p:sldSz cx="29260800" cy="21945600"/>
  <p:notesSz cx="21128038" cy="211280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92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4" d="100"/>
          <a:sy n="34" d="100"/>
        </p:scale>
        <p:origin x="1722" y="126"/>
      </p:cViewPr>
      <p:guideLst>
        <p:guide orient="horz" pos="6912"/>
        <p:guide pos="92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9155113" cy="10588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968163" y="0"/>
            <a:ext cx="9155112" cy="1058863"/>
          </a:xfrm>
          <a:prstGeom prst="rect">
            <a:avLst/>
          </a:prstGeom>
        </p:spPr>
        <p:txBody>
          <a:bodyPr vert="horz" lIns="91440" tIns="45720" rIns="91440" bIns="45720" rtlCol="0"/>
          <a:lstStyle>
            <a:lvl1pPr algn="r">
              <a:defRPr sz="1200"/>
            </a:lvl1pPr>
          </a:lstStyle>
          <a:p>
            <a:fld id="{0152D660-4C4C-41B1-BD68-878EF483A3FA}" type="datetimeFigureOut">
              <a:rPr lang="en-US" smtClean="0"/>
              <a:t>2/25/2022</a:t>
            </a:fld>
            <a:endParaRPr lang="en-US"/>
          </a:p>
        </p:txBody>
      </p:sp>
      <p:sp>
        <p:nvSpPr>
          <p:cNvPr id="4" name="Slide Image Placeholder 3"/>
          <p:cNvSpPr>
            <a:spLocks noGrp="1" noRot="1" noChangeAspect="1"/>
          </p:cNvSpPr>
          <p:nvPr>
            <p:ph type="sldImg" idx="2"/>
          </p:nvPr>
        </p:nvSpPr>
        <p:spPr>
          <a:xfrm>
            <a:off x="5810250" y="2641600"/>
            <a:ext cx="9507538" cy="7129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112963" y="10167938"/>
            <a:ext cx="16902112" cy="83185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0069175"/>
            <a:ext cx="9155113" cy="10588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968163" y="20069175"/>
            <a:ext cx="9155112" cy="1058863"/>
          </a:xfrm>
          <a:prstGeom prst="rect">
            <a:avLst/>
          </a:prstGeom>
        </p:spPr>
        <p:txBody>
          <a:bodyPr vert="horz" lIns="91440" tIns="45720" rIns="91440" bIns="45720" rtlCol="0" anchor="b"/>
          <a:lstStyle>
            <a:lvl1pPr algn="r">
              <a:defRPr sz="1200"/>
            </a:lvl1pPr>
          </a:lstStyle>
          <a:p>
            <a:fld id="{F49EE8ED-90F1-45A1-A6B1-D4CAF5379EB7}" type="slidenum">
              <a:rPr lang="en-US" smtClean="0"/>
              <a:t>‹#›</a:t>
            </a:fld>
            <a:endParaRPr lang="en-US"/>
          </a:p>
        </p:txBody>
      </p:sp>
    </p:spTree>
    <p:extLst>
      <p:ext uri="{BB962C8B-B14F-4D97-AF65-F5344CB8AC3E}">
        <p14:creationId xmlns:p14="http://schemas.microsoft.com/office/powerpoint/2010/main" val="69075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things that each of us bring to a conversation. We can have a conversation on the same topic with 2 different people and have a very different conversation with each person. There are some basic tools we should use in all conversations to make it a successful and respectful conversation. Lets watch this video why we have issues of miscommunication and how to avoid miscommunication in the future. </a:t>
            </a:r>
          </a:p>
        </p:txBody>
      </p:sp>
      <p:sp>
        <p:nvSpPr>
          <p:cNvPr id="4" name="Slide Number Placeholder 3"/>
          <p:cNvSpPr>
            <a:spLocks noGrp="1"/>
          </p:cNvSpPr>
          <p:nvPr>
            <p:ph type="sldNum" sz="quarter" idx="5"/>
          </p:nvPr>
        </p:nvSpPr>
        <p:spPr/>
        <p:txBody>
          <a:bodyPr/>
          <a:lstStyle/>
          <a:p>
            <a:fld id="{F49EE8ED-90F1-45A1-A6B1-D4CAF5379EB7}" type="slidenum">
              <a:rPr lang="en-US" smtClean="0"/>
              <a:t>2</a:t>
            </a:fld>
            <a:endParaRPr lang="en-US"/>
          </a:p>
        </p:txBody>
      </p:sp>
    </p:spTree>
    <p:extLst>
      <p:ext uri="{BB962C8B-B14F-4D97-AF65-F5344CB8AC3E}">
        <p14:creationId xmlns:p14="http://schemas.microsoft.com/office/powerpoint/2010/main" val="1062851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ground rules for a good debate or conversation over a controversial topic</a:t>
            </a:r>
          </a:p>
        </p:txBody>
      </p:sp>
      <p:sp>
        <p:nvSpPr>
          <p:cNvPr id="4" name="Slide Number Placeholder 3"/>
          <p:cNvSpPr>
            <a:spLocks noGrp="1"/>
          </p:cNvSpPr>
          <p:nvPr>
            <p:ph type="sldNum" sz="quarter" idx="5"/>
          </p:nvPr>
        </p:nvSpPr>
        <p:spPr/>
        <p:txBody>
          <a:bodyPr/>
          <a:lstStyle/>
          <a:p>
            <a:fld id="{F49EE8ED-90F1-45A1-A6B1-D4CAF5379EB7}" type="slidenum">
              <a:rPr lang="en-US" smtClean="0"/>
              <a:t>12</a:t>
            </a:fld>
            <a:endParaRPr lang="en-US"/>
          </a:p>
        </p:txBody>
      </p:sp>
    </p:spTree>
    <p:extLst>
      <p:ext uri="{BB962C8B-B14F-4D97-AF65-F5344CB8AC3E}">
        <p14:creationId xmlns:p14="http://schemas.microsoft.com/office/powerpoint/2010/main" val="406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Issues can be broad or they could be as simple as carrots should be eliminated from the earth. We all have opinions on lots of topics. </a:t>
            </a:r>
          </a:p>
        </p:txBody>
      </p:sp>
      <p:sp>
        <p:nvSpPr>
          <p:cNvPr id="4" name="Slide Number Placeholder 3"/>
          <p:cNvSpPr>
            <a:spLocks noGrp="1"/>
          </p:cNvSpPr>
          <p:nvPr>
            <p:ph type="sldNum" sz="quarter" idx="5"/>
          </p:nvPr>
        </p:nvSpPr>
        <p:spPr/>
        <p:txBody>
          <a:bodyPr/>
          <a:lstStyle/>
          <a:p>
            <a:fld id="{F49EE8ED-90F1-45A1-A6B1-D4CAF5379EB7}" type="slidenum">
              <a:rPr lang="en-US" smtClean="0"/>
              <a:t>14</a:t>
            </a:fld>
            <a:endParaRPr lang="en-US"/>
          </a:p>
        </p:txBody>
      </p:sp>
    </p:spTree>
    <p:extLst>
      <p:ext uri="{BB962C8B-B14F-4D97-AF65-F5344CB8AC3E}">
        <p14:creationId xmlns:p14="http://schemas.microsoft.com/office/powerpoint/2010/main" val="72052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video just shared with us that we all will have miscommunication in our lives. As you can see here we spend about 70% of our time communication with people and a majority of the time (45%) is spent listening. So does it make sense to you that in order to remove miscommunication in our lives would be to learn to be better listeners?</a:t>
            </a:r>
          </a:p>
        </p:txBody>
      </p:sp>
      <p:sp>
        <p:nvSpPr>
          <p:cNvPr id="4" name="Slide Number Placeholder 3"/>
          <p:cNvSpPr>
            <a:spLocks noGrp="1"/>
          </p:cNvSpPr>
          <p:nvPr>
            <p:ph type="sldNum" sz="quarter" idx="5"/>
          </p:nvPr>
        </p:nvSpPr>
        <p:spPr/>
        <p:txBody>
          <a:bodyPr/>
          <a:lstStyle/>
          <a:p>
            <a:fld id="{F49EE8ED-90F1-45A1-A6B1-D4CAF5379EB7}" type="slidenum">
              <a:rPr lang="en-US" smtClean="0"/>
              <a:t>3</a:t>
            </a:fld>
            <a:endParaRPr lang="en-US"/>
          </a:p>
        </p:txBody>
      </p:sp>
    </p:spTree>
    <p:extLst>
      <p:ext uri="{BB962C8B-B14F-4D97-AF65-F5344CB8AC3E}">
        <p14:creationId xmlns:p14="http://schemas.microsoft.com/office/powerpoint/2010/main" val="41168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time you were working on a project with a group of people. Would you have been ale to complete the project if your group didn’t communication? Why not? </a:t>
            </a:r>
          </a:p>
          <a:p>
            <a:r>
              <a:rPr lang="en-US" dirty="0"/>
              <a:t>Was there a time you did a project with a group and you had communication issues? Why do you think you had communication issues. </a:t>
            </a:r>
          </a:p>
          <a:p>
            <a:r>
              <a:rPr lang="en-US" b="1" i="1" dirty="0"/>
              <a:t>Examples of Miscommunication if students don’t participate in the questions above: </a:t>
            </a:r>
            <a:r>
              <a:rPr lang="en-US" dirty="0"/>
              <a:t>4-H club officers preparing for meeting, a class  science project, members of a basketball team</a:t>
            </a:r>
          </a:p>
        </p:txBody>
      </p:sp>
      <p:sp>
        <p:nvSpPr>
          <p:cNvPr id="4" name="Slide Number Placeholder 3"/>
          <p:cNvSpPr>
            <a:spLocks noGrp="1"/>
          </p:cNvSpPr>
          <p:nvPr>
            <p:ph type="sldNum" sz="quarter" idx="5"/>
          </p:nvPr>
        </p:nvSpPr>
        <p:spPr/>
        <p:txBody>
          <a:bodyPr/>
          <a:lstStyle/>
          <a:p>
            <a:fld id="{F49EE8ED-90F1-45A1-A6B1-D4CAF5379EB7}" type="slidenum">
              <a:rPr lang="en-US" smtClean="0"/>
              <a:t>4</a:t>
            </a:fld>
            <a:endParaRPr lang="en-US"/>
          </a:p>
        </p:txBody>
      </p:sp>
    </p:spTree>
    <p:extLst>
      <p:ext uri="{BB962C8B-B14F-4D97-AF65-F5344CB8AC3E}">
        <p14:creationId xmlns:p14="http://schemas.microsoft.com/office/powerpoint/2010/main" val="3602884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miscommunication is not done purposefully, it is many times an accident by one or both people in the communication. So it is not only important to listen, but to make sure when you are the one talking that you are communicating effectively. This about the game “Telephone”. How many times does the statement made at the beginning is the same statement made by the last person? </a:t>
            </a:r>
          </a:p>
        </p:txBody>
      </p:sp>
      <p:sp>
        <p:nvSpPr>
          <p:cNvPr id="4" name="Slide Number Placeholder 3"/>
          <p:cNvSpPr>
            <a:spLocks noGrp="1"/>
          </p:cNvSpPr>
          <p:nvPr>
            <p:ph type="sldNum" sz="quarter" idx="5"/>
          </p:nvPr>
        </p:nvSpPr>
        <p:spPr/>
        <p:txBody>
          <a:bodyPr/>
          <a:lstStyle/>
          <a:p>
            <a:fld id="{F49EE8ED-90F1-45A1-A6B1-D4CAF5379EB7}" type="slidenum">
              <a:rPr lang="en-US" smtClean="0"/>
              <a:t>5</a:t>
            </a:fld>
            <a:endParaRPr lang="en-US"/>
          </a:p>
        </p:txBody>
      </p:sp>
    </p:spTree>
    <p:extLst>
      <p:ext uri="{BB962C8B-B14F-4D97-AF65-F5344CB8AC3E}">
        <p14:creationId xmlns:p14="http://schemas.microsoft.com/office/powerpoint/2010/main" val="419196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solve this problem? Communication can not be a one way street, both people need to be a part of the conversation. The first person sends the message, the second person hears and responds back based on what they heard. The first person should then clarify anything that the second person misinterpreted and then the second person confirms that they understand the clarification. </a:t>
            </a:r>
          </a:p>
        </p:txBody>
      </p:sp>
      <p:sp>
        <p:nvSpPr>
          <p:cNvPr id="4" name="Slide Number Placeholder 3"/>
          <p:cNvSpPr>
            <a:spLocks noGrp="1"/>
          </p:cNvSpPr>
          <p:nvPr>
            <p:ph type="sldNum" sz="quarter" idx="5"/>
          </p:nvPr>
        </p:nvSpPr>
        <p:spPr/>
        <p:txBody>
          <a:bodyPr/>
          <a:lstStyle/>
          <a:p>
            <a:fld id="{F49EE8ED-90F1-45A1-A6B1-D4CAF5379EB7}" type="slidenum">
              <a:rPr lang="en-US" smtClean="0"/>
              <a:t>6</a:t>
            </a:fld>
            <a:endParaRPr lang="en-US"/>
          </a:p>
        </p:txBody>
      </p:sp>
    </p:spTree>
    <p:extLst>
      <p:ext uri="{BB962C8B-B14F-4D97-AF65-F5344CB8AC3E}">
        <p14:creationId xmlns:p14="http://schemas.microsoft.com/office/powerpoint/2010/main" val="62308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dilemma because we listen faster than we speak. That gives us a lot of time what do we do with this extra time? Think about our to-do list, or what dress we are going to buy for the prom, or figure out what we want for lunch. Our minds are always going,!!! I have a video here on just want the Listening Dilemma is all about and why it is a problem. </a:t>
            </a:r>
          </a:p>
          <a:p>
            <a:r>
              <a:rPr lang="en-US" i="1" dirty="0">
                <a:highlight>
                  <a:srgbClr val="FFFF00"/>
                </a:highlight>
              </a:rPr>
              <a:t>https://www.youtube.com/watch?v=FGztjdRxzIA  START VIDEO AT: 1:30 in video END VIDEO AT: 4:12</a:t>
            </a:r>
          </a:p>
          <a:p>
            <a:r>
              <a:rPr lang="en-US" dirty="0"/>
              <a:t>So now that we know we have to be good listeners to avoid communication, how to we improve our listening skills???? (next slide)</a:t>
            </a:r>
          </a:p>
        </p:txBody>
      </p:sp>
      <p:sp>
        <p:nvSpPr>
          <p:cNvPr id="4" name="Slide Number Placeholder 3"/>
          <p:cNvSpPr>
            <a:spLocks noGrp="1"/>
          </p:cNvSpPr>
          <p:nvPr>
            <p:ph type="sldNum" sz="quarter" idx="5"/>
          </p:nvPr>
        </p:nvSpPr>
        <p:spPr/>
        <p:txBody>
          <a:bodyPr/>
          <a:lstStyle/>
          <a:p>
            <a:fld id="{F49EE8ED-90F1-45A1-A6B1-D4CAF5379EB7}" type="slidenum">
              <a:rPr lang="en-US" smtClean="0"/>
              <a:t>7</a:t>
            </a:fld>
            <a:endParaRPr lang="en-US"/>
          </a:p>
        </p:txBody>
      </p:sp>
    </p:spTree>
    <p:extLst>
      <p:ext uri="{BB962C8B-B14F-4D97-AF65-F5344CB8AC3E}">
        <p14:creationId xmlns:p14="http://schemas.microsoft.com/office/powerpoint/2010/main" val="2797866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Listening is just like the video ended, with the person “actively” listening. Now is ease dropping the best form of active learning? NO.  Interactive listening is where you are focus on the conversation, but you also make sure that you are hearing what the speaker is saying. (Remember the earlier slide on assuming you know what the speaker meant without clarifying?) </a:t>
            </a:r>
          </a:p>
          <a:p>
            <a:endParaRPr lang="en-US" dirty="0"/>
          </a:p>
          <a:p>
            <a:r>
              <a:rPr lang="en-US" dirty="0"/>
              <a:t>As the listener during the conversation you can say things like</a:t>
            </a:r>
          </a:p>
          <a:p>
            <a:r>
              <a:rPr lang="en-US" dirty="0"/>
              <a:t> “if I am hearing you correctly…”</a:t>
            </a:r>
          </a:p>
          <a:p>
            <a:r>
              <a:rPr lang="en-US" dirty="0"/>
              <a:t>Did you just say…  </a:t>
            </a:r>
          </a:p>
          <a:p>
            <a:r>
              <a:rPr lang="en-US" dirty="0"/>
              <a:t>Tell me more about…</a:t>
            </a:r>
          </a:p>
          <a:p>
            <a:r>
              <a:rPr lang="en-US" dirty="0"/>
              <a:t>I’m confused. What did you mean by…</a:t>
            </a:r>
          </a:p>
          <a:p>
            <a:endParaRPr lang="en-US" dirty="0"/>
          </a:p>
          <a:p>
            <a:r>
              <a:rPr lang="en-US" dirty="0"/>
              <a:t>Video  https://www.youtube.com/watch?v=3_dAkDsBQyk </a:t>
            </a:r>
          </a:p>
          <a:p>
            <a:endParaRPr lang="en-US" dirty="0"/>
          </a:p>
          <a:p>
            <a:r>
              <a:rPr lang="en-US" dirty="0"/>
              <a:t>Practice Activity: See Active Listening Ice Breaker</a:t>
            </a:r>
          </a:p>
        </p:txBody>
      </p:sp>
      <p:sp>
        <p:nvSpPr>
          <p:cNvPr id="4" name="Slide Number Placeholder 3"/>
          <p:cNvSpPr>
            <a:spLocks noGrp="1"/>
          </p:cNvSpPr>
          <p:nvPr>
            <p:ph type="sldNum" sz="quarter" idx="5"/>
          </p:nvPr>
        </p:nvSpPr>
        <p:spPr/>
        <p:txBody>
          <a:bodyPr/>
          <a:lstStyle/>
          <a:p>
            <a:fld id="{F49EE8ED-90F1-45A1-A6B1-D4CAF5379EB7}" type="slidenum">
              <a:rPr lang="en-US" smtClean="0"/>
              <a:t>8</a:t>
            </a:fld>
            <a:endParaRPr lang="en-US"/>
          </a:p>
        </p:txBody>
      </p:sp>
    </p:spTree>
    <p:extLst>
      <p:ext uri="{BB962C8B-B14F-4D97-AF65-F5344CB8AC3E}">
        <p14:creationId xmlns:p14="http://schemas.microsoft.com/office/powerpoint/2010/main" val="325714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things that we want to avoid doing when we are being the listener. Now do we all do these things? Yes, but now we can be more aware of our listening skills and try to avoid these bad habits when we realize we are doing them. </a:t>
            </a:r>
          </a:p>
        </p:txBody>
      </p:sp>
      <p:sp>
        <p:nvSpPr>
          <p:cNvPr id="4" name="Slide Number Placeholder 3"/>
          <p:cNvSpPr>
            <a:spLocks noGrp="1"/>
          </p:cNvSpPr>
          <p:nvPr>
            <p:ph type="sldNum" sz="quarter" idx="5"/>
          </p:nvPr>
        </p:nvSpPr>
        <p:spPr/>
        <p:txBody>
          <a:bodyPr/>
          <a:lstStyle/>
          <a:p>
            <a:fld id="{F49EE8ED-90F1-45A1-A6B1-D4CAF5379EB7}" type="slidenum">
              <a:rPr lang="en-US" smtClean="0"/>
              <a:t>10</a:t>
            </a:fld>
            <a:endParaRPr lang="en-US"/>
          </a:p>
        </p:txBody>
      </p:sp>
    </p:spTree>
    <p:extLst>
      <p:ext uri="{BB962C8B-B14F-4D97-AF65-F5344CB8AC3E}">
        <p14:creationId xmlns:p14="http://schemas.microsoft.com/office/powerpoint/2010/main" val="283985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more about being a good listener lets talk a little bit about what happens when we are being an active listener, but we hear something we don’t agree with. Have you ever been in a situation where this has happened? Share an example. My example: Baby shower theme</a:t>
            </a:r>
          </a:p>
          <a:p>
            <a:endParaRPr lang="en-US" dirty="0"/>
          </a:p>
          <a:p>
            <a:r>
              <a:rPr lang="en-US" dirty="0"/>
              <a:t>How has heard of the term Civil Dialogue or Civil Discourse before today? </a:t>
            </a:r>
          </a:p>
          <a:p>
            <a:r>
              <a:rPr lang="en-US" b="0" dirty="0"/>
              <a:t>Definition is  </a:t>
            </a:r>
            <a:r>
              <a:rPr lang="en-US" sz="1200" b="0" i="0" kern="1200" dirty="0">
                <a:solidFill>
                  <a:schemeClr val="tx1"/>
                </a:solidFill>
                <a:effectLst/>
                <a:latin typeface="+mn-lt"/>
                <a:ea typeface="+mn-ea"/>
                <a:cs typeface="+mn-cs"/>
              </a:rPr>
              <a:t>a conversation in which there is a mutual airing of views without bitterness or resentfulness. It is a discussion that is respectful of the other person and their opinions. We don’t have to agree in the end, but we don’t walk about hating the other person. </a:t>
            </a:r>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F49EE8ED-90F1-45A1-A6B1-D4CAF5379EB7}" type="slidenum">
              <a:rPr lang="en-US" smtClean="0"/>
              <a:t>11</a:t>
            </a:fld>
            <a:endParaRPr lang="en-US"/>
          </a:p>
        </p:txBody>
      </p:sp>
    </p:spTree>
    <p:extLst>
      <p:ext uri="{BB962C8B-B14F-4D97-AF65-F5344CB8AC3E}">
        <p14:creationId xmlns:p14="http://schemas.microsoft.com/office/powerpoint/2010/main" val="421730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68222" y="2567359"/>
            <a:ext cx="17979248" cy="8132579"/>
          </a:xfrm>
        </p:spPr>
        <p:txBody>
          <a:bodyPr bIns="0" anchor="b">
            <a:normAutofit/>
          </a:bodyPr>
          <a:lstStyle>
            <a:lvl1pPr algn="l">
              <a:defRPr sz="17280"/>
            </a:lvl1pPr>
          </a:lstStyle>
          <a:p>
            <a:r>
              <a:rPr lang="en-US"/>
              <a:t>Click to edit Master title style</a:t>
            </a:r>
            <a:endParaRPr lang="en-US" dirty="0"/>
          </a:p>
        </p:txBody>
      </p:sp>
      <p:sp>
        <p:nvSpPr>
          <p:cNvPr id="3" name="Subtitle 2"/>
          <p:cNvSpPr>
            <a:spLocks noGrp="1"/>
          </p:cNvSpPr>
          <p:nvPr>
            <p:ph type="subTitle" idx="1"/>
          </p:nvPr>
        </p:nvSpPr>
        <p:spPr>
          <a:xfrm>
            <a:off x="7668222" y="11299858"/>
            <a:ext cx="17979248" cy="3128387"/>
          </a:xfrm>
        </p:spPr>
        <p:txBody>
          <a:bodyPr tIns="91440" bIns="91440">
            <a:normAutofit/>
          </a:bodyPr>
          <a:lstStyle>
            <a:lvl1pPr marL="0" indent="0" algn="l">
              <a:buNone/>
              <a:defRPr sz="5120" b="0" cap="all" baseline="0">
                <a:solidFill>
                  <a:schemeClr val="tx1"/>
                </a:solidFill>
              </a:defRPr>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17CF15-182C-4054-BC0D-3D646884AD16}" type="datetimeFigureOut">
              <a:rPr lang="en-US" smtClean="0"/>
              <a:t>2/25/2022</a:t>
            </a:fld>
            <a:endParaRPr lang="en-US"/>
          </a:p>
        </p:txBody>
      </p:sp>
      <p:sp>
        <p:nvSpPr>
          <p:cNvPr id="5" name="Footer Placeholder 4"/>
          <p:cNvSpPr>
            <a:spLocks noGrp="1"/>
          </p:cNvSpPr>
          <p:nvPr>
            <p:ph type="ftr" sz="quarter" idx="11"/>
          </p:nvPr>
        </p:nvSpPr>
        <p:spPr>
          <a:xfrm>
            <a:off x="7668221" y="1053787"/>
            <a:ext cx="9876134" cy="989443"/>
          </a:xfrm>
        </p:spPr>
        <p:txBody>
          <a:bodyPr/>
          <a:lstStyle/>
          <a:p>
            <a:endParaRPr lang="en-US"/>
          </a:p>
        </p:txBody>
      </p:sp>
      <p:sp>
        <p:nvSpPr>
          <p:cNvPr id="6" name="Slide Number Placeholder 5"/>
          <p:cNvSpPr>
            <a:spLocks noGrp="1"/>
          </p:cNvSpPr>
          <p:nvPr>
            <p:ph type="sldNum" sz="quarter" idx="12"/>
          </p:nvPr>
        </p:nvSpPr>
        <p:spPr>
          <a:xfrm>
            <a:off x="4591051" y="2556713"/>
            <a:ext cx="2566416" cy="1611450"/>
          </a:xfrm>
        </p:spPr>
        <p:txBody>
          <a:bodyPr/>
          <a:lstStyle/>
          <a:p>
            <a:fld id="{ED7E94C0-EB83-4293-A6DD-B3AB5ED72889}" type="slidenum">
              <a:rPr lang="en-US" smtClean="0"/>
              <a:t>‹#›</a:t>
            </a:fld>
            <a:endParaRPr lang="en-US"/>
          </a:p>
        </p:txBody>
      </p:sp>
      <p:cxnSp>
        <p:nvCxnSpPr>
          <p:cNvPr id="15" name="Straight Connector 14"/>
          <p:cNvCxnSpPr/>
          <p:nvPr/>
        </p:nvCxnSpPr>
        <p:spPr>
          <a:xfrm>
            <a:off x="7668222" y="11291334"/>
            <a:ext cx="1797924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990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4619173" y="5910682"/>
            <a:ext cx="2102829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17CF15-182C-4054-BC0D-3D646884AD16}"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E94C0-EB83-4293-A6DD-B3AB5ED72889}" type="slidenum">
              <a:rPr lang="en-US" smtClean="0"/>
              <a:t>‹#›</a:t>
            </a:fld>
            <a:endParaRPr lang="en-US"/>
          </a:p>
        </p:txBody>
      </p:sp>
    </p:spTree>
    <p:extLst>
      <p:ext uri="{BB962C8B-B14F-4D97-AF65-F5344CB8AC3E}">
        <p14:creationId xmlns:p14="http://schemas.microsoft.com/office/powerpoint/2010/main" val="328031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37691" y="2556718"/>
            <a:ext cx="3529686" cy="1491164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619173" y="2556718"/>
            <a:ext cx="16963504" cy="1491164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17CF15-182C-4054-BC0D-3D646884AD16}"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E94C0-EB83-4293-A6DD-B3AB5ED72889}" type="slidenum">
              <a:rPr lang="en-US" smtClean="0"/>
              <a:t>‹#›</a:t>
            </a:fld>
            <a:endParaRPr lang="en-US"/>
          </a:p>
        </p:txBody>
      </p:sp>
      <p:cxnSp>
        <p:nvCxnSpPr>
          <p:cNvPr id="15" name="Straight Connector 14"/>
          <p:cNvCxnSpPr/>
          <p:nvPr/>
        </p:nvCxnSpPr>
        <p:spPr>
          <a:xfrm>
            <a:off x="22137690" y="2556718"/>
            <a:ext cx="0" cy="14911645"/>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634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17CF15-182C-4054-BC0D-3D646884AD16}"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E94C0-EB83-4293-A6DD-B3AB5ED72889}" type="slidenum">
              <a:rPr lang="en-US" smtClean="0"/>
              <a:t>‹#›</a:t>
            </a:fld>
            <a:endParaRPr lang="en-US"/>
          </a:p>
        </p:txBody>
      </p:sp>
      <p:cxnSp>
        <p:nvCxnSpPr>
          <p:cNvPr id="33" name="Straight Connector 32"/>
          <p:cNvCxnSpPr/>
          <p:nvPr/>
        </p:nvCxnSpPr>
        <p:spPr>
          <a:xfrm>
            <a:off x="4619173" y="5910682"/>
            <a:ext cx="2102829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6289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19171" y="5619616"/>
            <a:ext cx="17974406" cy="6041440"/>
          </a:xfrm>
        </p:spPr>
        <p:txBody>
          <a:bodyPr anchor="b">
            <a:normAutofit/>
          </a:bodyPr>
          <a:lstStyle>
            <a:lvl1pPr algn="l">
              <a:defRPr sz="10240"/>
            </a:lvl1pPr>
          </a:lstStyle>
          <a:p>
            <a:r>
              <a:rPr lang="en-US"/>
              <a:t>Click to edit Master title style</a:t>
            </a:r>
            <a:endParaRPr lang="en-US" dirty="0"/>
          </a:p>
        </p:txBody>
      </p:sp>
      <p:sp>
        <p:nvSpPr>
          <p:cNvPr id="3" name="Text Placeholder 2"/>
          <p:cNvSpPr>
            <a:spLocks noGrp="1"/>
          </p:cNvSpPr>
          <p:nvPr>
            <p:ph type="body" idx="1"/>
          </p:nvPr>
        </p:nvSpPr>
        <p:spPr>
          <a:xfrm>
            <a:off x="4619175" y="12179829"/>
            <a:ext cx="17974406" cy="3241373"/>
          </a:xfrm>
        </p:spPr>
        <p:txBody>
          <a:bodyPr tIns="91440">
            <a:normAutofit/>
          </a:bodyPr>
          <a:lstStyle>
            <a:lvl1pPr marL="0" indent="0" algn="l">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17CF15-182C-4054-BC0D-3D646884AD16}"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E94C0-EB83-4293-A6DD-B3AB5ED72889}" type="slidenum">
              <a:rPr lang="en-US" smtClean="0"/>
              <a:t>‹#›</a:t>
            </a:fld>
            <a:endParaRPr lang="en-US"/>
          </a:p>
        </p:txBody>
      </p:sp>
      <p:cxnSp>
        <p:nvCxnSpPr>
          <p:cNvPr id="15" name="Straight Connector 14"/>
          <p:cNvCxnSpPr/>
          <p:nvPr/>
        </p:nvCxnSpPr>
        <p:spPr>
          <a:xfrm>
            <a:off x="4619171" y="12175952"/>
            <a:ext cx="1797440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942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19173" y="2575650"/>
            <a:ext cx="21028298" cy="338977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619170" y="6444595"/>
            <a:ext cx="10002787" cy="110001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645383" y="6444597"/>
            <a:ext cx="10002086" cy="11000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17CF15-182C-4054-BC0D-3D646884AD16}"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E94C0-EB83-4293-A6DD-B3AB5ED72889}" type="slidenum">
              <a:rPr lang="en-US" smtClean="0"/>
              <a:t>‹#›</a:t>
            </a:fld>
            <a:endParaRPr lang="en-US"/>
          </a:p>
        </p:txBody>
      </p:sp>
      <p:cxnSp>
        <p:nvCxnSpPr>
          <p:cNvPr id="33" name="Straight Connector 32"/>
          <p:cNvCxnSpPr/>
          <p:nvPr/>
        </p:nvCxnSpPr>
        <p:spPr>
          <a:xfrm>
            <a:off x="4619173" y="5910682"/>
            <a:ext cx="2102829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438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4619173" y="5910682"/>
            <a:ext cx="2102829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4619171" y="2573326"/>
            <a:ext cx="21028301" cy="3380221"/>
          </a:xfrm>
        </p:spPr>
        <p:txBody>
          <a:bodyPr/>
          <a:lstStyle/>
          <a:p>
            <a:r>
              <a:rPr lang="en-US"/>
              <a:t>Click to edit Master title style</a:t>
            </a:r>
            <a:endParaRPr lang="en-US" dirty="0"/>
          </a:p>
        </p:txBody>
      </p:sp>
      <p:sp>
        <p:nvSpPr>
          <p:cNvPr id="3" name="Text Placeholder 2"/>
          <p:cNvSpPr>
            <a:spLocks noGrp="1"/>
          </p:cNvSpPr>
          <p:nvPr>
            <p:ph type="body" idx="1"/>
          </p:nvPr>
        </p:nvSpPr>
        <p:spPr>
          <a:xfrm>
            <a:off x="4619171" y="6462561"/>
            <a:ext cx="10002451" cy="2566218"/>
          </a:xfrm>
        </p:spPr>
        <p:txBody>
          <a:bodyPr anchor="b">
            <a:normAutofit/>
          </a:bodyPr>
          <a:lstStyle>
            <a:lvl1pPr marL="0" indent="0">
              <a:lnSpc>
                <a:spcPct val="100000"/>
              </a:lnSpc>
              <a:buNone/>
              <a:defRPr sz="7040" b="0" cap="all" baseline="0">
                <a:solidFill>
                  <a:schemeClr val="accent1"/>
                </a:solidFill>
              </a:defRPr>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Edit Master text styles</a:t>
            </a:r>
          </a:p>
        </p:txBody>
      </p:sp>
      <p:sp>
        <p:nvSpPr>
          <p:cNvPr id="4" name="Content Placeholder 3"/>
          <p:cNvSpPr>
            <a:spLocks noGrp="1"/>
          </p:cNvSpPr>
          <p:nvPr>
            <p:ph sz="half" idx="2"/>
          </p:nvPr>
        </p:nvSpPr>
        <p:spPr>
          <a:xfrm>
            <a:off x="4619171" y="9037666"/>
            <a:ext cx="10002451" cy="8462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645383" y="6473615"/>
            <a:ext cx="10002086" cy="2567158"/>
          </a:xfrm>
        </p:spPr>
        <p:txBody>
          <a:bodyPr anchor="b">
            <a:normAutofit/>
          </a:bodyPr>
          <a:lstStyle>
            <a:lvl1pPr marL="0" indent="0">
              <a:lnSpc>
                <a:spcPct val="100000"/>
              </a:lnSpc>
              <a:buNone/>
              <a:defRPr sz="7040" b="0" cap="all" baseline="0">
                <a:solidFill>
                  <a:schemeClr val="accent1"/>
                </a:solidFill>
              </a:defRPr>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Edit Master text styles</a:t>
            </a:r>
          </a:p>
        </p:txBody>
      </p:sp>
      <p:sp>
        <p:nvSpPr>
          <p:cNvPr id="6" name="Content Placeholder 5"/>
          <p:cNvSpPr>
            <a:spLocks noGrp="1"/>
          </p:cNvSpPr>
          <p:nvPr>
            <p:ph sz="quarter" idx="4"/>
          </p:nvPr>
        </p:nvSpPr>
        <p:spPr>
          <a:xfrm>
            <a:off x="15645383" y="9028773"/>
            <a:ext cx="10002086" cy="8439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17CF15-182C-4054-BC0D-3D646884AD16}"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7E94C0-EB83-4293-A6DD-B3AB5ED72889}" type="slidenum">
              <a:rPr lang="en-US" smtClean="0"/>
              <a:t>‹#›</a:t>
            </a:fld>
            <a:endParaRPr lang="en-US"/>
          </a:p>
        </p:txBody>
      </p:sp>
    </p:spTree>
    <p:extLst>
      <p:ext uri="{BB962C8B-B14F-4D97-AF65-F5344CB8AC3E}">
        <p14:creationId xmlns:p14="http://schemas.microsoft.com/office/powerpoint/2010/main" val="101250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4619173" y="5910682"/>
            <a:ext cx="2102829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17CF15-182C-4054-BC0D-3D646884AD16}"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E94C0-EB83-4293-A6DD-B3AB5ED72889}" type="slidenum">
              <a:rPr lang="en-US" smtClean="0"/>
              <a:t>‹#›</a:t>
            </a:fld>
            <a:endParaRPr lang="en-US"/>
          </a:p>
        </p:txBody>
      </p:sp>
    </p:spTree>
    <p:extLst>
      <p:ext uri="{BB962C8B-B14F-4D97-AF65-F5344CB8AC3E}">
        <p14:creationId xmlns:p14="http://schemas.microsoft.com/office/powerpoint/2010/main" val="268074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7CF15-182C-4054-BC0D-3D646884AD16}"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7E94C0-EB83-4293-A6DD-B3AB5ED72889}" type="slidenum">
              <a:rPr lang="en-US" smtClean="0"/>
              <a:t>‹#›</a:t>
            </a:fld>
            <a:endParaRPr lang="en-US"/>
          </a:p>
        </p:txBody>
      </p:sp>
    </p:spTree>
    <p:extLst>
      <p:ext uri="{BB962C8B-B14F-4D97-AF65-F5344CB8AC3E}">
        <p14:creationId xmlns:p14="http://schemas.microsoft.com/office/powerpoint/2010/main" val="4283886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934" y="2556715"/>
            <a:ext cx="7763040" cy="7190774"/>
          </a:xfrm>
        </p:spPr>
        <p:txBody>
          <a:bodyPr anchor="b">
            <a:normAutofit/>
          </a:bodyPr>
          <a:lstStyle>
            <a:lvl1pPr algn="l">
              <a:defRPr sz="7680"/>
            </a:lvl1pPr>
          </a:lstStyle>
          <a:p>
            <a:r>
              <a:rPr lang="en-US"/>
              <a:t>Click to edit Master title style</a:t>
            </a:r>
            <a:endParaRPr lang="en-US" dirty="0"/>
          </a:p>
        </p:txBody>
      </p:sp>
      <p:sp>
        <p:nvSpPr>
          <p:cNvPr id="3" name="Content Placeholder 2"/>
          <p:cNvSpPr>
            <a:spLocks noGrp="1"/>
          </p:cNvSpPr>
          <p:nvPr>
            <p:ph idx="1"/>
          </p:nvPr>
        </p:nvSpPr>
        <p:spPr>
          <a:xfrm>
            <a:off x="13397299" y="2556717"/>
            <a:ext cx="12250170" cy="14908243"/>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04936" y="10257576"/>
            <a:ext cx="7767581" cy="7194179"/>
          </a:xfrm>
        </p:spPr>
        <p:txBody>
          <a:bodyPr>
            <a:normAutofit/>
          </a:bodyPr>
          <a:lstStyle>
            <a:lvl1pPr marL="0" indent="0" algn="l">
              <a:buNone/>
              <a:defRPr sz="512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Edit Master text styles</a:t>
            </a:r>
          </a:p>
        </p:txBody>
      </p:sp>
      <p:sp>
        <p:nvSpPr>
          <p:cNvPr id="5" name="Date Placeholder 4"/>
          <p:cNvSpPr>
            <a:spLocks noGrp="1"/>
          </p:cNvSpPr>
          <p:nvPr>
            <p:ph type="dt" sz="half" idx="10"/>
          </p:nvPr>
        </p:nvSpPr>
        <p:spPr/>
        <p:txBody>
          <a:bodyPr/>
          <a:lstStyle/>
          <a:p>
            <a:fld id="{1617CF15-182C-4054-BC0D-3D646884AD16}"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E94C0-EB83-4293-A6DD-B3AB5ED72889}" type="slidenum">
              <a:rPr lang="en-US" smtClean="0"/>
              <a:t>‹#›</a:t>
            </a:fld>
            <a:endParaRPr lang="en-US"/>
          </a:p>
        </p:txBody>
      </p:sp>
      <p:cxnSp>
        <p:nvCxnSpPr>
          <p:cNvPr id="17" name="Straight Connector 16"/>
          <p:cNvCxnSpPr/>
          <p:nvPr/>
        </p:nvCxnSpPr>
        <p:spPr>
          <a:xfrm>
            <a:off x="4613594" y="10257571"/>
            <a:ext cx="77544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1177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15988805" y="1542949"/>
            <a:ext cx="11236438" cy="16477123"/>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621275" y="3614442"/>
            <a:ext cx="10383792" cy="5857869"/>
          </a:xfrm>
        </p:spPr>
        <p:txBody>
          <a:bodyPr anchor="b">
            <a:normAutofit/>
          </a:bodyPr>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048409" y="3592139"/>
            <a:ext cx="7151994" cy="12372246"/>
          </a:xfrm>
          <a:solidFill>
            <a:schemeClr val="bg1">
              <a:lumMod val="85000"/>
            </a:schemeClr>
          </a:solidFill>
          <a:ln w="9525" cap="sq">
            <a:noFill/>
            <a:miter lim="800000"/>
          </a:ln>
          <a:effectLst/>
        </p:spPr>
        <p:txBody>
          <a:bodyPr anchor="t"/>
          <a:lstStyle>
            <a:lvl1pPr marL="0" indent="0" algn="ctr">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4619175" y="10067175"/>
            <a:ext cx="10368915" cy="6411974"/>
          </a:xfrm>
        </p:spPr>
        <p:txBody>
          <a:bodyPr>
            <a:normAutofit/>
          </a:bodyPr>
          <a:lstStyle>
            <a:lvl1pPr marL="0" indent="0" algn="l">
              <a:buNone/>
              <a:defRPr sz="576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Edit Master text styles</a:t>
            </a:r>
          </a:p>
        </p:txBody>
      </p:sp>
      <p:sp>
        <p:nvSpPr>
          <p:cNvPr id="5" name="Date Placeholder 4"/>
          <p:cNvSpPr>
            <a:spLocks noGrp="1"/>
          </p:cNvSpPr>
          <p:nvPr>
            <p:ph type="dt" sz="half" idx="10"/>
          </p:nvPr>
        </p:nvSpPr>
        <p:spPr>
          <a:xfrm>
            <a:off x="4597325" y="17503544"/>
            <a:ext cx="10407744" cy="1024394"/>
          </a:xfrm>
        </p:spPr>
        <p:txBody>
          <a:bodyPr/>
          <a:lstStyle>
            <a:lvl1pPr algn="l">
              <a:defRPr/>
            </a:lvl1pPr>
          </a:lstStyle>
          <a:p>
            <a:fld id="{1617CF15-182C-4054-BC0D-3D646884AD16}" type="datetimeFigureOut">
              <a:rPr lang="en-US" smtClean="0"/>
              <a:t>2/25/2022</a:t>
            </a:fld>
            <a:endParaRPr lang="en-US"/>
          </a:p>
        </p:txBody>
      </p:sp>
      <p:sp>
        <p:nvSpPr>
          <p:cNvPr id="6" name="Footer Placeholder 5"/>
          <p:cNvSpPr>
            <a:spLocks noGrp="1"/>
          </p:cNvSpPr>
          <p:nvPr>
            <p:ph type="ftr" sz="quarter" idx="11"/>
          </p:nvPr>
        </p:nvSpPr>
        <p:spPr>
          <a:xfrm>
            <a:off x="4600097" y="1019653"/>
            <a:ext cx="10404970" cy="1026979"/>
          </a:xfrm>
        </p:spPr>
        <p:txBody>
          <a:bodyPr/>
          <a:lstStyle/>
          <a:p>
            <a:endParaRPr lang="en-US"/>
          </a:p>
        </p:txBody>
      </p:sp>
      <p:sp>
        <p:nvSpPr>
          <p:cNvPr id="7" name="Slide Number Placeholder 6"/>
          <p:cNvSpPr>
            <a:spLocks noGrp="1"/>
          </p:cNvSpPr>
          <p:nvPr>
            <p:ph type="sldNum" sz="quarter" idx="12"/>
          </p:nvPr>
        </p:nvSpPr>
        <p:spPr/>
        <p:txBody>
          <a:bodyPr/>
          <a:lstStyle/>
          <a:p>
            <a:fld id="{ED7E94C0-EB83-4293-A6DD-B3AB5ED72889}" type="slidenum">
              <a:rPr lang="en-US" smtClean="0"/>
              <a:t>‹#›</a:t>
            </a:fld>
            <a:endParaRPr lang="en-US"/>
          </a:p>
        </p:txBody>
      </p:sp>
      <p:cxnSp>
        <p:nvCxnSpPr>
          <p:cNvPr id="31" name="Straight Connector 30"/>
          <p:cNvCxnSpPr/>
          <p:nvPr/>
        </p:nvCxnSpPr>
        <p:spPr>
          <a:xfrm>
            <a:off x="4612099" y="10059536"/>
            <a:ext cx="1037444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6234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6450349"/>
            <a:ext cx="29260800" cy="1305446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2" y="19504811"/>
            <a:ext cx="29260803" cy="2479126"/>
          </a:xfrm>
          <a:prstGeom prst="rect">
            <a:avLst/>
          </a:prstGeom>
        </p:spPr>
      </p:pic>
      <p:cxnSp>
        <p:nvCxnSpPr>
          <p:cNvPr id="13" name="Straight Connector 12"/>
          <p:cNvCxnSpPr/>
          <p:nvPr/>
        </p:nvCxnSpPr>
        <p:spPr>
          <a:xfrm>
            <a:off x="0" y="19523606"/>
            <a:ext cx="292608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619173" y="2574466"/>
            <a:ext cx="21028298" cy="335755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619173" y="6450347"/>
            <a:ext cx="21028298" cy="1104196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068935" y="1057186"/>
            <a:ext cx="7578534" cy="989443"/>
          </a:xfrm>
          <a:prstGeom prst="rect">
            <a:avLst/>
          </a:prstGeom>
        </p:spPr>
        <p:txBody>
          <a:bodyPr vert="horz" lIns="91440" tIns="45720" rIns="91440" bIns="45720" rtlCol="0" anchor="ctr"/>
          <a:lstStyle>
            <a:lvl1pPr algn="r">
              <a:defRPr sz="3200">
                <a:solidFill>
                  <a:schemeClr val="tx1">
                    <a:tint val="75000"/>
                  </a:schemeClr>
                </a:solidFill>
              </a:defRPr>
            </a:lvl1pPr>
          </a:lstStyle>
          <a:p>
            <a:fld id="{1617CF15-182C-4054-BC0D-3D646884AD16}" type="datetimeFigureOut">
              <a:rPr lang="en-US" smtClean="0"/>
              <a:t>2/25/2022</a:t>
            </a:fld>
            <a:endParaRPr lang="en-US"/>
          </a:p>
        </p:txBody>
      </p:sp>
      <p:sp>
        <p:nvSpPr>
          <p:cNvPr id="5" name="Footer Placeholder 4"/>
          <p:cNvSpPr>
            <a:spLocks noGrp="1"/>
          </p:cNvSpPr>
          <p:nvPr>
            <p:ph type="ftr" sz="quarter" idx="3"/>
          </p:nvPr>
        </p:nvSpPr>
        <p:spPr>
          <a:xfrm>
            <a:off x="4619171" y="1053787"/>
            <a:ext cx="12908813" cy="989443"/>
          </a:xfrm>
          <a:prstGeom prst="rect">
            <a:avLst/>
          </a:prstGeom>
        </p:spPr>
        <p:txBody>
          <a:bodyPr vert="horz" lIns="91440" tIns="45720" rIns="91440" bIns="45720" rtlCol="0" anchor="ctr"/>
          <a:lstStyle>
            <a:lvl1pPr algn="l">
              <a:defRPr sz="3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60720" y="2556713"/>
            <a:ext cx="2546387" cy="1611450"/>
          </a:xfrm>
          <a:prstGeom prst="rect">
            <a:avLst/>
          </a:prstGeom>
        </p:spPr>
        <p:txBody>
          <a:bodyPr vert="horz" lIns="91440" tIns="45720" rIns="91440" bIns="45720" rtlCol="0" anchor="t"/>
          <a:lstStyle>
            <a:lvl1pPr algn="r">
              <a:defRPr sz="8960">
                <a:solidFill>
                  <a:schemeClr val="accent1"/>
                </a:solidFill>
              </a:defRPr>
            </a:lvl1pPr>
          </a:lstStyle>
          <a:p>
            <a:fld id="{ED7E94C0-EB83-4293-A6DD-B3AB5ED72889}" type="slidenum">
              <a:rPr lang="en-US" smtClean="0"/>
              <a:t>‹#›</a:t>
            </a:fld>
            <a:endParaRPr lang="en-US"/>
          </a:p>
        </p:txBody>
      </p:sp>
    </p:spTree>
    <p:extLst>
      <p:ext uri="{BB962C8B-B14F-4D97-AF65-F5344CB8AC3E}">
        <p14:creationId xmlns:p14="http://schemas.microsoft.com/office/powerpoint/2010/main" val="3684307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240" b="0" i="0" kern="1200" cap="all">
          <a:solidFill>
            <a:schemeClr val="tx1"/>
          </a:solidFill>
          <a:effectLst/>
          <a:latin typeface="+mj-lt"/>
          <a:ea typeface="+mj-ea"/>
          <a:cs typeface="+mj-cs"/>
        </a:defRPr>
      </a:lvl1pPr>
    </p:titleStyle>
    <p:bodyStyle>
      <a:lvl1pPr marL="731520" indent="-731520" algn="l" defTabSz="2194560" rtl="0" eaLnBrk="1" latinLnBrk="0" hangingPunct="1">
        <a:lnSpc>
          <a:spcPct val="120000"/>
        </a:lnSpc>
        <a:spcBef>
          <a:spcPts val="3200"/>
        </a:spcBef>
        <a:buClr>
          <a:schemeClr val="accent1"/>
        </a:buClr>
        <a:buSzPct val="100000"/>
        <a:buFont typeface="Arial" panose="020B0604020202020204" pitchFamily="34" charset="0"/>
        <a:buChar char="•"/>
        <a:defRPr sz="6400" kern="1200" cap="none">
          <a:solidFill>
            <a:schemeClr val="tx1"/>
          </a:solidFill>
          <a:effectLst/>
          <a:latin typeface="+mn-lt"/>
          <a:ea typeface="+mn-ea"/>
          <a:cs typeface="+mn-cs"/>
        </a:defRPr>
      </a:lvl1pPr>
      <a:lvl2pPr marL="2194560" indent="-731520" algn="l" defTabSz="2194560" rtl="0" eaLnBrk="1" latinLnBrk="0" hangingPunct="1">
        <a:lnSpc>
          <a:spcPct val="120000"/>
        </a:lnSpc>
        <a:spcBef>
          <a:spcPts val="1600"/>
        </a:spcBef>
        <a:buClr>
          <a:schemeClr val="accent1"/>
        </a:buClr>
        <a:buSzPct val="100000"/>
        <a:buFont typeface="Arial" panose="020B0604020202020204" pitchFamily="34" charset="0"/>
        <a:buChar char="•"/>
        <a:defRPr sz="5120" kern="1200" cap="none" baseline="0">
          <a:solidFill>
            <a:schemeClr val="tx1"/>
          </a:solidFill>
          <a:effectLst/>
          <a:latin typeface="+mn-lt"/>
          <a:ea typeface="+mn-ea"/>
          <a:cs typeface="+mn-cs"/>
        </a:defRPr>
      </a:lvl2pPr>
      <a:lvl3pPr marL="3657600" indent="-731520" algn="l" defTabSz="2194560" rtl="0" eaLnBrk="1" latinLnBrk="0" hangingPunct="1">
        <a:lnSpc>
          <a:spcPct val="120000"/>
        </a:lnSpc>
        <a:spcBef>
          <a:spcPts val="1600"/>
        </a:spcBef>
        <a:buClr>
          <a:schemeClr val="accent1"/>
        </a:buClr>
        <a:buSzPct val="100000"/>
        <a:buFont typeface="Arial" panose="020B0604020202020204" pitchFamily="34" charset="0"/>
        <a:buChar char="•"/>
        <a:defRPr sz="5120" kern="1200" cap="none">
          <a:solidFill>
            <a:schemeClr val="tx1"/>
          </a:solidFill>
          <a:effectLst/>
          <a:latin typeface="+mn-lt"/>
          <a:ea typeface="+mn-ea"/>
          <a:cs typeface="+mn-cs"/>
        </a:defRPr>
      </a:lvl3pPr>
      <a:lvl4pPr marL="5120640" indent="-731520" algn="l" defTabSz="2194560" rtl="0" eaLnBrk="1" latinLnBrk="0" hangingPunct="1">
        <a:lnSpc>
          <a:spcPct val="120000"/>
        </a:lnSpc>
        <a:spcBef>
          <a:spcPts val="1600"/>
        </a:spcBef>
        <a:buClr>
          <a:schemeClr val="accent1"/>
        </a:buClr>
        <a:buSzPct val="100000"/>
        <a:buFont typeface="Arial" panose="020B0604020202020204" pitchFamily="34" charset="0"/>
        <a:buChar char="•"/>
        <a:defRPr sz="4480" kern="1200" cap="none" baseline="0">
          <a:solidFill>
            <a:schemeClr val="tx1"/>
          </a:solidFill>
          <a:effectLst/>
          <a:latin typeface="+mn-lt"/>
          <a:ea typeface="+mn-ea"/>
          <a:cs typeface="+mn-cs"/>
        </a:defRPr>
      </a:lvl4pPr>
      <a:lvl5pPr marL="6583680" indent="-731520" algn="l" defTabSz="2194560" rtl="0" eaLnBrk="1" latinLnBrk="0" hangingPunct="1">
        <a:lnSpc>
          <a:spcPct val="120000"/>
        </a:lnSpc>
        <a:spcBef>
          <a:spcPts val="1600"/>
        </a:spcBef>
        <a:buClr>
          <a:schemeClr val="accent1"/>
        </a:buClr>
        <a:buSzPct val="100000"/>
        <a:buFont typeface="Arial" panose="020B0604020202020204" pitchFamily="34" charset="0"/>
        <a:buChar char="•"/>
        <a:defRPr sz="3840" kern="1200" cap="none">
          <a:solidFill>
            <a:schemeClr val="tx1"/>
          </a:solidFill>
          <a:effectLst/>
          <a:latin typeface="+mn-lt"/>
          <a:ea typeface="+mn-ea"/>
          <a:cs typeface="+mn-cs"/>
        </a:defRPr>
      </a:lvl5pPr>
      <a:lvl6pPr marL="8046720" indent="-731520" algn="l" defTabSz="2926080" rtl="0" eaLnBrk="1" latinLnBrk="0" hangingPunct="1">
        <a:lnSpc>
          <a:spcPct val="120000"/>
        </a:lnSpc>
        <a:spcBef>
          <a:spcPts val="1600"/>
        </a:spcBef>
        <a:buClr>
          <a:schemeClr val="accent1"/>
        </a:buClr>
        <a:buSzPct val="100000"/>
        <a:buFont typeface="Arial" panose="020B0604020202020204" pitchFamily="34" charset="0"/>
        <a:buChar char="•"/>
        <a:defRPr sz="3840" kern="1200">
          <a:solidFill>
            <a:schemeClr val="tx1"/>
          </a:solidFill>
          <a:effectLst/>
          <a:latin typeface="+mn-lt"/>
          <a:ea typeface="+mn-ea"/>
          <a:cs typeface="+mn-cs"/>
        </a:defRPr>
      </a:lvl6pPr>
      <a:lvl7pPr marL="9509760" indent="-731520" algn="l" defTabSz="2926080" rtl="0" eaLnBrk="1" latinLnBrk="0" hangingPunct="1">
        <a:lnSpc>
          <a:spcPct val="120000"/>
        </a:lnSpc>
        <a:spcBef>
          <a:spcPts val="1600"/>
        </a:spcBef>
        <a:buClr>
          <a:schemeClr val="accent1"/>
        </a:buClr>
        <a:buSzPct val="100000"/>
        <a:buFont typeface="Arial" panose="020B0604020202020204" pitchFamily="34" charset="0"/>
        <a:buChar char="•"/>
        <a:defRPr sz="3840" kern="1200">
          <a:solidFill>
            <a:schemeClr val="tx1"/>
          </a:solidFill>
          <a:effectLst/>
          <a:latin typeface="+mn-lt"/>
          <a:ea typeface="+mn-ea"/>
          <a:cs typeface="+mn-cs"/>
        </a:defRPr>
      </a:lvl7pPr>
      <a:lvl8pPr marL="10972800" indent="-731520" algn="l" defTabSz="2926080" rtl="0" eaLnBrk="1" latinLnBrk="0" hangingPunct="1">
        <a:lnSpc>
          <a:spcPct val="120000"/>
        </a:lnSpc>
        <a:spcBef>
          <a:spcPts val="1600"/>
        </a:spcBef>
        <a:buClr>
          <a:schemeClr val="accent1"/>
        </a:buClr>
        <a:buSzPct val="100000"/>
        <a:buFont typeface="Arial" panose="020B0604020202020204" pitchFamily="34" charset="0"/>
        <a:buChar char="•"/>
        <a:defRPr sz="3840" kern="1200" baseline="0">
          <a:solidFill>
            <a:schemeClr val="tx1"/>
          </a:solidFill>
          <a:effectLst/>
          <a:latin typeface="+mn-lt"/>
          <a:ea typeface="+mn-ea"/>
          <a:cs typeface="+mn-cs"/>
        </a:defRPr>
      </a:lvl8pPr>
      <a:lvl9pPr marL="12435840" indent="-731520" algn="l" defTabSz="2926080" rtl="0" eaLnBrk="1" latinLnBrk="0" hangingPunct="1">
        <a:lnSpc>
          <a:spcPct val="120000"/>
        </a:lnSpc>
        <a:spcBef>
          <a:spcPts val="1600"/>
        </a:spcBef>
        <a:buClr>
          <a:schemeClr val="accent1"/>
        </a:buClr>
        <a:buSzPct val="100000"/>
        <a:buFont typeface="Arial" panose="020B0604020202020204" pitchFamily="34" charset="0"/>
        <a:buChar char="•"/>
        <a:defRPr sz="3840" kern="1200" baseline="0">
          <a:solidFill>
            <a:schemeClr val="tx1"/>
          </a:solidFill>
          <a:effectLst/>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www.socialstudies.org/sites/default/files/guide_to_civil_discourse_student_version.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youtube.com/watch?v=gCfzeONu3Mo"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gif"/><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FGztjdRxzIA" TargetMode="External"/><Relationship Id="rId5" Type="http://schemas.openxmlformats.org/officeDocument/2006/relationships/image" Target="../media/image7.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youtube.com/watch?v=3_dAkDsBQyk"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66800"/>
            <a:ext cx="26212800" cy="3657600"/>
          </a:xfrm>
        </p:spPr>
        <p:txBody>
          <a:bodyPr>
            <a:noAutofit/>
          </a:bodyPr>
          <a:lstStyle/>
          <a:p>
            <a:pPr algn="ctr"/>
            <a:r>
              <a:rPr lang="en-US" sz="12500" b="1" dirty="0">
                <a:solidFill>
                  <a:schemeClr val="accent5">
                    <a:lumMod val="75000"/>
                  </a:schemeClr>
                </a:solidFill>
                <a:latin typeface="Arial Black" panose="020B0A04020102020204" pitchFamily="34" charset="0"/>
              </a:rPr>
              <a:t>Positive Civil Dialogue</a:t>
            </a:r>
            <a:br>
              <a:rPr lang="en-US" sz="12500" dirty="0">
                <a:latin typeface="Arial Black" panose="020B0A04020102020204" pitchFamily="34" charset="0"/>
              </a:rPr>
            </a:br>
            <a:r>
              <a:rPr lang="en-US" sz="10900" i="1" dirty="0">
                <a:solidFill>
                  <a:schemeClr val="accent5"/>
                </a:solidFill>
                <a:latin typeface="Arial Black" panose="020B0A04020102020204" pitchFamily="34" charset="0"/>
              </a:rPr>
              <a:t>How to disagree and </a:t>
            </a:r>
            <a:br>
              <a:rPr lang="en-US" sz="10900" i="1" dirty="0">
                <a:solidFill>
                  <a:schemeClr val="accent5"/>
                </a:solidFill>
                <a:latin typeface="Arial Black" panose="020B0A04020102020204" pitchFamily="34" charset="0"/>
              </a:rPr>
            </a:br>
            <a:r>
              <a:rPr lang="en-US" sz="10900" i="1" dirty="0">
                <a:solidFill>
                  <a:schemeClr val="accent5"/>
                </a:solidFill>
                <a:latin typeface="Arial Black" panose="020B0A04020102020204" pitchFamily="34" charset="0"/>
              </a:rPr>
              <a:t>keep your friends</a:t>
            </a:r>
          </a:p>
        </p:txBody>
      </p:sp>
      <p:pic>
        <p:nvPicPr>
          <p:cNvPr id="7170" name="Picture 2" descr="C:\Users\nistlerd\AppData\Local\Microsoft\Windows\Temporary Internet Files\Content.IE5\HW1WEJV8\argument-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7325" y="9203641"/>
            <a:ext cx="6589037" cy="576870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nistlerd\AppData\Local\Microsoft\Windows\Temporary Internet Files\Content.IE5\OLBY500Z\No_circle.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743" y="8239892"/>
            <a:ext cx="7696200" cy="76962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nistlerd\AppData\Local\Microsoft\Windows\Temporary Internet Files\Content.IE5\VZM9OJ9R\friends_pi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1400" y="8544692"/>
            <a:ext cx="7086600" cy="70866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istlerd\AppData\Local\Microsoft\Windows\Temporary Internet Files\Content.IE5\SFRGWDV3\Ye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30800" y="10563992"/>
            <a:ext cx="1943100" cy="1943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887A4B-F250-4380-924A-9DA28CE98013}"/>
              </a:ext>
            </a:extLst>
          </p:cNvPr>
          <p:cNvSpPr txBox="1"/>
          <p:nvPr/>
        </p:nvSpPr>
        <p:spPr>
          <a:xfrm>
            <a:off x="5267325" y="16899841"/>
            <a:ext cx="18260556" cy="1446550"/>
          </a:xfrm>
          <a:prstGeom prst="rect">
            <a:avLst/>
          </a:prstGeom>
          <a:noFill/>
        </p:spPr>
        <p:txBody>
          <a:bodyPr wrap="square" rtlCol="0">
            <a:spAutoFit/>
          </a:bodyPr>
          <a:lstStyle/>
          <a:p>
            <a:r>
              <a:rPr lang="en-US" sz="4400" dirty="0"/>
              <a:t>Presented By: Pandora Jo Taylor, 4-H Youth Development Extension Educator</a:t>
            </a:r>
          </a:p>
          <a:p>
            <a:r>
              <a:rPr lang="en-US" sz="4400" dirty="0"/>
              <a:t>Adapted From: Dr. Debbie Nistler, Iowa State Extension </a:t>
            </a:r>
          </a:p>
        </p:txBody>
      </p:sp>
      <p:pic>
        <p:nvPicPr>
          <p:cNvPr id="6" name="Picture 5">
            <a:extLst>
              <a:ext uri="{FF2B5EF4-FFF2-40B4-BE49-F238E27FC236}">
                <a16:creationId xmlns:a16="http://schemas.microsoft.com/office/drawing/2014/main" id="{6344C72E-C720-4AEC-A251-933A4A2E79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799" y="20345400"/>
            <a:ext cx="9959139" cy="1066800"/>
          </a:xfrm>
          <a:prstGeom prst="rect">
            <a:avLst/>
          </a:prstGeom>
        </p:spPr>
      </p:pic>
      <p:pic>
        <p:nvPicPr>
          <p:cNvPr id="8" name="Picture 7">
            <a:extLst>
              <a:ext uri="{FF2B5EF4-FFF2-40B4-BE49-F238E27FC236}">
                <a16:creationId xmlns:a16="http://schemas.microsoft.com/office/drawing/2014/main" id="{986C34BB-7C16-43D8-9EAA-6F11E451C3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86466" y="19855246"/>
            <a:ext cx="1962134" cy="2047108"/>
          </a:xfrm>
          <a:prstGeom prst="rect">
            <a:avLst/>
          </a:prstGeom>
        </p:spPr>
      </p:pic>
      <p:sp>
        <p:nvSpPr>
          <p:cNvPr id="9" name="TextBox 8">
            <a:extLst>
              <a:ext uri="{FF2B5EF4-FFF2-40B4-BE49-F238E27FC236}">
                <a16:creationId xmlns:a16="http://schemas.microsoft.com/office/drawing/2014/main" id="{2E935FDE-0DD1-4609-9442-72BF6E249C79}"/>
              </a:ext>
            </a:extLst>
          </p:cNvPr>
          <p:cNvSpPr txBox="1"/>
          <p:nvPr/>
        </p:nvSpPr>
        <p:spPr>
          <a:xfrm>
            <a:off x="14407128" y="20617190"/>
            <a:ext cx="14284873" cy="523220"/>
          </a:xfrm>
          <a:prstGeom prst="rect">
            <a:avLst/>
          </a:prstGeom>
          <a:noFill/>
        </p:spPr>
        <p:txBody>
          <a:bodyPr wrap="none" rtlCol="0">
            <a:spAutoFit/>
          </a:bodyPr>
          <a:lstStyle/>
          <a:p>
            <a:r>
              <a:rPr lang="en-US" sz="2800" b="1" dirty="0"/>
              <a:t>Purdue University is an equal opportunity/equal access/affirmative action institution</a:t>
            </a:r>
            <a:r>
              <a:rPr lang="en-US" dirty="0"/>
              <a:t>.</a:t>
            </a:r>
          </a:p>
        </p:txBody>
      </p:sp>
    </p:spTree>
    <p:extLst>
      <p:ext uri="{BB962C8B-B14F-4D97-AF65-F5344CB8AC3E}">
        <p14:creationId xmlns:p14="http://schemas.microsoft.com/office/powerpoint/2010/main" val="1842669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2300" dirty="0">
                <a:solidFill>
                  <a:schemeClr val="accent5">
                    <a:lumMod val="75000"/>
                  </a:schemeClr>
                </a:solidFill>
                <a:latin typeface="Arial Black" panose="020B0A04020102020204" pitchFamily="34" charset="0"/>
              </a:rPr>
              <a:t>Listening Bad Habits</a:t>
            </a:r>
          </a:p>
        </p:txBody>
      </p:sp>
      <p:sp>
        <p:nvSpPr>
          <p:cNvPr id="3" name="Content Placeholder 2"/>
          <p:cNvSpPr>
            <a:spLocks noGrp="1"/>
          </p:cNvSpPr>
          <p:nvPr>
            <p:ph idx="1"/>
          </p:nvPr>
        </p:nvSpPr>
        <p:spPr/>
        <p:txBody>
          <a:bodyPr>
            <a:normAutofit fontScale="62500" lnSpcReduction="20000"/>
          </a:bodyPr>
          <a:lstStyle/>
          <a:p>
            <a:pPr>
              <a:buFont typeface="Wingdings" panose="05000000000000000000" pitchFamily="2" charset="2"/>
              <a:buChar char="q"/>
            </a:pPr>
            <a:r>
              <a:rPr lang="en-US" dirty="0"/>
              <a:t>I interrupt often or try to finish the other person’s sentences.</a:t>
            </a:r>
          </a:p>
          <a:p>
            <a:pPr>
              <a:buFont typeface="Wingdings" panose="05000000000000000000" pitchFamily="2" charset="2"/>
              <a:buChar char="q"/>
            </a:pPr>
            <a:r>
              <a:rPr lang="en-US" dirty="0"/>
              <a:t>I jump to conclusions</a:t>
            </a:r>
          </a:p>
          <a:p>
            <a:pPr>
              <a:buFont typeface="Wingdings" panose="05000000000000000000" pitchFamily="2" charset="2"/>
              <a:buChar char="q"/>
            </a:pPr>
            <a:r>
              <a:rPr lang="en-US" dirty="0"/>
              <a:t>I am often overly parental and answer with advise, even when not requested.</a:t>
            </a:r>
          </a:p>
          <a:p>
            <a:pPr>
              <a:buFont typeface="Wingdings" panose="05000000000000000000" pitchFamily="2" charset="2"/>
              <a:buChar char="q"/>
            </a:pPr>
            <a:r>
              <a:rPr lang="en-US" dirty="0"/>
              <a:t>I make up my mind before I have all the information.</a:t>
            </a:r>
          </a:p>
          <a:p>
            <a:pPr>
              <a:buFont typeface="Wingdings" panose="05000000000000000000" pitchFamily="2" charset="2"/>
              <a:buChar char="q"/>
            </a:pPr>
            <a:r>
              <a:rPr lang="en-US" dirty="0"/>
              <a:t>I am a compulsive note taker.</a:t>
            </a:r>
          </a:p>
          <a:p>
            <a:pPr>
              <a:buFont typeface="Wingdings" panose="05000000000000000000" pitchFamily="2" charset="2"/>
              <a:buChar char="q"/>
            </a:pPr>
            <a:r>
              <a:rPr lang="en-US" dirty="0"/>
              <a:t>I don’t give any response afterward, even if I say I will</a:t>
            </a:r>
          </a:p>
          <a:p>
            <a:pPr>
              <a:buFont typeface="Wingdings" panose="05000000000000000000" pitchFamily="2" charset="2"/>
              <a:buChar char="q"/>
            </a:pPr>
            <a:r>
              <a:rPr lang="en-US" dirty="0"/>
              <a:t>I am impatient.</a:t>
            </a:r>
          </a:p>
          <a:p>
            <a:pPr>
              <a:buFont typeface="Wingdings" panose="05000000000000000000" pitchFamily="2" charset="2"/>
              <a:buChar char="q"/>
            </a:pPr>
            <a:r>
              <a:rPr lang="en-US" dirty="0"/>
              <a:t>I lose my temper when hearing things I don’t agree with.</a:t>
            </a:r>
          </a:p>
          <a:p>
            <a:pPr>
              <a:buFont typeface="Wingdings" panose="05000000000000000000" pitchFamily="2" charset="2"/>
              <a:buChar char="q"/>
            </a:pPr>
            <a:r>
              <a:rPr lang="en-US" dirty="0"/>
              <a:t>I try to change the subject to something that relates to my own experiences.</a:t>
            </a:r>
          </a:p>
          <a:p>
            <a:pPr>
              <a:buFont typeface="Wingdings" panose="05000000000000000000" pitchFamily="2" charset="2"/>
              <a:buChar char="q"/>
            </a:pPr>
            <a:r>
              <a:rPr lang="en-US" dirty="0"/>
              <a:t>I think more about my reply while the other person is speaking than what they are saying.</a:t>
            </a:r>
          </a:p>
        </p:txBody>
      </p:sp>
      <p:sp>
        <p:nvSpPr>
          <p:cNvPr id="4" name="TextBox 3"/>
          <p:cNvSpPr txBox="1"/>
          <p:nvPr/>
        </p:nvSpPr>
        <p:spPr>
          <a:xfrm>
            <a:off x="4619173" y="18515223"/>
            <a:ext cx="19202400" cy="846386"/>
          </a:xfrm>
          <a:prstGeom prst="rect">
            <a:avLst/>
          </a:prstGeom>
          <a:noFill/>
        </p:spPr>
        <p:txBody>
          <a:bodyPr wrap="square" rtlCol="0">
            <a:spAutoFit/>
          </a:bodyPr>
          <a:lstStyle/>
          <a:p>
            <a:r>
              <a:rPr lang="en-US" sz="3200" dirty="0"/>
              <a:t>Adapted from 50 Garber, P.R.  2008. Communication activities, icebreakers, and exercises. HRD Press, Inc. 254pp</a:t>
            </a:r>
            <a:r>
              <a:rPr lang="en-US" dirty="0"/>
              <a:t>.</a:t>
            </a:r>
          </a:p>
        </p:txBody>
      </p:sp>
      <p:pic>
        <p:nvPicPr>
          <p:cNvPr id="5" name="Picture 4">
            <a:extLst>
              <a:ext uri="{FF2B5EF4-FFF2-40B4-BE49-F238E27FC236}">
                <a16:creationId xmlns:a16="http://schemas.microsoft.com/office/drawing/2014/main" id="{2A29A3CA-6EF4-4DE6-9E1A-195F653D6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99" y="20345400"/>
            <a:ext cx="9959139" cy="1066800"/>
          </a:xfrm>
          <a:prstGeom prst="rect">
            <a:avLst/>
          </a:prstGeom>
        </p:spPr>
      </p:pic>
      <p:pic>
        <p:nvPicPr>
          <p:cNvPr id="6" name="Picture 5">
            <a:extLst>
              <a:ext uri="{FF2B5EF4-FFF2-40B4-BE49-F238E27FC236}">
                <a16:creationId xmlns:a16="http://schemas.microsoft.com/office/drawing/2014/main" id="{B3A5F200-E37C-41EB-86A5-AB406DCF9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6466" y="19855246"/>
            <a:ext cx="1962134" cy="2047108"/>
          </a:xfrm>
          <a:prstGeom prst="rect">
            <a:avLst/>
          </a:prstGeom>
        </p:spPr>
      </p:pic>
      <p:sp>
        <p:nvSpPr>
          <p:cNvPr id="7" name="TextBox 6">
            <a:extLst>
              <a:ext uri="{FF2B5EF4-FFF2-40B4-BE49-F238E27FC236}">
                <a16:creationId xmlns:a16="http://schemas.microsoft.com/office/drawing/2014/main" id="{ECF26233-F1F8-43AA-8B4E-3768EF11474A}"/>
              </a:ext>
            </a:extLst>
          </p:cNvPr>
          <p:cNvSpPr txBox="1"/>
          <p:nvPr/>
        </p:nvSpPr>
        <p:spPr>
          <a:xfrm>
            <a:off x="14407128" y="20617190"/>
            <a:ext cx="14284873" cy="523220"/>
          </a:xfrm>
          <a:prstGeom prst="rect">
            <a:avLst/>
          </a:prstGeom>
          <a:noFill/>
        </p:spPr>
        <p:txBody>
          <a:bodyPr wrap="none" rtlCol="0">
            <a:spAutoFit/>
          </a:bodyPr>
          <a:lstStyle/>
          <a:p>
            <a:r>
              <a:rPr lang="en-US" sz="2800" b="1" dirty="0"/>
              <a:t>Purdue University is an equal opportunity/equal access/affirmative action institution</a:t>
            </a:r>
            <a:r>
              <a:rPr lang="en-US" dirty="0"/>
              <a:t>.</a:t>
            </a:r>
          </a:p>
        </p:txBody>
      </p:sp>
    </p:spTree>
    <p:extLst>
      <p:ext uri="{BB962C8B-B14F-4D97-AF65-F5344CB8AC3E}">
        <p14:creationId xmlns:p14="http://schemas.microsoft.com/office/powerpoint/2010/main" val="192830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A222-6C8B-4127-A904-C74928BCBF19}"/>
              </a:ext>
            </a:extLst>
          </p:cNvPr>
          <p:cNvSpPr>
            <a:spLocks noGrp="1"/>
          </p:cNvSpPr>
          <p:nvPr>
            <p:ph type="title"/>
          </p:nvPr>
        </p:nvSpPr>
        <p:spPr/>
        <p:txBody>
          <a:bodyPr/>
          <a:lstStyle/>
          <a:p>
            <a:pPr algn="ctr"/>
            <a:r>
              <a:rPr lang="en-US" dirty="0">
                <a:solidFill>
                  <a:schemeClr val="accent5">
                    <a:lumMod val="75000"/>
                  </a:schemeClr>
                </a:solidFill>
                <a:latin typeface="Arial Black" panose="020B0A04020102020204" pitchFamily="34" charset="0"/>
              </a:rPr>
              <a:t>Tricky Conversations</a:t>
            </a:r>
          </a:p>
        </p:txBody>
      </p:sp>
      <p:sp>
        <p:nvSpPr>
          <p:cNvPr id="3" name="Content Placeholder 2">
            <a:extLst>
              <a:ext uri="{FF2B5EF4-FFF2-40B4-BE49-F238E27FC236}">
                <a16:creationId xmlns:a16="http://schemas.microsoft.com/office/drawing/2014/main" id="{B5F9BE37-8AAE-4B43-9563-75021F888F33}"/>
              </a:ext>
            </a:extLst>
          </p:cNvPr>
          <p:cNvSpPr>
            <a:spLocks noGrp="1"/>
          </p:cNvSpPr>
          <p:nvPr>
            <p:ph idx="1"/>
          </p:nvPr>
        </p:nvSpPr>
        <p:spPr/>
        <p:txBody>
          <a:bodyPr>
            <a:normAutofit fontScale="92500" lnSpcReduction="10000"/>
          </a:bodyPr>
          <a:lstStyle/>
          <a:p>
            <a:r>
              <a:rPr lang="en-US" dirty="0"/>
              <a:t>What is Civil Dialogue</a:t>
            </a:r>
          </a:p>
          <a:p>
            <a:pPr lvl="1"/>
            <a:r>
              <a:rPr lang="en-US" dirty="0"/>
              <a:t>Mutual discussion of views</a:t>
            </a:r>
          </a:p>
          <a:p>
            <a:pPr lvl="1"/>
            <a:r>
              <a:rPr lang="en-US" dirty="0"/>
              <a:t>It promotes understanding</a:t>
            </a:r>
          </a:p>
          <a:p>
            <a:pPr lvl="1"/>
            <a:r>
              <a:rPr lang="en-US" dirty="0"/>
              <a:t>Respectful of the other person’s and his or her views</a:t>
            </a:r>
          </a:p>
          <a:p>
            <a:pPr lvl="1"/>
            <a:r>
              <a:rPr lang="en-US" dirty="0"/>
              <a:t>It is fact based </a:t>
            </a:r>
          </a:p>
          <a:p>
            <a:r>
              <a:rPr lang="en-US" dirty="0"/>
              <a:t>What Civil Dialogue is NOT </a:t>
            </a:r>
          </a:p>
          <a:p>
            <a:pPr lvl="1"/>
            <a:r>
              <a:rPr lang="en-US" dirty="0"/>
              <a:t>Hostile</a:t>
            </a:r>
          </a:p>
          <a:p>
            <a:pPr lvl="1"/>
            <a:r>
              <a:rPr lang="en-US" dirty="0"/>
              <a:t>Personal</a:t>
            </a:r>
          </a:p>
          <a:p>
            <a:pPr lvl="1"/>
            <a:r>
              <a:rPr lang="en-US" dirty="0"/>
              <a:t>Disrespectful (name calling, using profanity, use of derogatory terms, etc.)</a:t>
            </a:r>
          </a:p>
          <a:p>
            <a:pPr lvl="1"/>
            <a:r>
              <a:rPr lang="en-US" dirty="0"/>
              <a:t>Contest</a:t>
            </a:r>
          </a:p>
          <a:p>
            <a:endParaRPr lang="en-US" dirty="0"/>
          </a:p>
        </p:txBody>
      </p:sp>
      <p:sp>
        <p:nvSpPr>
          <p:cNvPr id="4" name="TextBox 3">
            <a:extLst>
              <a:ext uri="{FF2B5EF4-FFF2-40B4-BE49-F238E27FC236}">
                <a16:creationId xmlns:a16="http://schemas.microsoft.com/office/drawing/2014/main" id="{C01C820F-4EFF-45EE-B149-6C7FD9581178}"/>
              </a:ext>
            </a:extLst>
          </p:cNvPr>
          <p:cNvSpPr txBox="1"/>
          <p:nvPr/>
        </p:nvSpPr>
        <p:spPr>
          <a:xfrm>
            <a:off x="5257800" y="18029688"/>
            <a:ext cx="17373600" cy="1077218"/>
          </a:xfrm>
          <a:prstGeom prst="rect">
            <a:avLst/>
          </a:prstGeom>
          <a:noFill/>
        </p:spPr>
        <p:txBody>
          <a:bodyPr wrap="square" rtlCol="0">
            <a:spAutoFit/>
          </a:bodyPr>
          <a:lstStyle/>
          <a:p>
            <a:r>
              <a:rPr lang="en-US" sz="3200" dirty="0"/>
              <a:t>Adapted by National Council for the Social Studies, Document: Guide to Civil Discourse for students </a:t>
            </a:r>
            <a:r>
              <a:rPr lang="en-US" sz="3200" dirty="0">
                <a:hlinkClick r:id="rId3"/>
              </a:rPr>
              <a:t>https://www.socialstudies.org/sites/default/files/guide_to_civil_discourse_student_version.pdf</a:t>
            </a:r>
            <a:r>
              <a:rPr lang="en-US" sz="3200" dirty="0"/>
              <a:t> </a:t>
            </a:r>
          </a:p>
        </p:txBody>
      </p:sp>
    </p:spTree>
    <p:extLst>
      <p:ext uri="{BB962C8B-B14F-4D97-AF65-F5344CB8AC3E}">
        <p14:creationId xmlns:p14="http://schemas.microsoft.com/office/powerpoint/2010/main" val="2708924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922118"/>
            <a:ext cx="21028298" cy="2057274"/>
          </a:xfrm>
        </p:spPr>
        <p:txBody>
          <a:bodyPr>
            <a:normAutofit fontScale="90000"/>
          </a:bodyPr>
          <a:lstStyle/>
          <a:p>
            <a:pPr algn="ctr"/>
            <a:r>
              <a:rPr lang="en-US" dirty="0">
                <a:solidFill>
                  <a:schemeClr val="accent5">
                    <a:lumMod val="75000"/>
                  </a:schemeClr>
                </a:solidFill>
                <a:latin typeface="Arial Black" panose="020B0A04020102020204" pitchFamily="34" charset="0"/>
              </a:rPr>
              <a:t>What is the goal of civil dialogue? </a:t>
            </a:r>
          </a:p>
        </p:txBody>
      </p:sp>
      <p:sp>
        <p:nvSpPr>
          <p:cNvPr id="3" name="Content Placeholder 2"/>
          <p:cNvSpPr>
            <a:spLocks noGrp="1"/>
          </p:cNvSpPr>
          <p:nvPr>
            <p:ph idx="1"/>
          </p:nvPr>
        </p:nvSpPr>
        <p:spPr>
          <a:xfrm>
            <a:off x="5036619" y="8017226"/>
            <a:ext cx="19751040" cy="11327282"/>
          </a:xfrm>
        </p:spPr>
        <p:txBody>
          <a:bodyPr>
            <a:normAutofit/>
          </a:bodyPr>
          <a:lstStyle/>
          <a:p>
            <a:pPr marL="0" indent="0" algn="ctr">
              <a:buNone/>
            </a:pPr>
            <a:r>
              <a:rPr lang="en-US" sz="12000" i="1" dirty="0">
                <a:latin typeface="Cooper Black" panose="0208090404030B020404" pitchFamily="18" charset="0"/>
              </a:rPr>
              <a:t>Seek understanding and common ground </a:t>
            </a:r>
          </a:p>
          <a:p>
            <a:endParaRPr lang="en-US" dirty="0"/>
          </a:p>
          <a:p>
            <a:pPr marL="0" indent="0">
              <a:buNone/>
            </a:pPr>
            <a:r>
              <a:rPr lang="en-US" dirty="0"/>
              <a:t> </a:t>
            </a:r>
          </a:p>
        </p:txBody>
      </p:sp>
      <p:pic>
        <p:nvPicPr>
          <p:cNvPr id="5" name="Picture 4">
            <a:extLst>
              <a:ext uri="{FF2B5EF4-FFF2-40B4-BE49-F238E27FC236}">
                <a16:creationId xmlns:a16="http://schemas.microsoft.com/office/drawing/2014/main" id="{67CDF9D2-8FC9-47F9-8DC0-241CA5C55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99" y="20345400"/>
            <a:ext cx="9959139" cy="1066800"/>
          </a:xfrm>
          <a:prstGeom prst="rect">
            <a:avLst/>
          </a:prstGeom>
        </p:spPr>
      </p:pic>
      <p:pic>
        <p:nvPicPr>
          <p:cNvPr id="6" name="Picture 5">
            <a:extLst>
              <a:ext uri="{FF2B5EF4-FFF2-40B4-BE49-F238E27FC236}">
                <a16:creationId xmlns:a16="http://schemas.microsoft.com/office/drawing/2014/main" id="{A955251F-87DB-49E8-B50F-C869CFE9B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6466" y="19855246"/>
            <a:ext cx="1962134" cy="2047108"/>
          </a:xfrm>
          <a:prstGeom prst="rect">
            <a:avLst/>
          </a:prstGeom>
        </p:spPr>
      </p:pic>
      <p:sp>
        <p:nvSpPr>
          <p:cNvPr id="7" name="TextBox 6">
            <a:extLst>
              <a:ext uri="{FF2B5EF4-FFF2-40B4-BE49-F238E27FC236}">
                <a16:creationId xmlns:a16="http://schemas.microsoft.com/office/drawing/2014/main" id="{DB2D1E32-8461-4FE6-B7ED-8DB3FFA0A703}"/>
              </a:ext>
            </a:extLst>
          </p:cNvPr>
          <p:cNvSpPr txBox="1"/>
          <p:nvPr/>
        </p:nvSpPr>
        <p:spPr>
          <a:xfrm>
            <a:off x="14407128" y="20617190"/>
            <a:ext cx="14284873" cy="523220"/>
          </a:xfrm>
          <a:prstGeom prst="rect">
            <a:avLst/>
          </a:prstGeom>
          <a:noFill/>
        </p:spPr>
        <p:txBody>
          <a:bodyPr wrap="none" rtlCol="0">
            <a:spAutoFit/>
          </a:bodyPr>
          <a:lstStyle/>
          <a:p>
            <a:r>
              <a:rPr lang="en-US" sz="2800" b="1" dirty="0"/>
              <a:t>Purdue University is an equal opportunity/equal access/affirmative action institution</a:t>
            </a:r>
            <a:r>
              <a:rPr lang="en-US" dirty="0"/>
              <a:t>.</a:t>
            </a:r>
          </a:p>
        </p:txBody>
      </p:sp>
      <p:pic>
        <p:nvPicPr>
          <p:cNvPr id="9" name="Picture 8">
            <a:extLst>
              <a:ext uri="{FF2B5EF4-FFF2-40B4-BE49-F238E27FC236}">
                <a16:creationId xmlns:a16="http://schemas.microsoft.com/office/drawing/2014/main" id="{DB9B5065-E286-4D50-B798-5124234C4D4C}"/>
              </a:ext>
            </a:extLst>
          </p:cNvPr>
          <p:cNvPicPr>
            <a:picLocks noChangeAspect="1"/>
          </p:cNvPicPr>
          <p:nvPr/>
        </p:nvPicPr>
        <p:blipFill>
          <a:blip r:embed="rId5"/>
          <a:stretch>
            <a:fillRect/>
          </a:stretch>
        </p:blipFill>
        <p:spPr>
          <a:xfrm>
            <a:off x="9572625" y="13487400"/>
            <a:ext cx="10115550" cy="5057775"/>
          </a:xfrm>
          <a:prstGeom prst="rect">
            <a:avLst/>
          </a:prstGeom>
          <a:ln>
            <a:noFill/>
          </a:ln>
          <a:effectLst>
            <a:softEdge rad="112500"/>
          </a:effectLst>
        </p:spPr>
      </p:pic>
    </p:spTree>
    <p:extLst>
      <p:ext uri="{BB962C8B-B14F-4D97-AF65-F5344CB8AC3E}">
        <p14:creationId xmlns:p14="http://schemas.microsoft.com/office/powerpoint/2010/main" val="1987362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172" y="2574466"/>
            <a:ext cx="22889027" cy="3357552"/>
          </a:xfrm>
        </p:spPr>
        <p:txBody>
          <a:bodyPr>
            <a:normAutofit/>
          </a:bodyPr>
          <a:lstStyle/>
          <a:p>
            <a:pPr algn="ctr"/>
            <a:r>
              <a:rPr lang="en-US" dirty="0">
                <a:solidFill>
                  <a:schemeClr val="accent5">
                    <a:lumMod val="75000"/>
                  </a:schemeClr>
                </a:solidFill>
                <a:latin typeface="Arial Black" panose="020B0A04020102020204" pitchFamily="34" charset="0"/>
              </a:rPr>
              <a:t>What is real news Anyway?</a:t>
            </a:r>
          </a:p>
        </p:txBody>
      </p:sp>
      <p:sp>
        <p:nvSpPr>
          <p:cNvPr id="3" name="Content Placeholder 2"/>
          <p:cNvSpPr>
            <a:spLocks noGrp="1"/>
          </p:cNvSpPr>
          <p:nvPr>
            <p:ph idx="1"/>
          </p:nvPr>
        </p:nvSpPr>
        <p:spPr/>
        <p:txBody>
          <a:bodyPr/>
          <a:lstStyle/>
          <a:p>
            <a:pPr marL="0" indent="0">
              <a:buNone/>
            </a:pPr>
            <a:r>
              <a:rPr lang="en-US" dirty="0"/>
              <a:t>“I saw on Facebook that……”</a:t>
            </a:r>
          </a:p>
          <a:p>
            <a:pPr marL="0" indent="0">
              <a:buNone/>
            </a:pPr>
            <a:endParaRPr lang="en-US" dirty="0"/>
          </a:p>
        </p:txBody>
      </p:sp>
      <p:pic>
        <p:nvPicPr>
          <p:cNvPr id="6148" name="Picture 4" descr="C:\Users\nistlerd\AppData\Local\Microsoft\Windows\Temporary Internet Files\Content.IE5\SFRGWDV3\400px-P_no_red.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1600" y="5974101"/>
            <a:ext cx="2514600" cy="226314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921135" y="8610601"/>
            <a:ext cx="13914120" cy="1965959"/>
          </a:xfrm>
          <a:prstGeom prst="rect">
            <a:avLst/>
          </a:prstGeom>
        </p:spPr>
        <p:txBody>
          <a:bodyPr vert="horz" lIns="250802" tIns="125401" rIns="250802" bIns="125401" rtlCol="0">
            <a:normAutofit/>
          </a:bodyPr>
          <a:lstStyle>
            <a:lvl1pPr marL="940506" indent="-940506" algn="l" defTabSz="2508016" rtl="0" eaLnBrk="1" latinLnBrk="0" hangingPunct="1">
              <a:spcBef>
                <a:spcPct val="20000"/>
              </a:spcBef>
              <a:buFont typeface="Arial" panose="020B0604020202020204" pitchFamily="34" charset="0"/>
              <a:buChar char="•"/>
              <a:defRPr sz="8800" kern="1200">
                <a:solidFill>
                  <a:schemeClr val="tx1"/>
                </a:solidFill>
                <a:latin typeface="+mn-lt"/>
                <a:ea typeface="+mn-ea"/>
                <a:cs typeface="+mn-cs"/>
              </a:defRPr>
            </a:lvl1pPr>
            <a:lvl2pPr marL="2037763" indent="-783755" algn="l" defTabSz="2508016"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2pPr>
            <a:lvl3pPr marL="3135020" indent="-627004" algn="l" defTabSz="2508016" rtl="0" eaLnBrk="1" latinLnBrk="0" hangingPunct="1">
              <a:spcBef>
                <a:spcPct val="20000"/>
              </a:spcBef>
              <a:buFont typeface="Arial" panose="020B0604020202020204" pitchFamily="34" charset="0"/>
              <a:buChar char="•"/>
              <a:defRPr sz="6600" kern="1200">
                <a:solidFill>
                  <a:schemeClr val="tx1"/>
                </a:solidFill>
                <a:latin typeface="+mn-lt"/>
                <a:ea typeface="+mn-ea"/>
                <a:cs typeface="+mn-cs"/>
              </a:defRPr>
            </a:lvl3pPr>
            <a:lvl4pPr marL="4389029" indent="-627004" algn="l" defTabSz="2508016"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4pPr>
            <a:lvl5pPr marL="5643037" indent="-627004" algn="l" defTabSz="2508016"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5pPr>
            <a:lvl6pPr marL="6897045" indent="-627004" algn="l" defTabSz="2508016"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6pPr>
            <a:lvl7pPr marL="8151053" indent="-627004" algn="l" defTabSz="2508016"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7pPr>
            <a:lvl8pPr marL="9405061" indent="-627004" algn="l" defTabSz="2508016"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8pPr>
            <a:lvl9pPr marL="10659069" indent="-627004" algn="l" defTabSz="2508016"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9pPr>
          </a:lstStyle>
          <a:p>
            <a:pPr marL="0" indent="0">
              <a:buNone/>
            </a:pPr>
            <a:r>
              <a:rPr lang="en-US" dirty="0"/>
              <a:t>“My neighbor said……”</a:t>
            </a:r>
          </a:p>
          <a:p>
            <a:pPr marL="0" indent="0">
              <a:buNone/>
            </a:pPr>
            <a:endParaRPr lang="en-US" dirty="0"/>
          </a:p>
        </p:txBody>
      </p:sp>
      <p:sp>
        <p:nvSpPr>
          <p:cNvPr id="9" name="Content Placeholder 2"/>
          <p:cNvSpPr txBox="1">
            <a:spLocks/>
          </p:cNvSpPr>
          <p:nvPr/>
        </p:nvSpPr>
        <p:spPr>
          <a:xfrm>
            <a:off x="4419600" y="12483639"/>
            <a:ext cx="20726400" cy="1613362"/>
          </a:xfrm>
          <a:prstGeom prst="rect">
            <a:avLst/>
          </a:prstGeom>
        </p:spPr>
        <p:txBody>
          <a:bodyPr vert="horz" lIns="250802" tIns="125401" rIns="250802" bIns="125401" rtlCol="0">
            <a:normAutofit fontScale="77500" lnSpcReduction="20000"/>
          </a:bodyPr>
          <a:lstStyle>
            <a:lvl1pPr marL="940506" indent="-940506" algn="l" defTabSz="2508016" rtl="0" eaLnBrk="1" latinLnBrk="0" hangingPunct="1">
              <a:spcBef>
                <a:spcPct val="20000"/>
              </a:spcBef>
              <a:buFont typeface="Arial" panose="020B0604020202020204" pitchFamily="34" charset="0"/>
              <a:buChar char="•"/>
              <a:defRPr sz="8800" kern="1200">
                <a:solidFill>
                  <a:schemeClr val="tx1"/>
                </a:solidFill>
                <a:latin typeface="+mn-lt"/>
                <a:ea typeface="+mn-ea"/>
                <a:cs typeface="+mn-cs"/>
              </a:defRPr>
            </a:lvl1pPr>
            <a:lvl2pPr marL="2037763" indent="-783755" algn="l" defTabSz="2508016"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2pPr>
            <a:lvl3pPr marL="3135020" indent="-627004" algn="l" defTabSz="2508016" rtl="0" eaLnBrk="1" latinLnBrk="0" hangingPunct="1">
              <a:spcBef>
                <a:spcPct val="20000"/>
              </a:spcBef>
              <a:buFont typeface="Arial" panose="020B0604020202020204" pitchFamily="34" charset="0"/>
              <a:buChar char="•"/>
              <a:defRPr sz="6600" kern="1200">
                <a:solidFill>
                  <a:schemeClr val="tx1"/>
                </a:solidFill>
                <a:latin typeface="+mn-lt"/>
                <a:ea typeface="+mn-ea"/>
                <a:cs typeface="+mn-cs"/>
              </a:defRPr>
            </a:lvl3pPr>
            <a:lvl4pPr marL="4389029" indent="-627004" algn="l" defTabSz="2508016"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4pPr>
            <a:lvl5pPr marL="5643037" indent="-627004" algn="l" defTabSz="2508016"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5pPr>
            <a:lvl6pPr marL="6897045" indent="-627004" algn="l" defTabSz="2508016"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6pPr>
            <a:lvl7pPr marL="8151053" indent="-627004" algn="l" defTabSz="2508016"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7pPr>
            <a:lvl8pPr marL="9405061" indent="-627004" algn="l" defTabSz="2508016"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8pPr>
            <a:lvl9pPr marL="10659069" indent="-627004" algn="l" defTabSz="2508016"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9pPr>
          </a:lstStyle>
          <a:p>
            <a:pPr marL="0" indent="0">
              <a:buNone/>
            </a:pPr>
            <a:r>
              <a:rPr lang="en-US" b="1" dirty="0">
                <a:latin typeface="Arial Black" panose="020B0A04020102020204" pitchFamily="34" charset="0"/>
              </a:rPr>
              <a:t>What makes news or information credible?</a:t>
            </a:r>
          </a:p>
          <a:p>
            <a:pPr marL="0" indent="0">
              <a:buNone/>
            </a:pPr>
            <a:endParaRPr lang="en-US" dirty="0"/>
          </a:p>
        </p:txBody>
      </p:sp>
      <p:sp>
        <p:nvSpPr>
          <p:cNvPr id="10" name="Content Placeholder 2"/>
          <p:cNvSpPr txBox="1">
            <a:spLocks/>
          </p:cNvSpPr>
          <p:nvPr/>
        </p:nvSpPr>
        <p:spPr>
          <a:xfrm>
            <a:off x="6553200" y="13792201"/>
            <a:ext cx="16992600" cy="3032759"/>
          </a:xfrm>
          <a:prstGeom prst="rect">
            <a:avLst/>
          </a:prstGeom>
        </p:spPr>
        <p:txBody>
          <a:bodyPr vert="horz" lIns="250802" tIns="125401" rIns="250802" bIns="125401" rtlCol="0">
            <a:normAutofit fontScale="25000" lnSpcReduction="20000"/>
          </a:bodyPr>
          <a:lstStyle>
            <a:lvl1pPr marL="940506" indent="-940506" algn="l" defTabSz="2508016" rtl="0" eaLnBrk="1" latinLnBrk="0" hangingPunct="1">
              <a:spcBef>
                <a:spcPct val="20000"/>
              </a:spcBef>
              <a:buFont typeface="Arial" panose="020B0604020202020204" pitchFamily="34" charset="0"/>
              <a:buChar char="•"/>
              <a:defRPr sz="8800" kern="1200">
                <a:solidFill>
                  <a:schemeClr val="tx1"/>
                </a:solidFill>
                <a:latin typeface="+mn-lt"/>
                <a:ea typeface="+mn-ea"/>
                <a:cs typeface="+mn-cs"/>
              </a:defRPr>
            </a:lvl1pPr>
            <a:lvl2pPr marL="2037763" indent="-783755" algn="l" defTabSz="2508016"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2pPr>
            <a:lvl3pPr marL="3135020" indent="-627004" algn="l" defTabSz="2508016" rtl="0" eaLnBrk="1" latinLnBrk="0" hangingPunct="1">
              <a:spcBef>
                <a:spcPct val="20000"/>
              </a:spcBef>
              <a:buFont typeface="Arial" panose="020B0604020202020204" pitchFamily="34" charset="0"/>
              <a:buChar char="•"/>
              <a:defRPr sz="6600" kern="1200">
                <a:solidFill>
                  <a:schemeClr val="tx1"/>
                </a:solidFill>
                <a:latin typeface="+mn-lt"/>
                <a:ea typeface="+mn-ea"/>
                <a:cs typeface="+mn-cs"/>
              </a:defRPr>
            </a:lvl3pPr>
            <a:lvl4pPr marL="4389029" indent="-627004" algn="l" defTabSz="2508016"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4pPr>
            <a:lvl5pPr marL="5643037" indent="-627004" algn="l" defTabSz="2508016"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5pPr>
            <a:lvl6pPr marL="6897045" indent="-627004" algn="l" defTabSz="2508016"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6pPr>
            <a:lvl7pPr marL="8151053" indent="-627004" algn="l" defTabSz="2508016"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7pPr>
            <a:lvl8pPr marL="9405061" indent="-627004" algn="l" defTabSz="2508016"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8pPr>
            <a:lvl9pPr marL="10659069" indent="-627004" algn="l" defTabSz="2508016"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9pPr>
          </a:lstStyle>
          <a:p>
            <a:pPr marL="0" indent="0">
              <a:buNone/>
            </a:pPr>
            <a:r>
              <a:rPr lang="en-US" sz="21600" b="1" dirty="0"/>
              <a:t>Ask yourself these questions:</a:t>
            </a:r>
          </a:p>
          <a:p>
            <a:r>
              <a:rPr lang="en-US" sz="21600" dirty="0"/>
              <a:t>Can you verify?</a:t>
            </a:r>
          </a:p>
          <a:p>
            <a:r>
              <a:rPr lang="en-US" sz="21600" dirty="0"/>
              <a:t>Does the site have other news that can be verified?</a:t>
            </a:r>
          </a:p>
          <a:p>
            <a:r>
              <a:rPr lang="en-US" sz="21600" dirty="0"/>
              <a:t>Is it a site ending in .edu or  .gov?</a:t>
            </a:r>
          </a:p>
          <a:p>
            <a:r>
              <a:rPr lang="en-US" sz="21600" dirty="0"/>
              <a:t>Can you find information on this on multiple reputable websites?</a:t>
            </a:r>
          </a:p>
          <a:p>
            <a:r>
              <a:rPr lang="en-US" sz="21600" dirty="0"/>
              <a:t>Is there research to support it? </a:t>
            </a:r>
          </a:p>
          <a:p>
            <a:pPr marL="0" indent="0">
              <a:buNone/>
            </a:pPr>
            <a:endParaRPr lang="en-US" dirty="0"/>
          </a:p>
        </p:txBody>
      </p:sp>
      <p:pic>
        <p:nvPicPr>
          <p:cNvPr id="6150" name="Picture 6" descr="C:\Users\nistlerd\AppData\Local\Microsoft\Windows\Temporary Internet Files\Content.IE5\SFRGWDV3\768px-Yes_Check_Circl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4236" y="14594376"/>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F6E210E-DA66-45B6-9E79-741F0E57CB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799" y="20345400"/>
            <a:ext cx="9959139" cy="1066800"/>
          </a:xfrm>
          <a:prstGeom prst="rect">
            <a:avLst/>
          </a:prstGeom>
        </p:spPr>
      </p:pic>
      <p:pic>
        <p:nvPicPr>
          <p:cNvPr id="12" name="Picture 11">
            <a:extLst>
              <a:ext uri="{FF2B5EF4-FFF2-40B4-BE49-F238E27FC236}">
                <a16:creationId xmlns:a16="http://schemas.microsoft.com/office/drawing/2014/main" id="{04EDF658-5A7C-4A25-9DE6-757227E48D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6466" y="19855246"/>
            <a:ext cx="1962134" cy="2047108"/>
          </a:xfrm>
          <a:prstGeom prst="rect">
            <a:avLst/>
          </a:prstGeom>
        </p:spPr>
      </p:pic>
      <p:sp>
        <p:nvSpPr>
          <p:cNvPr id="13" name="TextBox 12">
            <a:extLst>
              <a:ext uri="{FF2B5EF4-FFF2-40B4-BE49-F238E27FC236}">
                <a16:creationId xmlns:a16="http://schemas.microsoft.com/office/drawing/2014/main" id="{BDABE892-AC29-4F31-A6B7-97FAEBA46424}"/>
              </a:ext>
            </a:extLst>
          </p:cNvPr>
          <p:cNvSpPr txBox="1"/>
          <p:nvPr/>
        </p:nvSpPr>
        <p:spPr>
          <a:xfrm>
            <a:off x="14407128" y="20617190"/>
            <a:ext cx="14284873" cy="523220"/>
          </a:xfrm>
          <a:prstGeom prst="rect">
            <a:avLst/>
          </a:prstGeom>
          <a:noFill/>
        </p:spPr>
        <p:txBody>
          <a:bodyPr wrap="none" rtlCol="0">
            <a:spAutoFit/>
          </a:bodyPr>
          <a:lstStyle/>
          <a:p>
            <a:r>
              <a:rPr lang="en-US" sz="2800" b="1" dirty="0"/>
              <a:t>Purdue University is an equal opportunity/equal access/affirmative action institution</a:t>
            </a:r>
            <a:r>
              <a:rPr lang="en-US" dirty="0"/>
              <a:t>.</a:t>
            </a:r>
          </a:p>
        </p:txBody>
      </p:sp>
      <p:pic>
        <p:nvPicPr>
          <p:cNvPr id="4" name="Picture 3">
            <a:extLst>
              <a:ext uri="{FF2B5EF4-FFF2-40B4-BE49-F238E27FC236}">
                <a16:creationId xmlns:a16="http://schemas.microsoft.com/office/drawing/2014/main" id="{B3F869D2-14AE-434E-9425-D0B8EBFB5454}"/>
              </a:ext>
            </a:extLst>
          </p:cNvPr>
          <p:cNvPicPr>
            <a:picLocks noChangeAspect="1"/>
          </p:cNvPicPr>
          <p:nvPr/>
        </p:nvPicPr>
        <p:blipFill>
          <a:blip r:embed="rId6"/>
          <a:stretch>
            <a:fillRect/>
          </a:stretch>
        </p:blipFill>
        <p:spPr>
          <a:xfrm>
            <a:off x="16482326" y="8212476"/>
            <a:ext cx="2517866" cy="2261812"/>
          </a:xfrm>
          <a:prstGeom prst="rect">
            <a:avLst/>
          </a:prstGeom>
        </p:spPr>
      </p:pic>
    </p:spTree>
    <p:extLst>
      <p:ext uri="{BB962C8B-B14F-4D97-AF65-F5344CB8AC3E}">
        <p14:creationId xmlns:p14="http://schemas.microsoft.com/office/powerpoint/2010/main" val="330979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574466"/>
            <a:ext cx="22631399" cy="3357552"/>
          </a:xfrm>
        </p:spPr>
        <p:txBody>
          <a:bodyPr>
            <a:normAutofit/>
          </a:bodyPr>
          <a:lstStyle/>
          <a:p>
            <a:pPr algn="ctr"/>
            <a:r>
              <a:rPr lang="en-US" dirty="0">
                <a:solidFill>
                  <a:schemeClr val="accent5">
                    <a:lumMod val="75000"/>
                  </a:schemeClr>
                </a:solidFill>
                <a:latin typeface="Arial Black" panose="020B0A04020102020204" pitchFamily="34" charset="0"/>
              </a:rPr>
              <a:t>Sample Issue Statements</a:t>
            </a:r>
          </a:p>
        </p:txBody>
      </p:sp>
      <p:sp>
        <p:nvSpPr>
          <p:cNvPr id="3" name="Content Placeholder 2"/>
          <p:cNvSpPr>
            <a:spLocks noGrp="1"/>
          </p:cNvSpPr>
          <p:nvPr>
            <p:ph idx="1"/>
          </p:nvPr>
        </p:nvSpPr>
        <p:spPr/>
        <p:txBody>
          <a:bodyPr/>
          <a:lstStyle/>
          <a:p>
            <a:r>
              <a:rPr lang="en-US" dirty="0"/>
              <a:t>I believe school should not be required</a:t>
            </a:r>
          </a:p>
          <a:p>
            <a:r>
              <a:rPr lang="en-US" dirty="0"/>
              <a:t>I believe that the voting age should be lowered to age 16.</a:t>
            </a:r>
          </a:p>
          <a:p>
            <a:r>
              <a:rPr lang="en-US" dirty="0"/>
              <a:t>I believe all cars should be electric</a:t>
            </a:r>
          </a:p>
          <a:p>
            <a:r>
              <a:rPr lang="en-US" dirty="0"/>
              <a:t>I believe we should stop flying to save the environment</a:t>
            </a:r>
          </a:p>
          <a:p>
            <a:r>
              <a:rPr lang="en-US" dirty="0"/>
              <a:t>I believe…………………..</a:t>
            </a:r>
          </a:p>
        </p:txBody>
      </p:sp>
      <p:pic>
        <p:nvPicPr>
          <p:cNvPr id="4" name="Picture 3">
            <a:extLst>
              <a:ext uri="{FF2B5EF4-FFF2-40B4-BE49-F238E27FC236}">
                <a16:creationId xmlns:a16="http://schemas.microsoft.com/office/drawing/2014/main" id="{31263E4D-52FE-4485-82B8-C3067963B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99" y="20345400"/>
            <a:ext cx="9959139" cy="1066800"/>
          </a:xfrm>
          <a:prstGeom prst="rect">
            <a:avLst/>
          </a:prstGeom>
        </p:spPr>
      </p:pic>
      <p:pic>
        <p:nvPicPr>
          <p:cNvPr id="5" name="Picture 4">
            <a:extLst>
              <a:ext uri="{FF2B5EF4-FFF2-40B4-BE49-F238E27FC236}">
                <a16:creationId xmlns:a16="http://schemas.microsoft.com/office/drawing/2014/main" id="{9E4FF6B3-6CD7-4BA7-A28B-9FD81DC65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6466" y="19855246"/>
            <a:ext cx="1962134" cy="2047108"/>
          </a:xfrm>
          <a:prstGeom prst="rect">
            <a:avLst/>
          </a:prstGeom>
        </p:spPr>
      </p:pic>
      <p:sp>
        <p:nvSpPr>
          <p:cNvPr id="6" name="TextBox 5">
            <a:extLst>
              <a:ext uri="{FF2B5EF4-FFF2-40B4-BE49-F238E27FC236}">
                <a16:creationId xmlns:a16="http://schemas.microsoft.com/office/drawing/2014/main" id="{89C8F941-A497-4928-A4DA-9DC681E52A5B}"/>
              </a:ext>
            </a:extLst>
          </p:cNvPr>
          <p:cNvSpPr txBox="1"/>
          <p:nvPr/>
        </p:nvSpPr>
        <p:spPr>
          <a:xfrm>
            <a:off x="14407128" y="20617190"/>
            <a:ext cx="14284873" cy="523220"/>
          </a:xfrm>
          <a:prstGeom prst="rect">
            <a:avLst/>
          </a:prstGeom>
          <a:noFill/>
        </p:spPr>
        <p:txBody>
          <a:bodyPr wrap="none" rtlCol="0">
            <a:spAutoFit/>
          </a:bodyPr>
          <a:lstStyle/>
          <a:p>
            <a:r>
              <a:rPr lang="en-US" sz="2800" b="1" dirty="0"/>
              <a:t>Purdue University is an equal opportunity/equal access/affirmative action institution</a:t>
            </a:r>
            <a:r>
              <a:rPr lang="en-US" dirty="0"/>
              <a:t>.</a:t>
            </a:r>
          </a:p>
        </p:txBody>
      </p:sp>
    </p:spTree>
    <p:extLst>
      <p:ext uri="{BB962C8B-B14F-4D97-AF65-F5344CB8AC3E}">
        <p14:creationId xmlns:p14="http://schemas.microsoft.com/office/powerpoint/2010/main" val="23648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6E01-EE04-4DF2-B9A9-314E25E4029E}"/>
              </a:ext>
            </a:extLst>
          </p:cNvPr>
          <p:cNvSpPr>
            <a:spLocks noGrp="1"/>
          </p:cNvSpPr>
          <p:nvPr>
            <p:ph type="title"/>
          </p:nvPr>
        </p:nvSpPr>
        <p:spPr>
          <a:xfrm>
            <a:off x="4619173" y="3597256"/>
            <a:ext cx="21028298" cy="2334762"/>
          </a:xfrm>
        </p:spPr>
        <p:txBody>
          <a:bodyPr/>
          <a:lstStyle/>
          <a:p>
            <a:pPr algn="ctr"/>
            <a:r>
              <a:rPr lang="en-US" i="1" dirty="0">
                <a:solidFill>
                  <a:schemeClr val="accent5">
                    <a:lumMod val="75000"/>
                  </a:schemeClr>
                </a:solidFill>
                <a:latin typeface="Arial Black" panose="020B0A04020102020204" pitchFamily="34" charset="0"/>
              </a:rPr>
              <a:t>Putting it into action!</a:t>
            </a:r>
          </a:p>
        </p:txBody>
      </p:sp>
      <p:sp>
        <p:nvSpPr>
          <p:cNvPr id="3" name="Content Placeholder 2">
            <a:extLst>
              <a:ext uri="{FF2B5EF4-FFF2-40B4-BE49-F238E27FC236}">
                <a16:creationId xmlns:a16="http://schemas.microsoft.com/office/drawing/2014/main" id="{ADBF8FAA-DEAE-4C7A-8A24-8FECE869DDD7}"/>
              </a:ext>
            </a:extLst>
          </p:cNvPr>
          <p:cNvSpPr>
            <a:spLocks noGrp="1"/>
          </p:cNvSpPr>
          <p:nvPr>
            <p:ph idx="1"/>
          </p:nvPr>
        </p:nvSpPr>
        <p:spPr/>
        <p:txBody>
          <a:bodyPr/>
          <a:lstStyle/>
          <a:p>
            <a:r>
              <a:rPr lang="en-US" dirty="0"/>
              <a:t>Break up into groups, you can stay with someone from your county. </a:t>
            </a:r>
          </a:p>
          <a:p>
            <a:r>
              <a:rPr lang="en-US" dirty="0"/>
              <a:t>Take a 3x5 index card with an issue on it. </a:t>
            </a:r>
          </a:p>
          <a:p>
            <a:r>
              <a:rPr lang="en-US" dirty="0"/>
              <a:t>Decide amongst yourself who is for and who is against the issue. </a:t>
            </a:r>
          </a:p>
          <a:p>
            <a:r>
              <a:rPr lang="en-US" dirty="0"/>
              <a:t>Spend a total 4 minutes debating each side using civil dialogue &amp; active listening skills. </a:t>
            </a:r>
          </a:p>
        </p:txBody>
      </p:sp>
      <p:pic>
        <p:nvPicPr>
          <p:cNvPr id="4" name="Picture 3">
            <a:extLst>
              <a:ext uri="{FF2B5EF4-FFF2-40B4-BE49-F238E27FC236}">
                <a16:creationId xmlns:a16="http://schemas.microsoft.com/office/drawing/2014/main" id="{27A360EB-A73C-4346-B1CF-1D555B96D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799" y="20345400"/>
            <a:ext cx="9959139" cy="1066800"/>
          </a:xfrm>
          <a:prstGeom prst="rect">
            <a:avLst/>
          </a:prstGeom>
        </p:spPr>
      </p:pic>
      <p:pic>
        <p:nvPicPr>
          <p:cNvPr id="5" name="Picture 4">
            <a:extLst>
              <a:ext uri="{FF2B5EF4-FFF2-40B4-BE49-F238E27FC236}">
                <a16:creationId xmlns:a16="http://schemas.microsoft.com/office/drawing/2014/main" id="{3E8FDA58-BD70-4841-9D48-C078F4C3E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6466" y="19855246"/>
            <a:ext cx="1962134" cy="2047108"/>
          </a:xfrm>
          <a:prstGeom prst="rect">
            <a:avLst/>
          </a:prstGeom>
        </p:spPr>
      </p:pic>
      <p:sp>
        <p:nvSpPr>
          <p:cNvPr id="6" name="TextBox 5">
            <a:extLst>
              <a:ext uri="{FF2B5EF4-FFF2-40B4-BE49-F238E27FC236}">
                <a16:creationId xmlns:a16="http://schemas.microsoft.com/office/drawing/2014/main" id="{5D64B394-9B1C-45B1-A823-EA972992654F}"/>
              </a:ext>
            </a:extLst>
          </p:cNvPr>
          <p:cNvSpPr txBox="1"/>
          <p:nvPr/>
        </p:nvSpPr>
        <p:spPr>
          <a:xfrm>
            <a:off x="14407128" y="20617190"/>
            <a:ext cx="14284873" cy="523220"/>
          </a:xfrm>
          <a:prstGeom prst="rect">
            <a:avLst/>
          </a:prstGeom>
          <a:noFill/>
        </p:spPr>
        <p:txBody>
          <a:bodyPr wrap="none" rtlCol="0">
            <a:spAutoFit/>
          </a:bodyPr>
          <a:lstStyle/>
          <a:p>
            <a:r>
              <a:rPr lang="en-US" sz="2800" b="1" dirty="0"/>
              <a:t>Purdue University is an equal opportunity/equal access/affirmative action institution</a:t>
            </a:r>
            <a:r>
              <a:rPr lang="en-US" dirty="0"/>
              <a:t>.</a:t>
            </a:r>
          </a:p>
        </p:txBody>
      </p:sp>
    </p:spTree>
    <p:extLst>
      <p:ext uri="{BB962C8B-B14F-4D97-AF65-F5344CB8AC3E}">
        <p14:creationId xmlns:p14="http://schemas.microsoft.com/office/powerpoint/2010/main" val="291022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269507"/>
            <a:ext cx="26212800" cy="5322418"/>
          </a:xfrm>
        </p:spPr>
        <p:txBody>
          <a:bodyPr>
            <a:noAutofit/>
          </a:bodyPr>
          <a:lstStyle/>
          <a:p>
            <a:pPr algn="ctr"/>
            <a:r>
              <a:rPr lang="en-US" sz="12500" dirty="0">
                <a:solidFill>
                  <a:schemeClr val="accent5">
                    <a:lumMod val="75000"/>
                  </a:schemeClr>
                </a:solidFill>
                <a:latin typeface="Arial Black" panose="020B0A04020102020204" pitchFamily="34" charset="0"/>
              </a:rPr>
              <a:t>Communication is more of an </a:t>
            </a:r>
            <a:r>
              <a:rPr lang="en-US" sz="18000" dirty="0">
                <a:solidFill>
                  <a:schemeClr val="accent5">
                    <a:lumMod val="75000"/>
                  </a:schemeClr>
                </a:solidFill>
                <a:latin typeface="Arial Black" panose="020B0A04020102020204" pitchFamily="34" charset="0"/>
              </a:rPr>
              <a:t>art</a:t>
            </a:r>
            <a:r>
              <a:rPr lang="en-US" sz="12500" dirty="0">
                <a:solidFill>
                  <a:schemeClr val="accent5">
                    <a:lumMod val="75000"/>
                  </a:schemeClr>
                </a:solidFill>
                <a:latin typeface="Arial Black" panose="020B0A04020102020204" pitchFamily="34" charset="0"/>
              </a:rPr>
              <a:t> </a:t>
            </a:r>
            <a:br>
              <a:rPr lang="en-US" sz="12500" dirty="0">
                <a:solidFill>
                  <a:schemeClr val="accent5">
                    <a:lumMod val="75000"/>
                  </a:schemeClr>
                </a:solidFill>
                <a:latin typeface="Arial Black" panose="020B0A04020102020204" pitchFamily="34" charset="0"/>
              </a:rPr>
            </a:br>
            <a:r>
              <a:rPr lang="en-US" sz="12500" dirty="0">
                <a:solidFill>
                  <a:schemeClr val="accent5">
                    <a:lumMod val="75000"/>
                  </a:schemeClr>
                </a:solidFill>
                <a:latin typeface="Arial Black" panose="020B0A04020102020204" pitchFamily="34" charset="0"/>
              </a:rPr>
              <a:t>than a </a:t>
            </a:r>
            <a:r>
              <a:rPr lang="en-US" sz="18000" dirty="0">
                <a:solidFill>
                  <a:schemeClr val="accent5">
                    <a:lumMod val="75000"/>
                  </a:schemeClr>
                </a:solidFill>
                <a:latin typeface="Arial Black" panose="020B0A04020102020204" pitchFamily="34" charset="0"/>
              </a:rPr>
              <a:t>science</a:t>
            </a:r>
            <a:endParaRPr lang="en-US" sz="12500" dirty="0">
              <a:solidFill>
                <a:schemeClr val="accent5">
                  <a:lumMod val="75000"/>
                </a:schemeClr>
              </a:solidFill>
              <a:latin typeface="Arial Black" panose="020B0A04020102020204" pitchFamily="34" charset="0"/>
            </a:endParaRPr>
          </a:p>
        </p:txBody>
      </p:sp>
      <p:pic>
        <p:nvPicPr>
          <p:cNvPr id="1026" name="Picture 2" descr="C:\Users\nistlerd\AppData\Local\Microsoft\Windows\Temporary Internet Files\Content.IE5\HW1WEJV8\Science-symbo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97767">
            <a:off x="6019800" y="1194449"/>
            <a:ext cx="3886200" cy="39802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istlerd\AppData\Local\Microsoft\Windows\Temporary Internet Files\Content.IE5\HW1WEJV8\artis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98311">
            <a:off x="19478638" y="1317659"/>
            <a:ext cx="4161238"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57800" y="18784198"/>
            <a:ext cx="19202400" cy="846386"/>
          </a:xfrm>
          <a:prstGeom prst="rect">
            <a:avLst/>
          </a:prstGeom>
          <a:noFill/>
        </p:spPr>
        <p:txBody>
          <a:bodyPr wrap="square" rtlCol="0">
            <a:spAutoFit/>
          </a:bodyPr>
          <a:lstStyle/>
          <a:p>
            <a:r>
              <a:rPr lang="en-US" sz="3200" dirty="0"/>
              <a:t>Adapted from 50 Garber, P.R.  2008. Communication activities, icebreakers, and exercises. HRD Press, Inc. 254pp</a:t>
            </a:r>
            <a:r>
              <a:rPr lang="en-US" dirty="0"/>
              <a:t>.</a:t>
            </a:r>
          </a:p>
        </p:txBody>
      </p:sp>
      <p:pic>
        <p:nvPicPr>
          <p:cNvPr id="3" name="Picture 2">
            <a:extLst>
              <a:ext uri="{FF2B5EF4-FFF2-40B4-BE49-F238E27FC236}">
                <a16:creationId xmlns:a16="http://schemas.microsoft.com/office/drawing/2014/main" id="{390783B3-77AD-4A6C-8061-C330AB64EA3B}"/>
              </a:ext>
            </a:extLst>
          </p:cNvPr>
          <p:cNvPicPr>
            <a:picLocks noChangeAspect="1"/>
          </p:cNvPicPr>
          <p:nvPr/>
        </p:nvPicPr>
        <p:blipFill>
          <a:blip r:embed="rId5"/>
          <a:stretch>
            <a:fillRect/>
          </a:stretch>
        </p:blipFill>
        <p:spPr>
          <a:xfrm>
            <a:off x="565709" y="19642139"/>
            <a:ext cx="28129382" cy="2048434"/>
          </a:xfrm>
          <a:prstGeom prst="rect">
            <a:avLst/>
          </a:prstGeom>
        </p:spPr>
      </p:pic>
      <p:sp>
        <p:nvSpPr>
          <p:cNvPr id="6" name="TextBox 5">
            <a:extLst>
              <a:ext uri="{FF2B5EF4-FFF2-40B4-BE49-F238E27FC236}">
                <a16:creationId xmlns:a16="http://schemas.microsoft.com/office/drawing/2014/main" id="{7E13AB41-E8E0-467F-B3CF-23B71A57B509}"/>
              </a:ext>
            </a:extLst>
          </p:cNvPr>
          <p:cNvSpPr txBox="1"/>
          <p:nvPr/>
        </p:nvSpPr>
        <p:spPr>
          <a:xfrm>
            <a:off x="4876800" y="15063034"/>
            <a:ext cx="19507200" cy="1107996"/>
          </a:xfrm>
          <a:prstGeom prst="rect">
            <a:avLst/>
          </a:prstGeom>
          <a:noFill/>
        </p:spPr>
        <p:txBody>
          <a:bodyPr wrap="square" rtlCol="0">
            <a:spAutoFit/>
          </a:bodyPr>
          <a:lstStyle/>
          <a:p>
            <a:pPr algn="ctr"/>
            <a:r>
              <a:rPr lang="en-US" sz="6600" dirty="0">
                <a:solidFill>
                  <a:schemeClr val="accent5">
                    <a:lumMod val="75000"/>
                  </a:schemeClr>
                </a:solidFill>
                <a:hlinkClick r:id="rId6"/>
              </a:rPr>
              <a:t>How Miscommunication Happens (and how to avoid it)</a:t>
            </a:r>
            <a:endParaRPr lang="en-US" sz="2400" dirty="0">
              <a:solidFill>
                <a:schemeClr val="accent5">
                  <a:lumMod val="75000"/>
                </a:schemeClr>
              </a:solidFill>
            </a:endParaRPr>
          </a:p>
        </p:txBody>
      </p:sp>
    </p:spTree>
    <p:extLst>
      <p:ext uri="{BB962C8B-B14F-4D97-AF65-F5344CB8AC3E}">
        <p14:creationId xmlns:p14="http://schemas.microsoft.com/office/powerpoint/2010/main" val="781345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2500" dirty="0">
                <a:solidFill>
                  <a:schemeClr val="accent5">
                    <a:lumMod val="75000"/>
                  </a:schemeClr>
                </a:solidFill>
                <a:latin typeface="Arial Black" panose="020B0A04020102020204" pitchFamily="34" charset="0"/>
              </a:rPr>
              <a:t>How do we spend our time?</a:t>
            </a:r>
          </a:p>
        </p:txBody>
      </p:sp>
      <p:sp>
        <p:nvSpPr>
          <p:cNvPr id="3" name="TextBox 2"/>
          <p:cNvSpPr txBox="1"/>
          <p:nvPr/>
        </p:nvSpPr>
        <p:spPr>
          <a:xfrm>
            <a:off x="6217922" y="6511558"/>
            <a:ext cx="17830800" cy="830997"/>
          </a:xfrm>
          <a:prstGeom prst="rect">
            <a:avLst/>
          </a:prstGeom>
          <a:noFill/>
        </p:spPr>
        <p:txBody>
          <a:bodyPr wrap="square" rtlCol="0">
            <a:spAutoFit/>
          </a:bodyPr>
          <a:lstStyle/>
          <a:p>
            <a:pPr algn="ctr"/>
            <a:r>
              <a:rPr lang="en-US" sz="4800" b="1" dirty="0"/>
              <a:t>We spend about 70% of our time communicating with others</a:t>
            </a:r>
          </a:p>
        </p:txBody>
      </p:sp>
      <p:pic>
        <p:nvPicPr>
          <p:cNvPr id="2050" name="Picture 2" descr="C:\Users\nistlerd\AppData\Local\Microsoft\Windows\Temporary Internet Files\Content.IE5\VZM9OJ9R\reading_worm[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9556542"/>
            <a:ext cx="3971924" cy="381304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istlerd\AppData\Local\Microsoft\Windows\Temporary Internet Files\Content.IE5\VZM9OJ9R\writ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73325" y="9557950"/>
            <a:ext cx="3825488" cy="394634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5" descr="Image result for talking image"/>
          <p:cNvSpPr>
            <a:spLocks noChangeAspect="1" noChangeArrowheads="1"/>
          </p:cNvSpPr>
          <p:nvPr/>
        </p:nvSpPr>
        <p:spPr bwMode="auto">
          <a:xfrm>
            <a:off x="36576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C:\Users\nistlerd\AppData\Local\Microsoft\Windows\Temporary Internet Files\Content.IE5\VZM9OJ9R\Howtobeinteresting8T[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4725" y="14812670"/>
            <a:ext cx="5638800" cy="42291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nistlerd\AppData\Local\Microsoft\Windows\Temporary Internet Files\Content.IE5\HW1WEJV8\kids-00144[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33322" y="15094655"/>
            <a:ext cx="3657600" cy="35718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13563600" y="9234487"/>
            <a:ext cx="76200" cy="11277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667750" y="13792200"/>
            <a:ext cx="1158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63050" y="8562906"/>
            <a:ext cx="4724400" cy="707886"/>
          </a:xfrm>
          <a:prstGeom prst="rect">
            <a:avLst/>
          </a:prstGeom>
          <a:noFill/>
        </p:spPr>
        <p:txBody>
          <a:bodyPr wrap="square" rtlCol="0">
            <a:spAutoFit/>
          </a:bodyPr>
          <a:lstStyle/>
          <a:p>
            <a:r>
              <a:rPr lang="en-US" sz="4000" dirty="0"/>
              <a:t>16% Reading</a:t>
            </a:r>
          </a:p>
        </p:txBody>
      </p:sp>
      <p:sp>
        <p:nvSpPr>
          <p:cNvPr id="18" name="TextBox 17"/>
          <p:cNvSpPr txBox="1"/>
          <p:nvPr/>
        </p:nvSpPr>
        <p:spPr>
          <a:xfrm>
            <a:off x="15678150" y="14054944"/>
            <a:ext cx="4724400" cy="707886"/>
          </a:xfrm>
          <a:prstGeom prst="rect">
            <a:avLst/>
          </a:prstGeom>
          <a:noFill/>
        </p:spPr>
        <p:txBody>
          <a:bodyPr wrap="square" rtlCol="0">
            <a:spAutoFit/>
          </a:bodyPr>
          <a:lstStyle/>
          <a:p>
            <a:r>
              <a:rPr lang="en-US" sz="4000" dirty="0"/>
              <a:t>45% Listening</a:t>
            </a:r>
          </a:p>
        </p:txBody>
      </p:sp>
      <p:sp>
        <p:nvSpPr>
          <p:cNvPr id="19" name="TextBox 18"/>
          <p:cNvSpPr txBox="1"/>
          <p:nvPr/>
        </p:nvSpPr>
        <p:spPr>
          <a:xfrm>
            <a:off x="8789672" y="13948492"/>
            <a:ext cx="4724400" cy="707886"/>
          </a:xfrm>
          <a:prstGeom prst="rect">
            <a:avLst/>
          </a:prstGeom>
          <a:noFill/>
        </p:spPr>
        <p:txBody>
          <a:bodyPr wrap="square" rtlCol="0">
            <a:spAutoFit/>
          </a:bodyPr>
          <a:lstStyle/>
          <a:p>
            <a:r>
              <a:rPr lang="en-US" sz="4000" dirty="0"/>
              <a:t>30% Talking</a:t>
            </a:r>
          </a:p>
        </p:txBody>
      </p:sp>
      <p:sp>
        <p:nvSpPr>
          <p:cNvPr id="20" name="TextBox 19"/>
          <p:cNvSpPr txBox="1"/>
          <p:nvPr/>
        </p:nvSpPr>
        <p:spPr>
          <a:xfrm>
            <a:off x="15678150" y="8562906"/>
            <a:ext cx="4724400" cy="707886"/>
          </a:xfrm>
          <a:prstGeom prst="rect">
            <a:avLst/>
          </a:prstGeom>
          <a:noFill/>
        </p:spPr>
        <p:txBody>
          <a:bodyPr wrap="square" rtlCol="0">
            <a:spAutoFit/>
          </a:bodyPr>
          <a:lstStyle/>
          <a:p>
            <a:r>
              <a:rPr lang="en-US" sz="4000" dirty="0"/>
              <a:t>9% Writing</a:t>
            </a:r>
          </a:p>
        </p:txBody>
      </p:sp>
      <p:sp>
        <p:nvSpPr>
          <p:cNvPr id="21" name="TextBox 20"/>
          <p:cNvSpPr txBox="1"/>
          <p:nvPr/>
        </p:nvSpPr>
        <p:spPr>
          <a:xfrm>
            <a:off x="4857750" y="18916058"/>
            <a:ext cx="19202400" cy="846386"/>
          </a:xfrm>
          <a:prstGeom prst="rect">
            <a:avLst/>
          </a:prstGeom>
          <a:noFill/>
        </p:spPr>
        <p:txBody>
          <a:bodyPr wrap="square" rtlCol="0">
            <a:spAutoFit/>
          </a:bodyPr>
          <a:lstStyle/>
          <a:p>
            <a:r>
              <a:rPr lang="en-US" sz="3200" dirty="0"/>
              <a:t>Adapted from 50 Garber, P.R.  2008. Communication activities, icebreakers, and exercises. HRD Press, Inc. 254pp</a:t>
            </a:r>
            <a:r>
              <a:rPr lang="en-US" dirty="0"/>
              <a:t>.</a:t>
            </a:r>
          </a:p>
        </p:txBody>
      </p:sp>
      <p:pic>
        <p:nvPicPr>
          <p:cNvPr id="16" name="Picture 15">
            <a:extLst>
              <a:ext uri="{FF2B5EF4-FFF2-40B4-BE49-F238E27FC236}">
                <a16:creationId xmlns:a16="http://schemas.microsoft.com/office/drawing/2014/main" id="{4C0F5FDC-AA7B-40A7-B714-331EAA6DB4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8799" y="20345400"/>
            <a:ext cx="9959139" cy="1066800"/>
          </a:xfrm>
          <a:prstGeom prst="rect">
            <a:avLst/>
          </a:prstGeom>
        </p:spPr>
      </p:pic>
      <p:pic>
        <p:nvPicPr>
          <p:cNvPr id="17" name="Picture 16">
            <a:extLst>
              <a:ext uri="{FF2B5EF4-FFF2-40B4-BE49-F238E27FC236}">
                <a16:creationId xmlns:a16="http://schemas.microsoft.com/office/drawing/2014/main" id="{9EC444EF-A668-471E-9B01-93B3578DD9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6466" y="19855246"/>
            <a:ext cx="1962134" cy="2047108"/>
          </a:xfrm>
          <a:prstGeom prst="rect">
            <a:avLst/>
          </a:prstGeom>
        </p:spPr>
      </p:pic>
      <p:sp>
        <p:nvSpPr>
          <p:cNvPr id="22" name="TextBox 21">
            <a:extLst>
              <a:ext uri="{FF2B5EF4-FFF2-40B4-BE49-F238E27FC236}">
                <a16:creationId xmlns:a16="http://schemas.microsoft.com/office/drawing/2014/main" id="{049CD18D-B7F9-4919-AE6B-7A1A88762178}"/>
              </a:ext>
            </a:extLst>
          </p:cNvPr>
          <p:cNvSpPr txBox="1"/>
          <p:nvPr/>
        </p:nvSpPr>
        <p:spPr>
          <a:xfrm>
            <a:off x="14407128" y="20617190"/>
            <a:ext cx="14284873" cy="523220"/>
          </a:xfrm>
          <a:prstGeom prst="rect">
            <a:avLst/>
          </a:prstGeom>
          <a:noFill/>
        </p:spPr>
        <p:txBody>
          <a:bodyPr wrap="none" rtlCol="0">
            <a:spAutoFit/>
          </a:bodyPr>
          <a:lstStyle/>
          <a:p>
            <a:r>
              <a:rPr lang="en-US" sz="2800" b="1" dirty="0"/>
              <a:t>Purdue University is an equal opportunity/equal access/affirmative action institution</a:t>
            </a:r>
            <a:r>
              <a:rPr lang="en-US" dirty="0"/>
              <a:t>.</a:t>
            </a:r>
          </a:p>
        </p:txBody>
      </p:sp>
    </p:spTree>
    <p:extLst>
      <p:ext uri="{BB962C8B-B14F-4D97-AF65-F5344CB8AC3E}">
        <p14:creationId xmlns:p14="http://schemas.microsoft.com/office/powerpoint/2010/main" val="2602158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12500" dirty="0">
                <a:solidFill>
                  <a:schemeClr val="accent5">
                    <a:lumMod val="75000"/>
                  </a:schemeClr>
                </a:solidFill>
                <a:latin typeface="Arial Black" panose="020B0A04020102020204" pitchFamily="34" charset="0"/>
              </a:rPr>
              <a:t>Communication is the key to achieving all of our goals</a:t>
            </a:r>
          </a:p>
        </p:txBody>
      </p:sp>
      <p:pic>
        <p:nvPicPr>
          <p:cNvPr id="3" name="Picture 2">
            <a:extLst>
              <a:ext uri="{FF2B5EF4-FFF2-40B4-BE49-F238E27FC236}">
                <a16:creationId xmlns:a16="http://schemas.microsoft.com/office/drawing/2014/main" id="{82C63975-A0BB-4022-B80C-4043C1039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99" y="20345400"/>
            <a:ext cx="9959139" cy="1066800"/>
          </a:xfrm>
          <a:prstGeom prst="rect">
            <a:avLst/>
          </a:prstGeom>
        </p:spPr>
      </p:pic>
      <p:pic>
        <p:nvPicPr>
          <p:cNvPr id="4" name="Picture 3">
            <a:extLst>
              <a:ext uri="{FF2B5EF4-FFF2-40B4-BE49-F238E27FC236}">
                <a16:creationId xmlns:a16="http://schemas.microsoft.com/office/drawing/2014/main" id="{101BF2D8-5D58-49D6-AB72-B30385303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6466" y="19855246"/>
            <a:ext cx="1962134" cy="2047108"/>
          </a:xfrm>
          <a:prstGeom prst="rect">
            <a:avLst/>
          </a:prstGeom>
        </p:spPr>
      </p:pic>
      <p:sp>
        <p:nvSpPr>
          <p:cNvPr id="5" name="TextBox 4">
            <a:extLst>
              <a:ext uri="{FF2B5EF4-FFF2-40B4-BE49-F238E27FC236}">
                <a16:creationId xmlns:a16="http://schemas.microsoft.com/office/drawing/2014/main" id="{8BDCC6E5-FE60-4FD2-B665-55D099485F51}"/>
              </a:ext>
            </a:extLst>
          </p:cNvPr>
          <p:cNvSpPr txBox="1"/>
          <p:nvPr/>
        </p:nvSpPr>
        <p:spPr>
          <a:xfrm>
            <a:off x="14407128" y="20617190"/>
            <a:ext cx="14284873" cy="523220"/>
          </a:xfrm>
          <a:prstGeom prst="rect">
            <a:avLst/>
          </a:prstGeom>
          <a:noFill/>
        </p:spPr>
        <p:txBody>
          <a:bodyPr wrap="none" rtlCol="0">
            <a:spAutoFit/>
          </a:bodyPr>
          <a:lstStyle/>
          <a:p>
            <a:r>
              <a:rPr lang="en-US" sz="2800" b="1" dirty="0"/>
              <a:t>Purdue University is an equal opportunity/equal access/affirmative action institution</a:t>
            </a:r>
            <a:r>
              <a:rPr lang="en-US" dirty="0"/>
              <a:t>.</a:t>
            </a:r>
          </a:p>
        </p:txBody>
      </p:sp>
      <p:pic>
        <p:nvPicPr>
          <p:cNvPr id="6" name="Picture 5">
            <a:extLst>
              <a:ext uri="{FF2B5EF4-FFF2-40B4-BE49-F238E27FC236}">
                <a16:creationId xmlns:a16="http://schemas.microsoft.com/office/drawing/2014/main" id="{47811C71-AE9B-488E-B5C6-EE288B415722}"/>
              </a:ext>
            </a:extLst>
          </p:cNvPr>
          <p:cNvPicPr>
            <a:picLocks noChangeAspect="1"/>
          </p:cNvPicPr>
          <p:nvPr/>
        </p:nvPicPr>
        <p:blipFill>
          <a:blip r:embed="rId5"/>
          <a:stretch>
            <a:fillRect/>
          </a:stretch>
        </p:blipFill>
        <p:spPr>
          <a:xfrm>
            <a:off x="11125200" y="12336556"/>
            <a:ext cx="9525000" cy="63722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25989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7772400"/>
            <a:ext cx="22860000" cy="8398334"/>
          </a:xfrm>
        </p:spPr>
        <p:txBody>
          <a:bodyPr>
            <a:noAutofit/>
          </a:bodyPr>
          <a:lstStyle/>
          <a:p>
            <a:pPr algn="ctr"/>
            <a:r>
              <a:rPr lang="en-US" sz="8000" dirty="0">
                <a:solidFill>
                  <a:schemeClr val="accent5">
                    <a:lumMod val="75000"/>
                  </a:schemeClr>
                </a:solidFill>
                <a:latin typeface="Arial Black" panose="020B0A04020102020204" pitchFamily="34" charset="0"/>
              </a:rPr>
              <a:t>“I know that you believe you understand what you think I said, </a:t>
            </a:r>
            <a:br>
              <a:rPr lang="en-US" sz="8000" dirty="0">
                <a:solidFill>
                  <a:schemeClr val="accent5">
                    <a:lumMod val="75000"/>
                  </a:schemeClr>
                </a:solidFill>
                <a:latin typeface="Arial Black" panose="020B0A04020102020204" pitchFamily="34" charset="0"/>
              </a:rPr>
            </a:br>
            <a:br>
              <a:rPr lang="en-US" sz="8000" dirty="0">
                <a:solidFill>
                  <a:schemeClr val="accent5">
                    <a:lumMod val="75000"/>
                  </a:schemeClr>
                </a:solidFill>
                <a:latin typeface="Arial Black" panose="020B0A04020102020204" pitchFamily="34" charset="0"/>
              </a:rPr>
            </a:br>
            <a:r>
              <a:rPr lang="en-US" sz="8000" dirty="0">
                <a:solidFill>
                  <a:schemeClr val="accent5">
                    <a:lumMod val="75000"/>
                  </a:schemeClr>
                </a:solidFill>
                <a:latin typeface="Arial Black" panose="020B0A04020102020204" pitchFamily="34" charset="0"/>
              </a:rPr>
              <a:t>but I am not sure you realize that what you heard is not what I meant!” </a:t>
            </a:r>
          </a:p>
        </p:txBody>
      </p:sp>
      <p:sp>
        <p:nvSpPr>
          <p:cNvPr id="3" name="TextBox 2"/>
          <p:cNvSpPr txBox="1"/>
          <p:nvPr/>
        </p:nvSpPr>
        <p:spPr>
          <a:xfrm>
            <a:off x="9448800" y="18657034"/>
            <a:ext cx="10591800" cy="584775"/>
          </a:xfrm>
          <a:prstGeom prst="rect">
            <a:avLst/>
          </a:prstGeom>
          <a:noFill/>
        </p:spPr>
        <p:txBody>
          <a:bodyPr wrap="square" rtlCol="0">
            <a:spAutoFit/>
          </a:bodyPr>
          <a:lstStyle/>
          <a:p>
            <a:r>
              <a:rPr lang="en-US" sz="3200" dirty="0"/>
              <a:t>Quote from a U.S. government official</a:t>
            </a:r>
          </a:p>
        </p:txBody>
      </p:sp>
      <p:pic>
        <p:nvPicPr>
          <p:cNvPr id="4" name="Picture 3">
            <a:extLst>
              <a:ext uri="{FF2B5EF4-FFF2-40B4-BE49-F238E27FC236}">
                <a16:creationId xmlns:a16="http://schemas.microsoft.com/office/drawing/2014/main" id="{A353C71F-F39B-46F6-820C-66876A5CB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99" y="20345400"/>
            <a:ext cx="9959139" cy="1066800"/>
          </a:xfrm>
          <a:prstGeom prst="rect">
            <a:avLst/>
          </a:prstGeom>
        </p:spPr>
      </p:pic>
      <p:pic>
        <p:nvPicPr>
          <p:cNvPr id="5" name="Picture 4">
            <a:extLst>
              <a:ext uri="{FF2B5EF4-FFF2-40B4-BE49-F238E27FC236}">
                <a16:creationId xmlns:a16="http://schemas.microsoft.com/office/drawing/2014/main" id="{59D8AB59-C218-4103-A178-26C6924507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6466" y="19855246"/>
            <a:ext cx="1962134" cy="2047108"/>
          </a:xfrm>
          <a:prstGeom prst="rect">
            <a:avLst/>
          </a:prstGeom>
        </p:spPr>
      </p:pic>
      <p:sp>
        <p:nvSpPr>
          <p:cNvPr id="6" name="TextBox 5">
            <a:extLst>
              <a:ext uri="{FF2B5EF4-FFF2-40B4-BE49-F238E27FC236}">
                <a16:creationId xmlns:a16="http://schemas.microsoft.com/office/drawing/2014/main" id="{C26B3E62-8A9D-47A5-9C96-C2F61133F02D}"/>
              </a:ext>
            </a:extLst>
          </p:cNvPr>
          <p:cNvSpPr txBox="1"/>
          <p:nvPr/>
        </p:nvSpPr>
        <p:spPr>
          <a:xfrm>
            <a:off x="14407128" y="20617190"/>
            <a:ext cx="14284873" cy="523220"/>
          </a:xfrm>
          <a:prstGeom prst="rect">
            <a:avLst/>
          </a:prstGeom>
          <a:noFill/>
        </p:spPr>
        <p:txBody>
          <a:bodyPr wrap="none" rtlCol="0">
            <a:spAutoFit/>
          </a:bodyPr>
          <a:lstStyle/>
          <a:p>
            <a:r>
              <a:rPr lang="en-US" sz="2800" b="1" dirty="0"/>
              <a:t>Purdue University is an equal opportunity/equal access/affirmative action institution</a:t>
            </a:r>
            <a:r>
              <a:rPr lang="en-US" dirty="0"/>
              <a:t>.</a:t>
            </a:r>
          </a:p>
        </p:txBody>
      </p:sp>
      <p:pic>
        <p:nvPicPr>
          <p:cNvPr id="7" name="Picture 6">
            <a:extLst>
              <a:ext uri="{FF2B5EF4-FFF2-40B4-BE49-F238E27FC236}">
                <a16:creationId xmlns:a16="http://schemas.microsoft.com/office/drawing/2014/main" id="{47FF4F39-1332-43E7-8B98-0BF04856A394}"/>
              </a:ext>
            </a:extLst>
          </p:cNvPr>
          <p:cNvPicPr>
            <a:picLocks noChangeAspect="1"/>
          </p:cNvPicPr>
          <p:nvPr/>
        </p:nvPicPr>
        <p:blipFill>
          <a:blip r:embed="rId5"/>
          <a:stretch>
            <a:fillRect/>
          </a:stretch>
        </p:blipFill>
        <p:spPr>
          <a:xfrm>
            <a:off x="9448800" y="250437"/>
            <a:ext cx="10869260" cy="5434630"/>
          </a:xfrm>
          <a:prstGeom prst="rect">
            <a:avLst/>
          </a:prstGeom>
          <a:ln>
            <a:noFill/>
          </a:ln>
          <a:effectLst>
            <a:softEdge rad="112500"/>
          </a:effectLst>
        </p:spPr>
      </p:pic>
    </p:spTree>
    <p:extLst>
      <p:ext uri="{BB962C8B-B14F-4D97-AF65-F5344CB8AC3E}">
        <p14:creationId xmlns:p14="http://schemas.microsoft.com/office/powerpoint/2010/main" val="3281119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5">
                    <a:lumMod val="75000"/>
                  </a:schemeClr>
                </a:solidFill>
                <a:latin typeface="Arial Black" panose="020B0A04020102020204" pitchFamily="34" charset="0"/>
              </a:rPr>
              <a:t>An effective Communications Model</a:t>
            </a:r>
          </a:p>
        </p:txBody>
      </p:sp>
      <p:pic>
        <p:nvPicPr>
          <p:cNvPr id="4098" name="Picture 2" descr="C:\Users\nistlerd\AppData\Local\Microsoft\Windows\Temporary Internet Files\Content.IE5\HW1WEJV8\Talk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1" y="9601201"/>
            <a:ext cx="5499103" cy="65989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nistlerd\AppData\Local\Microsoft\Windows\Temporary Internet Files\Content.IE5\HW1WEJV8\Talk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7830801" y="9829801"/>
            <a:ext cx="5321297" cy="6598921"/>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9829800" y="12503034"/>
            <a:ext cx="3581400" cy="445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8877300" y="13571393"/>
            <a:ext cx="3581400" cy="445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14249400" y="14340667"/>
            <a:ext cx="3581400" cy="445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14859000" y="13223825"/>
            <a:ext cx="3581400" cy="445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843655" y="12900661"/>
            <a:ext cx="3733800" cy="646331"/>
          </a:xfrm>
          <a:prstGeom prst="rect">
            <a:avLst/>
          </a:prstGeom>
          <a:noFill/>
        </p:spPr>
        <p:txBody>
          <a:bodyPr wrap="square" rtlCol="0">
            <a:spAutoFit/>
          </a:bodyPr>
          <a:lstStyle/>
          <a:p>
            <a:r>
              <a:rPr lang="en-US" sz="3600" dirty="0"/>
              <a:t>1.  Sends message</a:t>
            </a:r>
          </a:p>
        </p:txBody>
      </p:sp>
      <p:sp>
        <p:nvSpPr>
          <p:cNvPr id="16" name="TextBox 15"/>
          <p:cNvSpPr txBox="1"/>
          <p:nvPr/>
        </p:nvSpPr>
        <p:spPr>
          <a:xfrm>
            <a:off x="8877300" y="14017502"/>
            <a:ext cx="3733800" cy="646331"/>
          </a:xfrm>
          <a:prstGeom prst="rect">
            <a:avLst/>
          </a:prstGeom>
          <a:noFill/>
        </p:spPr>
        <p:txBody>
          <a:bodyPr wrap="square" rtlCol="0">
            <a:spAutoFit/>
          </a:bodyPr>
          <a:lstStyle/>
          <a:p>
            <a:r>
              <a:rPr lang="en-US" sz="3600" dirty="0"/>
              <a:t>3.  Clarifies</a:t>
            </a:r>
          </a:p>
        </p:txBody>
      </p:sp>
      <p:sp>
        <p:nvSpPr>
          <p:cNvPr id="17" name="TextBox 16"/>
          <p:cNvSpPr txBox="1"/>
          <p:nvPr/>
        </p:nvSpPr>
        <p:spPr>
          <a:xfrm>
            <a:off x="14706600" y="14786439"/>
            <a:ext cx="3733800" cy="646331"/>
          </a:xfrm>
          <a:prstGeom prst="rect">
            <a:avLst/>
          </a:prstGeom>
          <a:noFill/>
        </p:spPr>
        <p:txBody>
          <a:bodyPr wrap="square" rtlCol="0">
            <a:spAutoFit/>
          </a:bodyPr>
          <a:lstStyle/>
          <a:p>
            <a:r>
              <a:rPr lang="en-US" sz="3600" dirty="0"/>
              <a:t>4.  Confirms</a:t>
            </a:r>
          </a:p>
        </p:txBody>
      </p:sp>
      <p:sp>
        <p:nvSpPr>
          <p:cNvPr id="18" name="TextBox 17"/>
          <p:cNvSpPr txBox="1"/>
          <p:nvPr/>
        </p:nvSpPr>
        <p:spPr>
          <a:xfrm>
            <a:off x="14249400" y="12702178"/>
            <a:ext cx="4191001" cy="646331"/>
          </a:xfrm>
          <a:prstGeom prst="rect">
            <a:avLst/>
          </a:prstGeom>
          <a:noFill/>
        </p:spPr>
        <p:txBody>
          <a:bodyPr wrap="square" rtlCol="0">
            <a:spAutoFit/>
          </a:bodyPr>
          <a:lstStyle/>
          <a:p>
            <a:r>
              <a:rPr lang="en-US" sz="3600" dirty="0"/>
              <a:t>2.  Hears &amp; Responds</a:t>
            </a:r>
          </a:p>
        </p:txBody>
      </p:sp>
      <p:sp>
        <p:nvSpPr>
          <p:cNvPr id="19" name="TextBox 18"/>
          <p:cNvSpPr txBox="1"/>
          <p:nvPr/>
        </p:nvSpPr>
        <p:spPr>
          <a:xfrm>
            <a:off x="4876800" y="18524748"/>
            <a:ext cx="19202400" cy="846386"/>
          </a:xfrm>
          <a:prstGeom prst="rect">
            <a:avLst/>
          </a:prstGeom>
          <a:noFill/>
        </p:spPr>
        <p:txBody>
          <a:bodyPr wrap="square" rtlCol="0">
            <a:spAutoFit/>
          </a:bodyPr>
          <a:lstStyle/>
          <a:p>
            <a:r>
              <a:rPr lang="en-US" sz="3200" dirty="0"/>
              <a:t>Adapted from 50 Garber, P.R.  2008. Communication activities, icebreakers, and exercises. HRD Press, Inc. 254pp</a:t>
            </a:r>
            <a:r>
              <a:rPr lang="en-US" dirty="0"/>
              <a:t>.</a:t>
            </a:r>
          </a:p>
        </p:txBody>
      </p:sp>
      <p:pic>
        <p:nvPicPr>
          <p:cNvPr id="14" name="Picture 13">
            <a:extLst>
              <a:ext uri="{FF2B5EF4-FFF2-40B4-BE49-F238E27FC236}">
                <a16:creationId xmlns:a16="http://schemas.microsoft.com/office/drawing/2014/main" id="{50D1C694-67E3-4A8C-AABC-93829F6E2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799" y="20345400"/>
            <a:ext cx="9959139" cy="1066800"/>
          </a:xfrm>
          <a:prstGeom prst="rect">
            <a:avLst/>
          </a:prstGeom>
        </p:spPr>
      </p:pic>
      <p:pic>
        <p:nvPicPr>
          <p:cNvPr id="15" name="Picture 14">
            <a:extLst>
              <a:ext uri="{FF2B5EF4-FFF2-40B4-BE49-F238E27FC236}">
                <a16:creationId xmlns:a16="http://schemas.microsoft.com/office/drawing/2014/main" id="{A70D7DD9-D63C-4F58-97C3-A99EA230D2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6466" y="19855246"/>
            <a:ext cx="1962134" cy="2047108"/>
          </a:xfrm>
          <a:prstGeom prst="rect">
            <a:avLst/>
          </a:prstGeom>
        </p:spPr>
      </p:pic>
      <p:sp>
        <p:nvSpPr>
          <p:cNvPr id="20" name="TextBox 19">
            <a:extLst>
              <a:ext uri="{FF2B5EF4-FFF2-40B4-BE49-F238E27FC236}">
                <a16:creationId xmlns:a16="http://schemas.microsoft.com/office/drawing/2014/main" id="{F6A719B5-1384-4FDF-8EB7-3E64E52110BD}"/>
              </a:ext>
            </a:extLst>
          </p:cNvPr>
          <p:cNvSpPr txBox="1"/>
          <p:nvPr/>
        </p:nvSpPr>
        <p:spPr>
          <a:xfrm>
            <a:off x="14407128" y="20617190"/>
            <a:ext cx="14284873" cy="523220"/>
          </a:xfrm>
          <a:prstGeom prst="rect">
            <a:avLst/>
          </a:prstGeom>
          <a:noFill/>
        </p:spPr>
        <p:txBody>
          <a:bodyPr wrap="none" rtlCol="0">
            <a:spAutoFit/>
          </a:bodyPr>
          <a:lstStyle/>
          <a:p>
            <a:r>
              <a:rPr lang="en-US" sz="2800" b="1" dirty="0"/>
              <a:t>Purdue University is an equal opportunity/equal access/affirmative action institution</a:t>
            </a:r>
            <a:r>
              <a:rPr lang="en-US" dirty="0"/>
              <a:t>.</a:t>
            </a:r>
          </a:p>
        </p:txBody>
      </p:sp>
    </p:spTree>
    <p:extLst>
      <p:ext uri="{BB962C8B-B14F-4D97-AF65-F5344CB8AC3E}">
        <p14:creationId xmlns:p14="http://schemas.microsoft.com/office/powerpoint/2010/main" val="2840987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574466"/>
            <a:ext cx="24917400" cy="3357552"/>
          </a:xfrm>
        </p:spPr>
        <p:txBody>
          <a:bodyPr>
            <a:noAutofit/>
          </a:bodyPr>
          <a:lstStyle/>
          <a:p>
            <a:pPr algn="ctr"/>
            <a:r>
              <a:rPr lang="en-US" sz="12500" dirty="0">
                <a:solidFill>
                  <a:schemeClr val="accent5">
                    <a:lumMod val="75000"/>
                  </a:schemeClr>
                </a:solidFill>
                <a:latin typeface="Arial Black" panose="020B0A04020102020204" pitchFamily="34" charset="0"/>
              </a:rPr>
              <a:t>The Listening Dilemma</a:t>
            </a:r>
          </a:p>
        </p:txBody>
      </p:sp>
      <p:sp>
        <p:nvSpPr>
          <p:cNvPr id="3" name="TextBox 2"/>
          <p:cNvSpPr txBox="1"/>
          <p:nvPr/>
        </p:nvSpPr>
        <p:spPr>
          <a:xfrm>
            <a:off x="6096000" y="7859762"/>
            <a:ext cx="19583400" cy="2554545"/>
          </a:xfrm>
          <a:prstGeom prst="rect">
            <a:avLst/>
          </a:prstGeom>
          <a:noFill/>
        </p:spPr>
        <p:txBody>
          <a:bodyPr wrap="square" rtlCol="0">
            <a:spAutoFit/>
          </a:bodyPr>
          <a:lstStyle/>
          <a:p>
            <a:pPr marL="685800" indent="-685800">
              <a:buFont typeface="Arial" panose="020B0604020202020204" pitchFamily="34" charset="0"/>
              <a:buChar char="•"/>
            </a:pPr>
            <a:r>
              <a:rPr lang="en-US" sz="8000" dirty="0"/>
              <a:t>We speak at a rate of about 150 wpm</a:t>
            </a:r>
          </a:p>
          <a:p>
            <a:pPr marL="685800" indent="-685800">
              <a:buFont typeface="Arial" panose="020B0604020202020204" pitchFamily="34" charset="0"/>
              <a:buChar char="•"/>
            </a:pPr>
            <a:r>
              <a:rPr lang="en-US" sz="8000" dirty="0"/>
              <a:t>We can hear at a rate of about 1,000 wpm</a:t>
            </a:r>
          </a:p>
        </p:txBody>
      </p:sp>
      <p:sp>
        <p:nvSpPr>
          <p:cNvPr id="4" name="TextBox 3"/>
          <p:cNvSpPr txBox="1"/>
          <p:nvPr/>
        </p:nvSpPr>
        <p:spPr>
          <a:xfrm>
            <a:off x="8973055" y="12488704"/>
            <a:ext cx="14630400" cy="2554545"/>
          </a:xfrm>
          <a:prstGeom prst="rect">
            <a:avLst/>
          </a:prstGeom>
          <a:noFill/>
        </p:spPr>
        <p:txBody>
          <a:bodyPr wrap="square" rtlCol="0">
            <a:spAutoFit/>
          </a:bodyPr>
          <a:lstStyle/>
          <a:p>
            <a:pPr marL="685800" indent="-685800">
              <a:buFont typeface="Arial" panose="020B0604020202020204" pitchFamily="34" charset="0"/>
              <a:buChar char="•"/>
            </a:pPr>
            <a:r>
              <a:rPr lang="en-US" sz="8000" i="1" dirty="0">
                <a:solidFill>
                  <a:schemeClr val="accent5"/>
                </a:solidFill>
              </a:rPr>
              <a:t>That gives us a lot of extra time!</a:t>
            </a:r>
          </a:p>
          <a:p>
            <a:pPr marL="685800" indent="-685800">
              <a:buFont typeface="Arial" panose="020B0604020202020204" pitchFamily="34" charset="0"/>
              <a:buChar char="•"/>
            </a:pPr>
            <a:r>
              <a:rPr lang="en-US" sz="8000" i="1" dirty="0">
                <a:solidFill>
                  <a:schemeClr val="accent5"/>
                </a:solidFill>
              </a:rPr>
              <a:t>What do we do with this time?</a:t>
            </a:r>
          </a:p>
        </p:txBody>
      </p:sp>
      <p:pic>
        <p:nvPicPr>
          <p:cNvPr id="5122" name="Picture 2" descr="C:\Users\nistlerd\AppData\Local\Microsoft\Windows\Temporary Internet Files\Content.IE5\SFRGWDV3\communicate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697200"/>
            <a:ext cx="7068055" cy="3162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FB83AC4-DCD0-4DC2-839C-408F9CE37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799" y="20345400"/>
            <a:ext cx="9959139" cy="1066800"/>
          </a:xfrm>
          <a:prstGeom prst="rect">
            <a:avLst/>
          </a:prstGeom>
        </p:spPr>
      </p:pic>
      <p:pic>
        <p:nvPicPr>
          <p:cNvPr id="9" name="Picture 8">
            <a:extLst>
              <a:ext uri="{FF2B5EF4-FFF2-40B4-BE49-F238E27FC236}">
                <a16:creationId xmlns:a16="http://schemas.microsoft.com/office/drawing/2014/main" id="{7D34D9BA-A6CA-453D-A545-39EB0C0C1C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6466" y="19855246"/>
            <a:ext cx="1962134" cy="2047108"/>
          </a:xfrm>
          <a:prstGeom prst="rect">
            <a:avLst/>
          </a:prstGeom>
        </p:spPr>
      </p:pic>
      <p:sp>
        <p:nvSpPr>
          <p:cNvPr id="10" name="TextBox 9">
            <a:extLst>
              <a:ext uri="{FF2B5EF4-FFF2-40B4-BE49-F238E27FC236}">
                <a16:creationId xmlns:a16="http://schemas.microsoft.com/office/drawing/2014/main" id="{725E7363-258E-471E-9A78-615D7BA4C0F9}"/>
              </a:ext>
            </a:extLst>
          </p:cNvPr>
          <p:cNvSpPr txBox="1"/>
          <p:nvPr/>
        </p:nvSpPr>
        <p:spPr>
          <a:xfrm>
            <a:off x="14407128" y="20617190"/>
            <a:ext cx="14284873" cy="523220"/>
          </a:xfrm>
          <a:prstGeom prst="rect">
            <a:avLst/>
          </a:prstGeom>
          <a:noFill/>
        </p:spPr>
        <p:txBody>
          <a:bodyPr wrap="none" rtlCol="0">
            <a:spAutoFit/>
          </a:bodyPr>
          <a:lstStyle/>
          <a:p>
            <a:r>
              <a:rPr lang="en-US" sz="2800" b="1" dirty="0"/>
              <a:t>Purdue University is an equal opportunity/equal access/affirmative action institution</a:t>
            </a:r>
            <a:r>
              <a:rPr lang="en-US" dirty="0"/>
              <a:t>.</a:t>
            </a:r>
          </a:p>
        </p:txBody>
      </p:sp>
      <p:sp>
        <p:nvSpPr>
          <p:cNvPr id="6" name="TextBox 5">
            <a:extLst>
              <a:ext uri="{FF2B5EF4-FFF2-40B4-BE49-F238E27FC236}">
                <a16:creationId xmlns:a16="http://schemas.microsoft.com/office/drawing/2014/main" id="{56D1CAD6-8E38-48B3-875B-8F73114A9BF3}"/>
              </a:ext>
            </a:extLst>
          </p:cNvPr>
          <p:cNvSpPr txBox="1"/>
          <p:nvPr/>
        </p:nvSpPr>
        <p:spPr>
          <a:xfrm>
            <a:off x="13448097" y="16409253"/>
            <a:ext cx="8358378" cy="923330"/>
          </a:xfrm>
          <a:prstGeom prst="rect">
            <a:avLst/>
          </a:prstGeom>
          <a:noFill/>
        </p:spPr>
        <p:txBody>
          <a:bodyPr wrap="none" rtlCol="0">
            <a:spAutoFit/>
          </a:bodyPr>
          <a:lstStyle/>
          <a:p>
            <a:r>
              <a:rPr lang="en-US" sz="5400" dirty="0">
                <a:hlinkClick r:id="rId6"/>
              </a:rPr>
              <a:t>The Listening Dilemma video</a:t>
            </a:r>
            <a:endParaRPr lang="en-US" sz="5400" dirty="0"/>
          </a:p>
        </p:txBody>
      </p:sp>
    </p:spTree>
    <p:extLst>
      <p:ext uri="{BB962C8B-B14F-4D97-AF65-F5344CB8AC3E}">
        <p14:creationId xmlns:p14="http://schemas.microsoft.com/office/powerpoint/2010/main" val="1915642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5">
                    <a:lumMod val="75000"/>
                  </a:schemeClr>
                </a:solidFill>
                <a:latin typeface="Arial Black" panose="020B0A04020102020204" pitchFamily="34" charset="0"/>
              </a:rPr>
              <a:t>Interactive Listening</a:t>
            </a:r>
          </a:p>
        </p:txBody>
      </p:sp>
      <p:sp>
        <p:nvSpPr>
          <p:cNvPr id="3" name="Content Placeholder 2"/>
          <p:cNvSpPr>
            <a:spLocks noGrp="1"/>
          </p:cNvSpPr>
          <p:nvPr>
            <p:ph idx="1"/>
          </p:nvPr>
        </p:nvSpPr>
        <p:spPr>
          <a:xfrm>
            <a:off x="4619173" y="6160800"/>
            <a:ext cx="21028298" cy="11331509"/>
          </a:xfrm>
        </p:spPr>
        <p:txBody>
          <a:bodyPr/>
          <a:lstStyle/>
          <a:p>
            <a:r>
              <a:rPr lang="en-US" dirty="0"/>
              <a:t>Paraphrase</a:t>
            </a:r>
          </a:p>
          <a:p>
            <a:r>
              <a:rPr lang="en-US" dirty="0"/>
              <a:t>Repeat</a:t>
            </a:r>
          </a:p>
          <a:p>
            <a:r>
              <a:rPr lang="en-US" dirty="0"/>
              <a:t>Probe</a:t>
            </a:r>
          </a:p>
          <a:p>
            <a:r>
              <a:rPr lang="en-US" dirty="0"/>
              <a:t>Clarify</a:t>
            </a:r>
          </a:p>
          <a:p>
            <a:r>
              <a:rPr lang="en-US" dirty="0"/>
              <a:t>Remember</a:t>
            </a:r>
          </a:p>
          <a:p>
            <a:pPr marL="2194514" lvl="2" indent="0">
              <a:buNone/>
            </a:pPr>
            <a:r>
              <a:rPr lang="en-US" i="1" dirty="0">
                <a:solidFill>
                  <a:schemeClr val="accent5"/>
                </a:solidFill>
              </a:rPr>
              <a:t>This helps ensure you have heard and understood what was said.</a:t>
            </a:r>
          </a:p>
        </p:txBody>
      </p:sp>
      <p:sp>
        <p:nvSpPr>
          <p:cNvPr id="4" name="TextBox 3"/>
          <p:cNvSpPr txBox="1"/>
          <p:nvPr/>
        </p:nvSpPr>
        <p:spPr>
          <a:xfrm>
            <a:off x="6400800" y="16436483"/>
            <a:ext cx="16459200" cy="1323439"/>
          </a:xfrm>
          <a:prstGeom prst="rect">
            <a:avLst/>
          </a:prstGeom>
          <a:noFill/>
        </p:spPr>
        <p:txBody>
          <a:bodyPr wrap="square" rtlCol="0">
            <a:spAutoFit/>
          </a:bodyPr>
          <a:lstStyle/>
          <a:p>
            <a:pPr algn="ctr"/>
            <a:r>
              <a:rPr lang="en-US" sz="8000" i="1" dirty="0">
                <a:solidFill>
                  <a:schemeClr val="accent5"/>
                </a:solidFill>
              </a:rPr>
              <a:t>Let’s Practice!</a:t>
            </a:r>
          </a:p>
        </p:txBody>
      </p:sp>
      <p:sp>
        <p:nvSpPr>
          <p:cNvPr id="5" name="TextBox 4"/>
          <p:cNvSpPr txBox="1"/>
          <p:nvPr/>
        </p:nvSpPr>
        <p:spPr>
          <a:xfrm>
            <a:off x="5029200" y="18524748"/>
            <a:ext cx="19202400" cy="846386"/>
          </a:xfrm>
          <a:prstGeom prst="rect">
            <a:avLst/>
          </a:prstGeom>
          <a:noFill/>
        </p:spPr>
        <p:txBody>
          <a:bodyPr wrap="square" rtlCol="0">
            <a:spAutoFit/>
          </a:bodyPr>
          <a:lstStyle/>
          <a:p>
            <a:r>
              <a:rPr lang="en-US" sz="3200" dirty="0"/>
              <a:t>Adapted from 50 Garber, P.R.  2008. Communication activities, icebreakers, and exercises. HRD Press, Inc. 254pp</a:t>
            </a:r>
            <a:r>
              <a:rPr lang="en-US" dirty="0"/>
              <a:t>.</a:t>
            </a:r>
          </a:p>
        </p:txBody>
      </p:sp>
      <p:pic>
        <p:nvPicPr>
          <p:cNvPr id="6" name="Picture 5">
            <a:extLst>
              <a:ext uri="{FF2B5EF4-FFF2-40B4-BE49-F238E27FC236}">
                <a16:creationId xmlns:a16="http://schemas.microsoft.com/office/drawing/2014/main" id="{A1166654-4746-4D07-8303-BA148B588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99" y="20345400"/>
            <a:ext cx="9959139" cy="1066800"/>
          </a:xfrm>
          <a:prstGeom prst="rect">
            <a:avLst/>
          </a:prstGeom>
        </p:spPr>
      </p:pic>
      <p:pic>
        <p:nvPicPr>
          <p:cNvPr id="7" name="Picture 6">
            <a:extLst>
              <a:ext uri="{FF2B5EF4-FFF2-40B4-BE49-F238E27FC236}">
                <a16:creationId xmlns:a16="http://schemas.microsoft.com/office/drawing/2014/main" id="{D7BC9112-A5AD-4EB6-9A11-9C21E1E8B5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6466" y="19855246"/>
            <a:ext cx="1962134" cy="2047108"/>
          </a:xfrm>
          <a:prstGeom prst="rect">
            <a:avLst/>
          </a:prstGeom>
        </p:spPr>
      </p:pic>
      <p:sp>
        <p:nvSpPr>
          <p:cNvPr id="8" name="TextBox 7">
            <a:extLst>
              <a:ext uri="{FF2B5EF4-FFF2-40B4-BE49-F238E27FC236}">
                <a16:creationId xmlns:a16="http://schemas.microsoft.com/office/drawing/2014/main" id="{606E0315-0BDF-4DB3-A877-3658C4B3ED12}"/>
              </a:ext>
            </a:extLst>
          </p:cNvPr>
          <p:cNvSpPr txBox="1"/>
          <p:nvPr/>
        </p:nvSpPr>
        <p:spPr>
          <a:xfrm>
            <a:off x="14407128" y="20617190"/>
            <a:ext cx="14284873" cy="523220"/>
          </a:xfrm>
          <a:prstGeom prst="rect">
            <a:avLst/>
          </a:prstGeom>
          <a:noFill/>
        </p:spPr>
        <p:txBody>
          <a:bodyPr wrap="none" rtlCol="0">
            <a:spAutoFit/>
          </a:bodyPr>
          <a:lstStyle/>
          <a:p>
            <a:r>
              <a:rPr lang="en-US" sz="2800" b="1" dirty="0"/>
              <a:t>Purdue University is an equal opportunity/equal access/affirmative action institution</a:t>
            </a:r>
            <a:r>
              <a:rPr lang="en-US" dirty="0"/>
              <a:t>.</a:t>
            </a:r>
          </a:p>
        </p:txBody>
      </p:sp>
      <p:sp>
        <p:nvSpPr>
          <p:cNvPr id="9" name="TextBox 8">
            <a:extLst>
              <a:ext uri="{FF2B5EF4-FFF2-40B4-BE49-F238E27FC236}">
                <a16:creationId xmlns:a16="http://schemas.microsoft.com/office/drawing/2014/main" id="{97EFE2E4-D219-44E5-96B8-45FC281E6CF3}"/>
              </a:ext>
            </a:extLst>
          </p:cNvPr>
          <p:cNvSpPr txBox="1"/>
          <p:nvPr/>
        </p:nvSpPr>
        <p:spPr>
          <a:xfrm>
            <a:off x="11734800" y="15042040"/>
            <a:ext cx="7239000" cy="923330"/>
          </a:xfrm>
          <a:prstGeom prst="rect">
            <a:avLst/>
          </a:prstGeom>
          <a:noFill/>
        </p:spPr>
        <p:txBody>
          <a:bodyPr wrap="square" rtlCol="0">
            <a:spAutoFit/>
          </a:bodyPr>
          <a:lstStyle/>
          <a:p>
            <a:r>
              <a:rPr lang="en-US" sz="5400" dirty="0">
                <a:hlinkClick r:id="rId5"/>
              </a:rPr>
              <a:t>Active Listening Example </a:t>
            </a:r>
            <a:endParaRPr lang="en-US" sz="5400" dirty="0"/>
          </a:p>
        </p:txBody>
      </p:sp>
    </p:spTree>
    <p:extLst>
      <p:ext uri="{BB962C8B-B14F-4D97-AF65-F5344CB8AC3E}">
        <p14:creationId xmlns:p14="http://schemas.microsoft.com/office/powerpoint/2010/main" val="1183005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0AC6-C7AF-45AD-BB69-CD957898F215}"/>
              </a:ext>
            </a:extLst>
          </p:cNvPr>
          <p:cNvSpPr>
            <a:spLocks noGrp="1"/>
          </p:cNvSpPr>
          <p:nvPr>
            <p:ph type="title"/>
          </p:nvPr>
        </p:nvSpPr>
        <p:spPr>
          <a:xfrm>
            <a:off x="3429000" y="3325466"/>
            <a:ext cx="23545799" cy="2606552"/>
          </a:xfrm>
        </p:spPr>
        <p:txBody>
          <a:bodyPr/>
          <a:lstStyle/>
          <a:p>
            <a:pPr algn="ctr"/>
            <a:r>
              <a:rPr lang="en-US" dirty="0">
                <a:solidFill>
                  <a:schemeClr val="accent5">
                    <a:lumMod val="75000"/>
                  </a:schemeClr>
                </a:solidFill>
                <a:latin typeface="Arial Black" panose="020B0A04020102020204" pitchFamily="34" charset="0"/>
              </a:rPr>
              <a:t>Active listening Activity </a:t>
            </a:r>
          </a:p>
        </p:txBody>
      </p:sp>
      <p:sp>
        <p:nvSpPr>
          <p:cNvPr id="3" name="Content Placeholder 2">
            <a:extLst>
              <a:ext uri="{FF2B5EF4-FFF2-40B4-BE49-F238E27FC236}">
                <a16:creationId xmlns:a16="http://schemas.microsoft.com/office/drawing/2014/main" id="{53491E22-FD63-492B-9137-2C6989373BE5}"/>
              </a:ext>
            </a:extLst>
          </p:cNvPr>
          <p:cNvSpPr>
            <a:spLocks noGrp="1"/>
          </p:cNvSpPr>
          <p:nvPr>
            <p:ph idx="1"/>
          </p:nvPr>
        </p:nvSpPr>
        <p:spPr>
          <a:xfrm>
            <a:off x="2971800" y="6450347"/>
            <a:ext cx="23774399" cy="11041962"/>
          </a:xfrm>
        </p:spPr>
        <p:txBody>
          <a:bodyPr>
            <a:normAutofit fontScale="92500" lnSpcReduction="20000"/>
          </a:bodyPr>
          <a:lstStyle/>
          <a:p>
            <a:r>
              <a:rPr lang="en-US" dirty="0"/>
              <a:t>Split into groups of 2 people from different counties</a:t>
            </a:r>
          </a:p>
          <a:p>
            <a:r>
              <a:rPr lang="en-US" dirty="0"/>
              <a:t>Person1 tells Person 2 the following items</a:t>
            </a:r>
          </a:p>
          <a:p>
            <a:pPr lvl="1"/>
            <a:r>
              <a:rPr lang="en-US" dirty="0"/>
              <a:t>Name</a:t>
            </a:r>
          </a:p>
          <a:p>
            <a:pPr lvl="1"/>
            <a:r>
              <a:rPr lang="en-US" dirty="0"/>
              <a:t>Favorite Food and why</a:t>
            </a:r>
          </a:p>
          <a:p>
            <a:r>
              <a:rPr lang="en-US" dirty="0"/>
              <a:t>Person 2 needs to actively listen and will share back the information to the whole group</a:t>
            </a:r>
          </a:p>
          <a:p>
            <a:r>
              <a:rPr lang="en-US" dirty="0"/>
              <a:t>We will share around the room and then switch roles</a:t>
            </a:r>
          </a:p>
          <a:p>
            <a:r>
              <a:rPr lang="en-US" dirty="0"/>
              <a:t>Person 2 tells Person 1 the following items</a:t>
            </a:r>
          </a:p>
          <a:p>
            <a:pPr lvl="1"/>
            <a:r>
              <a:rPr lang="en-US" dirty="0"/>
              <a:t>Name</a:t>
            </a:r>
          </a:p>
          <a:p>
            <a:pPr lvl="1"/>
            <a:r>
              <a:rPr lang="en-US" dirty="0"/>
              <a:t>Favorite Animal and why 	</a:t>
            </a:r>
          </a:p>
        </p:txBody>
      </p:sp>
      <p:pic>
        <p:nvPicPr>
          <p:cNvPr id="4" name="Picture 3">
            <a:extLst>
              <a:ext uri="{FF2B5EF4-FFF2-40B4-BE49-F238E27FC236}">
                <a16:creationId xmlns:a16="http://schemas.microsoft.com/office/drawing/2014/main" id="{5E4EC9AC-ED60-4CF3-B473-E3105A807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799" y="20345400"/>
            <a:ext cx="9959139" cy="1066800"/>
          </a:xfrm>
          <a:prstGeom prst="rect">
            <a:avLst/>
          </a:prstGeom>
        </p:spPr>
      </p:pic>
      <p:pic>
        <p:nvPicPr>
          <p:cNvPr id="5" name="Picture 4">
            <a:extLst>
              <a:ext uri="{FF2B5EF4-FFF2-40B4-BE49-F238E27FC236}">
                <a16:creationId xmlns:a16="http://schemas.microsoft.com/office/drawing/2014/main" id="{3ACDA25F-9DED-4B3C-8A3A-7DAFB3287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6466" y="19855246"/>
            <a:ext cx="1962134" cy="2047108"/>
          </a:xfrm>
          <a:prstGeom prst="rect">
            <a:avLst/>
          </a:prstGeom>
        </p:spPr>
      </p:pic>
      <p:sp>
        <p:nvSpPr>
          <p:cNvPr id="6" name="TextBox 5">
            <a:extLst>
              <a:ext uri="{FF2B5EF4-FFF2-40B4-BE49-F238E27FC236}">
                <a16:creationId xmlns:a16="http://schemas.microsoft.com/office/drawing/2014/main" id="{3592A837-5F34-42DC-9FA0-4C288D59FE50}"/>
              </a:ext>
            </a:extLst>
          </p:cNvPr>
          <p:cNvSpPr txBox="1"/>
          <p:nvPr/>
        </p:nvSpPr>
        <p:spPr>
          <a:xfrm>
            <a:off x="14407128" y="20617190"/>
            <a:ext cx="14284873" cy="523220"/>
          </a:xfrm>
          <a:prstGeom prst="rect">
            <a:avLst/>
          </a:prstGeom>
          <a:noFill/>
        </p:spPr>
        <p:txBody>
          <a:bodyPr wrap="none" rtlCol="0">
            <a:spAutoFit/>
          </a:bodyPr>
          <a:lstStyle/>
          <a:p>
            <a:r>
              <a:rPr lang="en-US" sz="2800" b="1" dirty="0"/>
              <a:t>Purdue University is an equal opportunity/equal access/affirmative action institution</a:t>
            </a:r>
            <a:r>
              <a:rPr lang="en-US" dirty="0"/>
              <a:t>.</a:t>
            </a:r>
          </a:p>
        </p:txBody>
      </p:sp>
    </p:spTree>
    <p:extLst>
      <p:ext uri="{BB962C8B-B14F-4D97-AF65-F5344CB8AC3E}">
        <p14:creationId xmlns:p14="http://schemas.microsoft.com/office/powerpoint/2010/main" val="328757782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436</TotalTime>
  <Words>1882</Words>
  <Application>Microsoft Office PowerPoint</Application>
  <PresentationFormat>Custom</PresentationFormat>
  <Paragraphs>149</Paragraphs>
  <Slides>15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Cooper Black</vt:lpstr>
      <vt:lpstr>Gill Sans MT</vt:lpstr>
      <vt:lpstr>Wingdings</vt:lpstr>
      <vt:lpstr>Gallery</vt:lpstr>
      <vt:lpstr>Positive Civil Dialogue How to disagree and  keep your friends</vt:lpstr>
      <vt:lpstr>Communication is more of an art  than a science</vt:lpstr>
      <vt:lpstr>How do we spend our time?</vt:lpstr>
      <vt:lpstr>Communication is the key to achieving all of our goals</vt:lpstr>
      <vt:lpstr>“I know that you believe you understand what you think I said,   but I am not sure you realize that what you heard is not what I meant!” </vt:lpstr>
      <vt:lpstr>An effective Communications Model</vt:lpstr>
      <vt:lpstr>The Listening Dilemma</vt:lpstr>
      <vt:lpstr>Interactive Listening</vt:lpstr>
      <vt:lpstr>Active listening Activity </vt:lpstr>
      <vt:lpstr>Listening Bad Habits</vt:lpstr>
      <vt:lpstr>Tricky Conversations</vt:lpstr>
      <vt:lpstr>What is the goal of civil dialogue? </vt:lpstr>
      <vt:lpstr>What is real news Anyway?</vt:lpstr>
      <vt:lpstr>Sample Issue Statements</vt:lpstr>
      <vt:lpstr>Putting it into action!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is more of an art than a science</dc:title>
  <dc:creator>Nistler,Deborah L</dc:creator>
  <cp:lastModifiedBy>Woodward, Pandora J</cp:lastModifiedBy>
  <cp:revision>35</cp:revision>
  <cp:lastPrinted>2017-09-19T17:26:29Z</cp:lastPrinted>
  <dcterms:created xsi:type="dcterms:W3CDTF">2017-09-19T14:29:39Z</dcterms:created>
  <dcterms:modified xsi:type="dcterms:W3CDTF">2022-02-25T23:07:02Z</dcterms:modified>
</cp:coreProperties>
</file>