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" roundtripDataSignature="AMtx7mhECTwzz3X1FXNxIQbNRpFI0lET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947" autoAdjust="0"/>
  </p:normalViewPr>
  <p:slideViewPr>
    <p:cSldViewPr snapToGrid="0">
      <p:cViewPr varScale="1">
        <p:scale>
          <a:sx n="52" d="100"/>
          <a:sy n="52" d="100"/>
        </p:scale>
        <p:origin x="12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" name="Google Shape;36;p1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" name="Google Shape;37;p1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" name="Google Shape;45;p6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4-H is based on a positive youth development (PYD) approach that recognizes all youth have interests, abilities, and strengths that can be enhanced by participation in 4-H programs. Research shows that participation in high quality 4-H programs increases thriving in youth, and thriving youth achieve important developmental outcomes, such as academic motivation and achievement.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Side note- There is a hand-out of this model to see how the Thrive Model works.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/>
              <a:t>This growth happens over time in our 4-H programs. Could be short-term focused content programing or a year-round community club environment. We support positive youth development in many different ways.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To have an active 4-H membership, we need the support of not only 4-H volunteers but the 4-H members’ parents.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6" name="Google Shape;46;p6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" name="Google Shape;54;p3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We have created some tools to help assist in the engagement of 4-H parents…from a survey to ask how they may help volunteer, to having a separate meeting for first time 4-H parents to learn more and ask questions about 4-H.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Handout examples:</a:t>
            </a:r>
            <a:endParaRPr dirty="0"/>
          </a:p>
          <a:p>
            <a:pPr marL="17145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dirty="0"/>
              <a:t>Mentor Manual Parent overview page</a:t>
            </a:r>
            <a:endParaRPr dirty="0"/>
          </a:p>
          <a:p>
            <a:pPr marL="17145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dirty="0"/>
              <a:t>Volunteers Needed survey for parents to fill out</a:t>
            </a:r>
            <a:endParaRPr dirty="0"/>
          </a:p>
          <a:p>
            <a:pPr marL="17145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dirty="0"/>
              <a:t>Rookie Parent Meeting agenda</a:t>
            </a:r>
            <a:endParaRPr dirty="0"/>
          </a:p>
        </p:txBody>
      </p:sp>
      <p:sp>
        <p:nvSpPr>
          <p:cNvPr id="55" name="Google Shape;55;p3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p2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Reminder, when we are developing our support for the 4-H clubs with parents, we have to keep the event/meeting exciting for the youth as well. </a:t>
            </a:r>
            <a:endParaRPr dirty="0"/>
          </a:p>
        </p:txBody>
      </p:sp>
      <p:sp>
        <p:nvSpPr>
          <p:cNvPr id="63" name="Google Shape;63;p2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solidFill>
          <a:schemeClr val="accent2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2"/>
          </a:solidFill>
          <a:ln w="127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7"/>
          <p:cNvSpPr txBox="1">
            <a:spLocks noGrp="1"/>
          </p:cNvSpPr>
          <p:nvPr>
            <p:ph type="ctrTitle"/>
          </p:nvPr>
        </p:nvSpPr>
        <p:spPr>
          <a:xfrm>
            <a:off x="1943100" y="1626244"/>
            <a:ext cx="7911945" cy="1523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 b="1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subTitle" idx="1"/>
          </p:nvPr>
        </p:nvSpPr>
        <p:spPr>
          <a:xfrm>
            <a:off x="1950624" y="3990085"/>
            <a:ext cx="7096269" cy="336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sz="2200"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sz="1900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20" name="Google Shape;20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05922" y="0"/>
            <a:ext cx="22352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7889" y="5453449"/>
            <a:ext cx="2893086" cy="95979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2" name="Google Shape;22;p17"/>
          <p:cNvGrpSpPr/>
          <p:nvPr/>
        </p:nvGrpSpPr>
        <p:grpSpPr>
          <a:xfrm>
            <a:off x="10498917" y="5276468"/>
            <a:ext cx="1290388" cy="975640"/>
            <a:chOff x="0" y="0"/>
            <a:chExt cx="3552825" cy="2971800"/>
          </a:xfrm>
        </p:grpSpPr>
        <p:pic>
          <p:nvPicPr>
            <p:cNvPr id="23" name="Google Shape;23;p17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23900" y="0"/>
              <a:ext cx="2000250" cy="20383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" name="Google Shape;24;p17"/>
            <p:cNvPicPr preferRelativeResize="0"/>
            <p:nvPr/>
          </p:nvPicPr>
          <p:blipFill rotWithShape="1">
            <a:blip r:embed="rId5">
              <a:alphaModFix/>
            </a:blip>
            <a:srcRect t="14815" b="8889"/>
            <a:stretch/>
          </p:blipFill>
          <p:spPr>
            <a:xfrm>
              <a:off x="0" y="1990725"/>
              <a:ext cx="3552825" cy="98107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960">
          <p15:clr>
            <a:srgbClr val="FBAE40"/>
          </p15:clr>
        </p15:guide>
        <p15:guide id="4" pos="5952">
          <p15:clr>
            <a:srgbClr val="FBAE40"/>
          </p15:clr>
        </p15:guide>
        <p15:guide id="5" pos="6848">
          <p15:clr>
            <a:srgbClr val="FBAE40"/>
          </p15:clr>
        </p15:guide>
        <p15:guide id="6" orient="horz" pos="4080">
          <p15:clr>
            <a:srgbClr val="FBAE40"/>
          </p15:clr>
        </p15:guide>
        <p15:guide id="7" pos="122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Slide - Copy">
  <p:cSld name="Content Slide - Copy">
    <p:bg>
      <p:bgPr>
        <a:solidFill>
          <a:schemeClr val="accent4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009" y="0"/>
            <a:ext cx="11514667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19"/>
          <p:cNvSpPr txBox="1">
            <a:spLocks noGrp="1"/>
          </p:cNvSpPr>
          <p:nvPr>
            <p:ph type="ctrTitle"/>
          </p:nvPr>
        </p:nvSpPr>
        <p:spPr>
          <a:xfrm>
            <a:off x="1043554" y="442674"/>
            <a:ext cx="9234309" cy="512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 b="1" i="1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9"/>
          <p:cNvSpPr txBox="1">
            <a:spLocks noGrp="1"/>
          </p:cNvSpPr>
          <p:nvPr>
            <p:ph type="subTitle" idx="1"/>
          </p:nvPr>
        </p:nvSpPr>
        <p:spPr>
          <a:xfrm>
            <a:off x="1043553" y="1345167"/>
            <a:ext cx="7321993" cy="341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sz="2200"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sz="1900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9" name="Google Shape;29;p19"/>
          <p:cNvSpPr txBox="1">
            <a:spLocks noGrp="1"/>
          </p:cNvSpPr>
          <p:nvPr>
            <p:ph type="body" idx="2"/>
          </p:nvPr>
        </p:nvSpPr>
        <p:spPr>
          <a:xfrm>
            <a:off x="1950849" y="1962540"/>
            <a:ext cx="7366000" cy="3411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0" name="Google Shape;30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7889" y="5453449"/>
            <a:ext cx="2893086" cy="95979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1" name="Google Shape;31;p19"/>
          <p:cNvGrpSpPr/>
          <p:nvPr/>
        </p:nvGrpSpPr>
        <p:grpSpPr>
          <a:xfrm>
            <a:off x="10498917" y="5227307"/>
            <a:ext cx="1290388" cy="975640"/>
            <a:chOff x="0" y="0"/>
            <a:chExt cx="3552825" cy="2971800"/>
          </a:xfrm>
        </p:grpSpPr>
        <p:pic>
          <p:nvPicPr>
            <p:cNvPr id="32" name="Google Shape;32;p19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23900" y="0"/>
              <a:ext cx="2000250" cy="20383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3" name="Google Shape;33;p19"/>
            <p:cNvPicPr preferRelativeResize="0"/>
            <p:nvPr/>
          </p:nvPicPr>
          <p:blipFill rotWithShape="1">
            <a:blip r:embed="rId5">
              <a:alphaModFix/>
            </a:blip>
            <a:srcRect t="14815" b="8889"/>
            <a:stretch/>
          </p:blipFill>
          <p:spPr>
            <a:xfrm>
              <a:off x="0" y="1990725"/>
              <a:ext cx="3552825" cy="98107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960">
          <p15:clr>
            <a:srgbClr val="FBAE40"/>
          </p15:clr>
        </p15:guide>
        <p15:guide id="4" pos="5952">
          <p15:clr>
            <a:srgbClr val="FBAE40"/>
          </p15:clr>
        </p15:guide>
        <p15:guide id="5" pos="6848">
          <p15:clr>
            <a:srgbClr val="FBAE40"/>
          </p15:clr>
        </p15:guide>
        <p15:guide id="6" orient="horz" pos="4032">
          <p15:clr>
            <a:srgbClr val="FBAE40"/>
          </p15:clr>
        </p15:guide>
        <p15:guide id="7" pos="1224">
          <p15:clr>
            <a:srgbClr val="FBAE40"/>
          </p15:clr>
        </p15:guide>
        <p15:guide id="8" pos="648">
          <p15:clr>
            <a:srgbClr val="FBAE40"/>
          </p15:clr>
        </p15:guide>
        <p15:guide id="9" pos="153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>
            <a:spLocks noGrp="1"/>
          </p:cNvSpPr>
          <p:nvPr>
            <p:ph type="title"/>
          </p:nvPr>
        </p:nvSpPr>
        <p:spPr>
          <a:xfrm>
            <a:off x="2141394" y="964692"/>
            <a:ext cx="7917007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600"/>
              <a:buFont typeface="Arial"/>
              <a:buNone/>
              <a:defRPr sz="2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body" idx="1"/>
          </p:nvPr>
        </p:nvSpPr>
        <p:spPr>
          <a:xfrm>
            <a:off x="2141394" y="2638046"/>
            <a:ext cx="7917007" cy="3101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dt" idx="10"/>
          </p:nvPr>
        </p:nvSpPr>
        <p:spPr>
          <a:xfrm>
            <a:off x="10154195" y="6202177"/>
            <a:ext cx="1020348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5"/>
          <p:cNvSpPr txBox="1">
            <a:spLocks noGrp="1"/>
          </p:cNvSpPr>
          <p:nvPr>
            <p:ph type="ftr" idx="11"/>
          </p:nvPr>
        </p:nvSpPr>
        <p:spPr>
          <a:xfrm>
            <a:off x="1137845" y="6219163"/>
            <a:ext cx="60755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5"/>
          <p:cNvSpPr>
            <a:spLocks noGrp="1"/>
          </p:cNvSpPr>
          <p:nvPr>
            <p:ph type="sldNum" idx="12"/>
          </p:nvPr>
        </p:nvSpPr>
        <p:spPr>
          <a:xfrm>
            <a:off x="11299112" y="6181281"/>
            <a:ext cx="487680" cy="36576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5" name="Google Shape;15;p15"/>
          <p:cNvCxnSpPr/>
          <p:nvPr/>
        </p:nvCxnSpPr>
        <p:spPr>
          <a:xfrm>
            <a:off x="11200667" y="6270568"/>
            <a:ext cx="0" cy="16002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4056">
          <p15:clr>
            <a:srgbClr val="F26B43"/>
          </p15:clr>
        </p15:guide>
        <p15:guide id="4" orient="horz" pos="393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"/>
          <p:cNvSpPr txBox="1">
            <a:spLocks noGrp="1"/>
          </p:cNvSpPr>
          <p:nvPr>
            <p:ph type="ctrTitle"/>
          </p:nvPr>
        </p:nvSpPr>
        <p:spPr>
          <a:xfrm>
            <a:off x="1228641" y="628909"/>
            <a:ext cx="9734700" cy="16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5200" b="0" i="0"/>
              <a:t>Back to the Basics</a:t>
            </a:r>
            <a:endParaRPr sz="5200" b="0" i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5200" b="0" i="0"/>
              <a:t>for 4-H to Grow and Thrive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1"/>
          <p:cNvSpPr>
            <a:spLocks noGrp="1"/>
          </p:cNvSpPr>
          <p:nvPr>
            <p:ph type="sldNum" idx="4294967295"/>
          </p:nvPr>
        </p:nvSpPr>
        <p:spPr>
          <a:xfrm>
            <a:off x="11213873" y="6181281"/>
            <a:ext cx="487680" cy="36576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41" name="Google Shape;41;p1"/>
          <p:cNvSpPr txBox="1"/>
          <p:nvPr/>
        </p:nvSpPr>
        <p:spPr>
          <a:xfrm>
            <a:off x="2369700" y="2589650"/>
            <a:ext cx="7079100" cy="17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595959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rgbClr val="595959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595959"/>
                </a:solidFill>
              </a:rPr>
              <a:t>Getting Parents Engaged</a:t>
            </a:r>
            <a:endParaRPr sz="2800">
              <a:solidFill>
                <a:srgbClr val="595959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Char char="-"/>
            </a:pPr>
            <a:r>
              <a:rPr lang="en-US" sz="2400">
                <a:solidFill>
                  <a:srgbClr val="595959"/>
                </a:solidFill>
              </a:rPr>
              <a:t>Levels of involvement</a:t>
            </a:r>
            <a:endParaRPr/>
          </a:p>
        </p:txBody>
      </p:sp>
      <p:pic>
        <p:nvPicPr>
          <p:cNvPr id="42" name="Google Shape;42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60725" y="2378175"/>
            <a:ext cx="2655851" cy="3435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>
            <a:spLocks noGrp="1"/>
          </p:cNvSpPr>
          <p:nvPr>
            <p:ph type="ctrTitle"/>
          </p:nvPr>
        </p:nvSpPr>
        <p:spPr>
          <a:xfrm>
            <a:off x="1043554" y="442674"/>
            <a:ext cx="9234309" cy="512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Calibri"/>
              <a:buNone/>
            </a:pPr>
            <a:r>
              <a:rPr lang="en-US" dirty="0"/>
              <a:t>4-H Thriving Model</a:t>
            </a:r>
            <a:endParaRPr dirty="0"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2"/>
          </p:nvPr>
        </p:nvSpPr>
        <p:spPr>
          <a:xfrm>
            <a:off x="422252" y="1490100"/>
            <a:ext cx="10108500" cy="34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9144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6"/>
          <p:cNvSpPr>
            <a:spLocks noGrp="1"/>
          </p:cNvSpPr>
          <p:nvPr>
            <p:ph type="sldNum" idx="4294967295"/>
          </p:nvPr>
        </p:nvSpPr>
        <p:spPr>
          <a:xfrm>
            <a:off x="11206124" y="6181281"/>
            <a:ext cx="487680" cy="36576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pic>
        <p:nvPicPr>
          <p:cNvPr id="51" name="Google Shape;51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0175" y="1016850"/>
            <a:ext cx="4191024" cy="5422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"/>
          <p:cNvSpPr>
            <a:spLocks noGrp="1"/>
          </p:cNvSpPr>
          <p:nvPr>
            <p:ph type="sldNum" idx="4294967295"/>
          </p:nvPr>
        </p:nvSpPr>
        <p:spPr>
          <a:xfrm>
            <a:off x="11213873" y="6181281"/>
            <a:ext cx="487680" cy="36576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58" name="Google Shape;58;p3"/>
          <p:cNvSpPr txBox="1"/>
          <p:nvPr/>
        </p:nvSpPr>
        <p:spPr>
          <a:xfrm>
            <a:off x="858850" y="533550"/>
            <a:ext cx="6467700" cy="5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500" b="1">
                <a:solidFill>
                  <a:srgbClr val="595959"/>
                </a:solidFill>
              </a:rPr>
              <a:t>Getting Parents Engaged</a:t>
            </a:r>
            <a:endParaRPr/>
          </a:p>
        </p:txBody>
      </p:sp>
      <p:sp>
        <p:nvSpPr>
          <p:cNvPr id="59" name="Google Shape;59;p3"/>
          <p:cNvSpPr txBox="1"/>
          <p:nvPr/>
        </p:nvSpPr>
        <p:spPr>
          <a:xfrm>
            <a:off x="972225" y="1219500"/>
            <a:ext cx="9998100" cy="36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300"/>
              <a:buChar char="-"/>
            </a:pPr>
            <a:r>
              <a:rPr lang="en-US" sz="2300">
                <a:solidFill>
                  <a:srgbClr val="595959"/>
                </a:solidFill>
              </a:rPr>
              <a:t>Understanding the goals and mission of the 4-H program</a:t>
            </a:r>
            <a:endParaRPr sz="2300">
              <a:solidFill>
                <a:srgbClr val="595959"/>
              </a:solidFill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900"/>
              <a:buChar char="-"/>
            </a:pPr>
            <a:r>
              <a:rPr lang="en-US" sz="1900">
                <a:solidFill>
                  <a:srgbClr val="595959"/>
                </a:solidFill>
              </a:rPr>
              <a:t>What we are wanting youth to gain from the 4-H program</a:t>
            </a:r>
            <a:endParaRPr sz="1900">
              <a:solidFill>
                <a:srgbClr val="595959"/>
              </a:solidFill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900"/>
              <a:buChar char="-"/>
            </a:pPr>
            <a:r>
              <a:rPr lang="en-US" sz="1900">
                <a:solidFill>
                  <a:srgbClr val="595959"/>
                </a:solidFill>
              </a:rPr>
              <a:t>Host a “Rookie Parent” Meeting</a:t>
            </a:r>
            <a:endParaRPr sz="1900">
              <a:solidFill>
                <a:srgbClr val="595959"/>
              </a:solidFill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300"/>
              <a:buChar char="-"/>
            </a:pPr>
            <a:r>
              <a:rPr lang="en-US" sz="2300">
                <a:solidFill>
                  <a:srgbClr val="595959"/>
                </a:solidFill>
              </a:rPr>
              <a:t>Moving parents to volunteers</a:t>
            </a:r>
            <a:endParaRPr sz="2300">
              <a:solidFill>
                <a:srgbClr val="595959"/>
              </a:solidFill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900"/>
              <a:buChar char="-"/>
            </a:pPr>
            <a:r>
              <a:rPr lang="en-US" sz="1900">
                <a:solidFill>
                  <a:srgbClr val="595959"/>
                </a:solidFill>
              </a:rPr>
              <a:t>Ask them to help</a:t>
            </a:r>
            <a:endParaRPr sz="1900">
              <a:solidFill>
                <a:srgbClr val="595959"/>
              </a:solidFill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900"/>
              <a:buChar char="-"/>
            </a:pPr>
            <a:r>
              <a:rPr lang="en-US" sz="1900">
                <a:solidFill>
                  <a:srgbClr val="595959"/>
                </a:solidFill>
              </a:rPr>
              <a:t>Use the “Volunteers Needed” sheet</a:t>
            </a:r>
            <a:endParaRPr sz="1900">
              <a:solidFill>
                <a:srgbClr val="595959"/>
              </a:solidFill>
            </a:endParaRPr>
          </a:p>
          <a:p>
            <a:pPr marL="1371600" lvl="2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900"/>
              <a:buChar char="-"/>
            </a:pPr>
            <a:r>
              <a:rPr lang="en-US" sz="1900">
                <a:solidFill>
                  <a:srgbClr val="595959"/>
                </a:solidFill>
              </a:rPr>
              <a:t>Level of involvement</a:t>
            </a:r>
            <a:endParaRPr sz="1900">
              <a:solidFill>
                <a:srgbClr val="595959"/>
              </a:solidFill>
            </a:endParaRPr>
          </a:p>
          <a:p>
            <a:pPr marL="1371600" lvl="2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900"/>
              <a:buChar char="-"/>
            </a:pPr>
            <a:r>
              <a:rPr lang="en-US" sz="1900">
                <a:solidFill>
                  <a:srgbClr val="595959"/>
                </a:solidFill>
              </a:rPr>
              <a:t>What volunteer type suits you</a:t>
            </a:r>
            <a:endParaRPr sz="1900">
              <a:solidFill>
                <a:srgbClr val="595959"/>
              </a:solidFill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900"/>
              <a:buChar char="-"/>
            </a:pPr>
            <a:r>
              <a:rPr lang="en-US" sz="1900">
                <a:solidFill>
                  <a:srgbClr val="595959"/>
                </a:solidFill>
              </a:rPr>
              <a:t>Have parents understand the expectations of the different roles</a:t>
            </a:r>
            <a:endParaRPr sz="1900">
              <a:solidFill>
                <a:srgbClr val="595959"/>
              </a:solidFill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900"/>
              <a:buChar char="-"/>
            </a:pPr>
            <a:r>
              <a:rPr lang="en-US" sz="1900">
                <a:solidFill>
                  <a:srgbClr val="595959"/>
                </a:solidFill>
              </a:rPr>
              <a:t>How they can be successful in their volunteer role</a:t>
            </a:r>
            <a:endParaRPr sz="1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"/>
          <p:cNvSpPr txBox="1">
            <a:spLocks noGrp="1"/>
          </p:cNvSpPr>
          <p:nvPr>
            <p:ph type="ctrTitle"/>
          </p:nvPr>
        </p:nvSpPr>
        <p:spPr>
          <a:xfrm>
            <a:off x="1043554" y="442674"/>
            <a:ext cx="92343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Calibri"/>
              <a:buNone/>
            </a:pPr>
            <a:r>
              <a:rPr lang="en-US"/>
              <a:t>Getting Kids Engaged</a:t>
            </a:r>
            <a:endParaRPr/>
          </a:p>
        </p:txBody>
      </p:sp>
      <p:sp>
        <p:nvSpPr>
          <p:cNvPr id="66" name="Google Shape;66;p2"/>
          <p:cNvSpPr>
            <a:spLocks noGrp="1"/>
          </p:cNvSpPr>
          <p:nvPr>
            <p:ph type="sldNum" idx="4294967295"/>
          </p:nvPr>
        </p:nvSpPr>
        <p:spPr>
          <a:xfrm>
            <a:off x="11206124" y="6181281"/>
            <a:ext cx="487680" cy="36576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67" name="Google Shape;67;p2"/>
          <p:cNvSpPr txBox="1"/>
          <p:nvPr/>
        </p:nvSpPr>
        <p:spPr>
          <a:xfrm>
            <a:off x="1722300" y="1275275"/>
            <a:ext cx="8747400" cy="39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595959"/>
                </a:solidFill>
              </a:rPr>
              <a:t>Keeping 4-H Fun</a:t>
            </a:r>
            <a:endParaRPr sz="2000" b="1">
              <a:solidFill>
                <a:srgbClr val="595959"/>
              </a:solidFill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595959"/>
              </a:buClr>
              <a:buSzPts val="2000"/>
              <a:buChar char="-"/>
            </a:pPr>
            <a:r>
              <a:rPr lang="en-US" sz="2000" b="1">
                <a:solidFill>
                  <a:srgbClr val="595959"/>
                </a:solidFill>
              </a:rPr>
              <a:t>Running your meeting</a:t>
            </a:r>
            <a:endParaRPr sz="2000" b="1">
              <a:solidFill>
                <a:srgbClr val="595959"/>
              </a:solidFill>
            </a:endParaRPr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Char char="-"/>
            </a:pPr>
            <a:r>
              <a:rPr lang="en-US" sz="1600">
                <a:solidFill>
                  <a:srgbClr val="595959"/>
                </a:solidFill>
              </a:rPr>
              <a:t>Are you saying the pledge, using parliamentary procedure, electing officers in your meetings?</a:t>
            </a:r>
            <a:endParaRPr sz="1600">
              <a:solidFill>
                <a:srgbClr val="595959"/>
              </a:solidFill>
            </a:endParaRPr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Char char="-"/>
            </a:pPr>
            <a:r>
              <a:rPr lang="en-US" sz="1600">
                <a:solidFill>
                  <a:srgbClr val="595959"/>
                </a:solidFill>
              </a:rPr>
              <a:t>Are you planning meetings/activities/events with your youth’s input? </a:t>
            </a:r>
            <a:endParaRPr sz="1600">
              <a:solidFill>
                <a:srgbClr val="595959"/>
              </a:solidFill>
            </a:endParaRPr>
          </a:p>
          <a:p>
            <a:pPr marL="1371600" lvl="2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Char char="-"/>
            </a:pPr>
            <a:r>
              <a:rPr lang="en-US" sz="1600">
                <a:solidFill>
                  <a:srgbClr val="595959"/>
                </a:solidFill>
              </a:rPr>
              <a:t>Different learning styles and ages of youth</a:t>
            </a:r>
            <a:endParaRPr sz="1600">
              <a:solidFill>
                <a:srgbClr val="595959"/>
              </a:solidFill>
            </a:endParaRPr>
          </a:p>
          <a:p>
            <a:pPr marL="1371600" lvl="2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Char char="-"/>
            </a:pPr>
            <a:r>
              <a:rPr lang="en-US" sz="1600">
                <a:solidFill>
                  <a:srgbClr val="595959"/>
                </a:solidFill>
              </a:rPr>
              <a:t>Suggested sequences for processing information</a:t>
            </a:r>
            <a:endParaRPr sz="1600">
              <a:solidFill>
                <a:srgbClr val="595959"/>
              </a:solidFill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-"/>
            </a:pPr>
            <a:r>
              <a:rPr lang="en-US" sz="2000" b="1">
                <a:solidFill>
                  <a:srgbClr val="595959"/>
                </a:solidFill>
              </a:rPr>
              <a:t>Using fun resources for recreation</a:t>
            </a:r>
            <a:endParaRPr sz="2000" b="1">
              <a:solidFill>
                <a:srgbClr val="595959"/>
              </a:solidFill>
            </a:endParaRPr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Char char="-"/>
            </a:pPr>
            <a:r>
              <a:rPr lang="en-US" sz="1600">
                <a:solidFill>
                  <a:srgbClr val="595959"/>
                </a:solidFill>
              </a:rPr>
              <a:t>Energizer activities and mixers</a:t>
            </a:r>
            <a:endParaRPr sz="1600">
              <a:solidFill>
                <a:srgbClr val="595959"/>
              </a:solidFill>
            </a:endParaRPr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Char char="-"/>
            </a:pPr>
            <a:r>
              <a:rPr lang="en-US" sz="1600">
                <a:solidFill>
                  <a:srgbClr val="595959"/>
                </a:solidFill>
              </a:rPr>
              <a:t>Socializing and team building activities</a:t>
            </a:r>
            <a:endParaRPr sz="1600">
              <a:solidFill>
                <a:srgbClr val="595959"/>
              </a:solidFill>
            </a:endParaRPr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Char char="-"/>
            </a:pPr>
            <a:r>
              <a:rPr lang="en-US" sz="1600">
                <a:solidFill>
                  <a:srgbClr val="595959"/>
                </a:solidFill>
              </a:rPr>
              <a:t>Interactive demonstrations</a:t>
            </a:r>
            <a:endParaRPr sz="1600">
              <a:solidFill>
                <a:srgbClr val="595959"/>
              </a:solidFill>
            </a:endParaRPr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Char char="-"/>
            </a:pPr>
            <a:r>
              <a:rPr lang="en-US" sz="1600">
                <a:solidFill>
                  <a:srgbClr val="595959"/>
                </a:solidFill>
              </a:rPr>
              <a:t>Service learning activities</a:t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urdue1">
  <a:themeElements>
    <a:clrScheme name="PurdueColors">
      <a:dk1>
        <a:srgbClr val="000000"/>
      </a:dk1>
      <a:lt1>
        <a:srgbClr val="000000"/>
      </a:lt1>
      <a:dk2>
        <a:srgbClr val="C4BFC0"/>
      </a:dk2>
      <a:lt2>
        <a:srgbClr val="C9B991"/>
      </a:lt2>
      <a:accent1>
        <a:srgbClr val="8E6F3E"/>
      </a:accent1>
      <a:accent2>
        <a:srgbClr val="555960"/>
      </a:accent2>
      <a:accent3>
        <a:srgbClr val="C9B991"/>
      </a:accent3>
      <a:accent4>
        <a:srgbClr val="FFFFFF"/>
      </a:accent4>
      <a:accent5>
        <a:srgbClr val="000000"/>
      </a:accent5>
      <a:accent6>
        <a:srgbClr val="555960"/>
      </a:accent6>
      <a:hlink>
        <a:srgbClr val="000000"/>
      </a:hlink>
      <a:folHlink>
        <a:srgbClr val="55596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397</Words>
  <Application>Microsoft Office PowerPoint</Application>
  <PresentationFormat>Widescreen</PresentationFormat>
  <Paragraphs>48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Noto Sans Symbols</vt:lpstr>
      <vt:lpstr>Purdue1</vt:lpstr>
      <vt:lpstr>Back to the Basics for 4-H to Grow and Thrive</vt:lpstr>
      <vt:lpstr>4-H Thriving Model</vt:lpstr>
      <vt:lpstr>PowerPoint Presentation</vt:lpstr>
      <vt:lpstr>Getting Kids Engaged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 to the Basics for 4-H to Grow and Thrive</dc:title>
  <dc:creator>Clark, Jennifer L</dc:creator>
  <cp:lastModifiedBy>Burrow, Debra S</cp:lastModifiedBy>
  <cp:revision>2</cp:revision>
  <dcterms:created xsi:type="dcterms:W3CDTF">2020-03-06T15:02:12Z</dcterms:created>
  <dcterms:modified xsi:type="dcterms:W3CDTF">2022-05-24T00:55:45Z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0x010100E04E0A845D405946B65A9397AE08D302</vt:lpwstr>
  </property>
</Properties>
</file>