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465" autoAdjust="0"/>
  </p:normalViewPr>
  <p:slideViewPr>
    <p:cSldViewPr snapToGrid="0" snapToObjects="1">
      <p:cViewPr varScale="1">
        <p:scale>
          <a:sx n="15" d="100"/>
          <a:sy n="15" d="100"/>
        </p:scale>
        <p:origin x="1218" y="12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5197" y="6217922"/>
            <a:ext cx="31140806" cy="1513385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/>
          <a:p>
            <a:pPr marL="0" indent="0" algn="l" defTabSz="4389120" rtl="0" eaLnBrk="1" latinLnBrk="0" hangingPunct="1">
              <a:spcBef>
                <a:spcPts val="9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154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21" y="7315197"/>
            <a:ext cx="31191158" cy="8279362"/>
          </a:xfrm>
        </p:spPr>
        <p:txBody>
          <a:bodyPr vert="horz" lIns="438912" tIns="219456" rIns="438912" bIns="219456" rtlCol="0" anchor="b" anchorCtr="0">
            <a:noAutofit/>
          </a:bodyPr>
          <a:lstStyle>
            <a:lvl1pPr marL="0" indent="0" algn="ctr" defTabSz="438912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2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23" y="15835260"/>
            <a:ext cx="31191163" cy="4399877"/>
          </a:xfrm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ts val="144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8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3" y="2936986"/>
            <a:ext cx="19581816" cy="5577840"/>
          </a:xfrm>
        </p:spPr>
        <p:txBody>
          <a:bodyPr anchor="b"/>
          <a:lstStyle>
            <a:lvl1pPr algn="ctr">
              <a:defRPr sz="173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13" y="8581709"/>
            <a:ext cx="19581816" cy="17856730"/>
          </a:xfrm>
        </p:spPr>
        <p:txBody>
          <a:bodyPr>
            <a:normAutofit/>
          </a:bodyPr>
          <a:lstStyle>
            <a:lvl1pPr marL="0" indent="0" algn="ctr">
              <a:spcBef>
                <a:spcPts val="2880"/>
              </a:spcBef>
              <a:buNone/>
              <a:defRPr sz="86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4434962" y="1725084"/>
            <a:ext cx="17556480" cy="25526770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0" indent="0" algn="l" defTabSz="4389120" rtl="0" eaLnBrk="1" latinLnBrk="0" hangingPunct="1">
              <a:spcBef>
                <a:spcPts val="9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75002" y="1767845"/>
            <a:ext cx="7315200" cy="26761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6515" y="1767845"/>
            <a:ext cx="32110685" cy="2676144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4985" y="16093447"/>
            <a:ext cx="40401240" cy="7056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985" y="22900942"/>
            <a:ext cx="40401240" cy="4668821"/>
          </a:xfrm>
        </p:spPr>
        <p:txBody>
          <a:bodyPr>
            <a:normAutofit/>
          </a:bodyPr>
          <a:lstStyle>
            <a:lvl1pPr marL="0" indent="0" algn="ctr">
              <a:spcBef>
                <a:spcPts val="1440"/>
              </a:spcBef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7/22/2021</a:t>
            </a:fld>
            <a:endParaRPr lang="en-US" sz="58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58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58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780704" y="1744982"/>
            <a:ext cx="40329792" cy="1361693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523" y="11535094"/>
            <a:ext cx="38671502" cy="6537960"/>
          </a:xfrm>
        </p:spPr>
        <p:txBody>
          <a:bodyPr anchor="b" anchorCtr="0"/>
          <a:lstStyle>
            <a:lvl1pPr algn="ctr">
              <a:defRPr sz="221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523" y="17932826"/>
            <a:ext cx="38671502" cy="720089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1440"/>
              </a:spcBef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520" y="516365"/>
            <a:ext cx="38602925" cy="6417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6520" y="7680965"/>
            <a:ext cx="18434304" cy="20848320"/>
          </a:xfrm>
        </p:spPr>
        <p:txBody>
          <a:bodyPr>
            <a:normAutofit/>
          </a:bodyPr>
          <a:lstStyle>
            <a:lvl1pPr>
              <a:spcBef>
                <a:spcPts val="7680"/>
              </a:spcBef>
              <a:defRPr sz="9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05141" y="7680965"/>
            <a:ext cx="18434304" cy="20848320"/>
          </a:xfrm>
        </p:spPr>
        <p:txBody>
          <a:bodyPr>
            <a:normAutofit/>
          </a:bodyPr>
          <a:lstStyle>
            <a:lvl1pPr>
              <a:spcBef>
                <a:spcPts val="7680"/>
              </a:spcBef>
              <a:defRPr sz="9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515" y="516365"/>
            <a:ext cx="38602925" cy="64173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515" y="6975477"/>
            <a:ext cx="18434304" cy="360425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6515" y="11267594"/>
            <a:ext cx="18434304" cy="17261688"/>
          </a:xfrm>
        </p:spPr>
        <p:txBody>
          <a:bodyPr>
            <a:normAutofit/>
          </a:bodyPr>
          <a:lstStyle>
            <a:lvl1pPr>
              <a:spcBef>
                <a:spcPts val="7680"/>
              </a:spcBef>
              <a:defRPr sz="9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05136" y="6975477"/>
            <a:ext cx="18434304" cy="360425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05136" y="11267594"/>
            <a:ext cx="18434304" cy="17261688"/>
          </a:xfrm>
        </p:spPr>
        <p:txBody>
          <a:bodyPr>
            <a:normAutofit/>
          </a:bodyPr>
          <a:lstStyle>
            <a:lvl1pPr>
              <a:spcBef>
                <a:spcPts val="7680"/>
              </a:spcBef>
              <a:defRPr sz="9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5" y="2936986"/>
            <a:ext cx="18434304" cy="5577840"/>
          </a:xfrm>
        </p:spPr>
        <p:txBody>
          <a:bodyPr anchor="b"/>
          <a:lstStyle>
            <a:lvl1pPr algn="ctr">
              <a:defRPr sz="173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555" y="1767840"/>
            <a:ext cx="18434304" cy="26761440"/>
          </a:xfrm>
        </p:spPr>
        <p:txBody>
          <a:bodyPr>
            <a:normAutofit/>
          </a:bodyPr>
          <a:lstStyle>
            <a:lvl1pPr>
              <a:spcBef>
                <a:spcPts val="9600"/>
              </a:spcBef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15" y="8581709"/>
            <a:ext cx="18434304" cy="17856730"/>
          </a:xfrm>
        </p:spPr>
        <p:txBody>
          <a:bodyPr>
            <a:normAutofit/>
          </a:bodyPr>
          <a:lstStyle>
            <a:lvl1pPr marL="0" indent="0" algn="ctr">
              <a:spcBef>
                <a:spcPts val="2880"/>
              </a:spcBef>
              <a:buNone/>
              <a:defRPr sz="86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520" y="516365"/>
            <a:ext cx="38602925" cy="6417389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520" y="7680965"/>
            <a:ext cx="38602925" cy="2084832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23208" y="30123209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7/22/2021</a:t>
            </a:fld>
            <a:endParaRPr lang="en-US" sz="58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9401" y="30123209"/>
            <a:ext cx="23236517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endParaRPr kumimoji="0" lang="en-US" sz="58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09949" y="30123209"/>
            <a:ext cx="4754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17300">
                <a:solidFill>
                  <a:schemeClr val="bg1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58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389120" rtl="0" eaLnBrk="1" latinLnBrk="0" hangingPunct="1">
        <a:spcBef>
          <a:spcPct val="0"/>
        </a:spcBef>
        <a:buNone/>
        <a:defRPr sz="2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76400" indent="-1676400" algn="l" defTabSz="4389120" rtl="0" eaLnBrk="1" latinLnBrk="0" hangingPunct="1">
        <a:spcBef>
          <a:spcPts val="9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291840" indent="-1615440" algn="l" defTabSz="4389120" rtl="0" eaLnBrk="1" latinLnBrk="0" hangingPunct="1">
        <a:spcBef>
          <a:spcPts val="288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0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648200" indent="-1356360" algn="l" defTabSz="4389120" rtl="0" eaLnBrk="1" latinLnBrk="0" hangingPunct="1">
        <a:spcBef>
          <a:spcPts val="288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9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065520" indent="-1417320" algn="l" defTabSz="4389120" rtl="0" eaLnBrk="1" latinLnBrk="0" hangingPunct="1">
        <a:spcBef>
          <a:spcPts val="288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8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7421880" indent="-1356360" algn="l" defTabSz="4389120" rtl="0" eaLnBrk="1" latinLnBrk="0" hangingPunct="1">
        <a:spcBef>
          <a:spcPts val="288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8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778240" indent="-1356360" algn="l" defTabSz="438912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8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165080" indent="-1356360" algn="l" defTabSz="438912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8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513822" indent="-1356360" algn="l" defTabSz="438912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8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908280" indent="-1356360" algn="l" defTabSz="438912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86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38679"/>
            <a:ext cx="31266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b="1" dirty="0"/>
              <a:t>What’s That Growing On My Spinach?</a:t>
            </a:r>
          </a:p>
        </p:txBody>
      </p:sp>
      <p:pic>
        <p:nvPicPr>
          <p:cNvPr id="2" name="Picture 1" descr="plate 1 mask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3022" y="9779296"/>
            <a:ext cx="11125200" cy="11125200"/>
          </a:xfrm>
          <a:prstGeom prst="rect">
            <a:avLst/>
          </a:prstGeom>
        </p:spPr>
      </p:pic>
      <p:pic>
        <p:nvPicPr>
          <p:cNvPr id="3" name="Picture 2" descr="plate 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2120" y="18451657"/>
            <a:ext cx="11089640" cy="11333480"/>
          </a:xfrm>
          <a:prstGeom prst="rect">
            <a:avLst/>
          </a:prstGeom>
        </p:spPr>
      </p:pic>
      <p:sp>
        <p:nvSpPr>
          <p:cNvPr id="10" name="Cloud 9"/>
          <p:cNvSpPr>
            <a:spLocks noChangeAspect="1"/>
          </p:cNvSpPr>
          <p:nvPr/>
        </p:nvSpPr>
        <p:spPr>
          <a:xfrm>
            <a:off x="15548188" y="23750227"/>
            <a:ext cx="9818733" cy="756760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Always wash your produce to remove as many bacteria as possible (just in case).</a:t>
            </a:r>
          </a:p>
        </p:txBody>
      </p:sp>
      <p:sp>
        <p:nvSpPr>
          <p:cNvPr id="13" name="Cloud 12"/>
          <p:cNvSpPr>
            <a:spLocks noChangeAspect="1"/>
          </p:cNvSpPr>
          <p:nvPr/>
        </p:nvSpPr>
        <p:spPr>
          <a:xfrm>
            <a:off x="30886926" y="8207698"/>
            <a:ext cx="9818733" cy="756760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Remember to keep fresh produce away from raw meats that are more likely to have harmful bacteria!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8139" y="5910779"/>
            <a:ext cx="14459427" cy="178394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Did you know:</a:t>
            </a:r>
          </a:p>
          <a:p>
            <a:pPr marL="1371600" indent="-1371600">
              <a:buFontTx/>
              <a:buAutoNum type="arabicParenR"/>
            </a:pPr>
            <a:r>
              <a:rPr lang="en-US" sz="6000" dirty="0"/>
              <a:t>A spinach leaf from the grocery store has between 100,000 and 10,000,000 bacteria on it.</a:t>
            </a:r>
          </a:p>
          <a:p>
            <a:pPr marL="1371600" indent="-1371600">
              <a:buFontTx/>
              <a:buAutoNum type="arabicParenR"/>
            </a:pPr>
            <a:endParaRPr lang="en-US" sz="6000" dirty="0"/>
          </a:p>
          <a:p>
            <a:pPr marL="1371600" indent="-1371600">
              <a:buFontTx/>
              <a:buAutoNum type="arabicParenR"/>
            </a:pPr>
            <a:r>
              <a:rPr lang="en-US" sz="6000" dirty="0"/>
              <a:t>An average human has 100,000,000,000,000 bacteria on or in their body.</a:t>
            </a:r>
          </a:p>
          <a:p>
            <a:pPr marL="1371600" indent="-1371600">
              <a:buFontTx/>
              <a:buAutoNum type="arabicParenR"/>
            </a:pPr>
            <a:endParaRPr lang="en-US" sz="6000" dirty="0"/>
          </a:p>
          <a:p>
            <a:pPr marL="1371600" indent="-1371600">
              <a:buFontTx/>
              <a:buAutoNum type="arabicParenR"/>
            </a:pPr>
            <a:r>
              <a:rPr lang="en-US" sz="6000" dirty="0"/>
              <a:t>Almost always the bacteria found on fresh produce are harmless to humans, but can cause decay of the produce.</a:t>
            </a:r>
          </a:p>
          <a:p>
            <a:pPr marL="1371600" indent="-1371600">
              <a:buFontTx/>
              <a:buAutoNum type="arabicParenR"/>
            </a:pPr>
            <a:endParaRPr lang="en-US" sz="6000" dirty="0"/>
          </a:p>
          <a:p>
            <a:pPr marL="1371600" indent="-1371600">
              <a:buFontTx/>
              <a:buAutoNum type="arabicParenR"/>
            </a:pPr>
            <a:r>
              <a:rPr lang="en-US" sz="6000" dirty="0"/>
              <a:t>Bagged salads usually have 10 to 100 times </a:t>
            </a:r>
            <a:r>
              <a:rPr lang="en-US" sz="6000" b="1" dirty="0"/>
              <a:t>fewer</a:t>
            </a:r>
            <a:r>
              <a:rPr lang="en-US" sz="6000" dirty="0"/>
              <a:t> bacteria on them compared to commodity greens.</a:t>
            </a:r>
          </a:p>
        </p:txBody>
      </p:sp>
      <p:pic>
        <p:nvPicPr>
          <p:cNvPr id="2050" name="Picture 2" descr="University Logo">
            <a:extLst>
              <a:ext uri="{FF2B5EF4-FFF2-40B4-BE49-F238E27FC236}">
                <a16:creationId xmlns:a16="http://schemas.microsoft.com/office/drawing/2014/main" id="{3506423A-FFBE-F64B-A75F-242EBBF9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500" y="1407730"/>
            <a:ext cx="8394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55204" y="30587348"/>
            <a:ext cx="20761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te 3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42" y="19106762"/>
            <a:ext cx="11612880" cy="11612880"/>
          </a:xfrm>
          <a:prstGeom prst="rect">
            <a:avLst/>
          </a:prstGeom>
        </p:spPr>
      </p:pic>
      <p:pic>
        <p:nvPicPr>
          <p:cNvPr id="7" name="Picture 6" descr="plate 4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402" y="5205312"/>
            <a:ext cx="10561320" cy="10668000"/>
          </a:xfrm>
          <a:prstGeom prst="rect">
            <a:avLst/>
          </a:prstGeom>
        </p:spPr>
      </p:pic>
      <p:sp>
        <p:nvSpPr>
          <p:cNvPr id="8" name="Cloud 7"/>
          <p:cNvSpPr>
            <a:spLocks noChangeAspect="1"/>
          </p:cNvSpPr>
          <p:nvPr/>
        </p:nvSpPr>
        <p:spPr>
          <a:xfrm>
            <a:off x="1084179" y="6350424"/>
            <a:ext cx="10635724" cy="876562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Most bacteria are on the outside of the leaves, but some are inside and can’t be washed off.</a:t>
            </a:r>
          </a:p>
        </p:txBody>
      </p:sp>
      <p:sp>
        <p:nvSpPr>
          <p:cNvPr id="9" name="Cloud 8"/>
          <p:cNvSpPr>
            <a:spLocks noChangeAspect="1"/>
          </p:cNvSpPr>
          <p:nvPr/>
        </p:nvSpPr>
        <p:spPr>
          <a:xfrm>
            <a:off x="14181674" y="16711343"/>
            <a:ext cx="9536788" cy="78599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Bacteria found on plants are there naturally during the entire time the plant is growing.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137263" y="6350424"/>
            <a:ext cx="14459427" cy="176346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Grow your own!</a:t>
            </a:r>
          </a:p>
          <a:p>
            <a:pPr algn="ctr"/>
            <a:endParaRPr lang="en-US" b="1" dirty="0"/>
          </a:p>
          <a:p>
            <a:pPr marL="1371600" indent="-1371600">
              <a:buAutoNum type="arabicParenR"/>
            </a:pPr>
            <a:r>
              <a:rPr lang="en-US" sz="6000" dirty="0"/>
              <a:t>Get a spinach leaf and a petri dish from one of the volunteers</a:t>
            </a:r>
          </a:p>
          <a:p>
            <a:pPr marL="1371600" indent="-1371600">
              <a:buAutoNum type="arabicParenR"/>
            </a:pPr>
            <a:endParaRPr lang="en-US" sz="6000" dirty="0"/>
          </a:p>
          <a:p>
            <a:pPr marL="1371600" indent="-1371600">
              <a:buAutoNum type="arabicParenR"/>
            </a:pPr>
            <a:r>
              <a:rPr lang="en-US" sz="6000" dirty="0"/>
              <a:t>Holding the spinach leaf by the stem, streak it lightly across the surface of the media in the dish</a:t>
            </a:r>
          </a:p>
          <a:p>
            <a:pPr marL="1371600" indent="-1371600">
              <a:buAutoNum type="arabicParenR"/>
            </a:pPr>
            <a:endParaRPr lang="en-US" sz="6000" dirty="0"/>
          </a:p>
          <a:p>
            <a:pPr marL="1371600" indent="-1371600">
              <a:buAutoNum type="arabicParenR"/>
            </a:pPr>
            <a:r>
              <a:rPr lang="en-US" sz="6000" dirty="0"/>
              <a:t>Have a volunteer seal the dish for you</a:t>
            </a:r>
          </a:p>
          <a:p>
            <a:pPr marL="1371600" indent="-1371600">
              <a:buAutoNum type="arabicParenR"/>
            </a:pPr>
            <a:endParaRPr lang="en-US" sz="6000" dirty="0"/>
          </a:p>
          <a:p>
            <a:pPr marL="1371600" indent="-1371600">
              <a:buAutoNum type="arabicParenR"/>
            </a:pPr>
            <a:r>
              <a:rPr lang="en-US" sz="6000" dirty="0"/>
              <a:t>Take it home and see what grows!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16511103" y="26762839"/>
            <a:ext cx="24962051" cy="449414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We have naturally occurring bacteria on our skin and outside surfaces of our bodies just like </a:t>
            </a:r>
            <a:r>
              <a:rPr lang="en-US" sz="7200"/>
              <a:t>plants do!</a:t>
            </a:r>
            <a:endParaRPr lang="en-US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4180" y="1138679"/>
            <a:ext cx="33091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b="1" dirty="0"/>
              <a:t>What’s That Growing On My Spinach?</a:t>
            </a:r>
          </a:p>
        </p:txBody>
      </p:sp>
      <p:pic>
        <p:nvPicPr>
          <p:cNvPr id="1026" name="Picture 2" descr="University Logo">
            <a:extLst>
              <a:ext uri="{FF2B5EF4-FFF2-40B4-BE49-F238E27FC236}">
                <a16:creationId xmlns:a16="http://schemas.microsoft.com/office/drawing/2014/main" id="{2EEAF041-17DA-A84A-B38E-F9A10AC0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5700" y="1138679"/>
            <a:ext cx="8394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532349" y="31213598"/>
            <a:ext cx="20761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502</TotalTime>
  <Words>228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News Gothic MT</vt:lpstr>
      <vt:lpstr>Wingdings 2</vt:lpstr>
      <vt:lpstr>Breeze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Pruitt</dc:creator>
  <cp:lastModifiedBy>Frost, Angie</cp:lastModifiedBy>
  <cp:revision>24</cp:revision>
  <cp:lastPrinted>2012-04-12T15:46:31Z</cp:lastPrinted>
  <dcterms:created xsi:type="dcterms:W3CDTF">2012-04-10T15:13:08Z</dcterms:created>
  <dcterms:modified xsi:type="dcterms:W3CDTF">2021-07-22T13:36:00Z</dcterms:modified>
</cp:coreProperties>
</file>