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86" r:id="rId2"/>
    <p:sldId id="287" r:id="rId3"/>
    <p:sldId id="256"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 id="309" r:id="rId26"/>
    <p:sldId id="310" r:id="rId27"/>
    <p:sldId id="311" r:id="rId28"/>
    <p:sldId id="317" r:id="rId29"/>
    <p:sldId id="318"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06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305" autoAdjust="0"/>
  </p:normalViewPr>
  <p:slideViewPr>
    <p:cSldViewPr>
      <p:cViewPr varScale="1">
        <p:scale>
          <a:sx n="59" d="100"/>
          <a:sy n="59" d="100"/>
        </p:scale>
        <p:origin x="189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727AC2A8-7F29-4B71-B0D5-A9ADF772BDC7}" type="datetimeFigureOut">
              <a:rPr lang="en-US"/>
              <a:pPr>
                <a:defRPr/>
              </a:pPr>
              <a:t>4/18/2022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0E56BC6D-2C49-4985-9423-2367CDB01B4A}" type="slidenum">
              <a:rPr lang="en-US"/>
              <a:pPr>
                <a:defRPr/>
              </a:pPr>
              <a:t>‹#›</a:t>
            </a:fld>
            <a:endParaRPr lang="en-US" dirty="0"/>
          </a:p>
        </p:txBody>
      </p:sp>
    </p:spTree>
    <p:extLst>
      <p:ext uri="{BB962C8B-B14F-4D97-AF65-F5344CB8AC3E}">
        <p14:creationId xmlns:p14="http://schemas.microsoft.com/office/powerpoint/2010/main" val="287258289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a:t>Edit the topic by double-clicking on </a:t>
            </a:r>
            <a:r>
              <a:rPr lang="en-US" b="1"/>
              <a:t>Type the topic here</a:t>
            </a:r>
            <a:r>
              <a:rPr lang="en-US"/>
              <a:t>.</a:t>
            </a:r>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73912B2-1F88-4502-82D5-E13E796E7304}" type="slidenum">
              <a:rPr lang="en-US"/>
              <a:pPr fontAlgn="base">
                <a:spcBef>
                  <a:spcPct val="0"/>
                </a:spcBef>
                <a:spcAft>
                  <a:spcPct val="0"/>
                </a:spcAft>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a:t>Double-click on each topic at the top to edit it.</a:t>
            </a:r>
          </a:p>
          <a:p>
            <a:pPr>
              <a:spcBef>
                <a:spcPct val="0"/>
              </a:spcBef>
            </a:pPr>
            <a:r>
              <a:rPr lang="en-US"/>
              <a:t>The numbers are all hyperlinked to the questions.  The hyperlinks only work in the Slide Show view, and in PowerPoint 2007 or later.  Type Shift and F5 simultaneously to test your links.</a:t>
            </a:r>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672F144-90C5-4283-B429-7222D2260626}" type="slidenum">
              <a:rPr lang="en-US"/>
              <a:pPr fontAlgn="base">
                <a:spcBef>
                  <a:spcPct val="0"/>
                </a:spcBef>
                <a:spcAft>
                  <a:spcPct val="0"/>
                </a:spcAft>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a:t>On each question slide, you can double-click the white text to add a question. </a:t>
            </a:r>
          </a:p>
          <a:p>
            <a:pPr>
              <a:spcBef>
                <a:spcPct val="0"/>
              </a:spcBef>
            </a:pPr>
            <a:r>
              <a:rPr lang="en-US" i="1"/>
              <a:t>Take special care to not press Delete before editing the text, as it will remove the animations and possibly the formatting. </a:t>
            </a:r>
          </a:p>
          <a:p>
            <a:pPr>
              <a:spcBef>
                <a:spcPct val="0"/>
              </a:spcBef>
            </a:pPr>
            <a:r>
              <a:rPr lang="en-US"/>
              <a:t>To insert pictures, shapes, or Clip Art, too, go to the Insert ribbon. </a:t>
            </a:r>
          </a:p>
          <a:p>
            <a:pPr>
              <a:spcBef>
                <a:spcPct val="0"/>
              </a:spcBef>
            </a:pPr>
            <a:r>
              <a:rPr lang="en-US"/>
              <a:t>Double-click on the black text to enter the answer. The house in the bottom left corner will allow the students to return to Slide 2, where the question board is found.</a:t>
            </a:r>
          </a:p>
          <a:p>
            <a:pPr>
              <a:spcBef>
                <a:spcPct val="0"/>
              </a:spcBef>
            </a:pPr>
            <a:r>
              <a:rPr lang="en-US"/>
              <a:t>Make sure to change your Topic section at the top of your slides, too.</a:t>
            </a:r>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AE4E4F9-EF2C-487D-9FF6-4A8AD931E0FE}" type="slidenum">
              <a:rPr lang="en-US"/>
              <a:pPr fontAlgn="base">
                <a:spcBef>
                  <a:spcPct val="0"/>
                </a:spcBef>
                <a:spcAft>
                  <a:spcPct val="0"/>
                </a:spcAft>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CBB6D23-FC44-4747-952F-070E375CE0FB}" type="slidenum">
              <a:rPr lang="en-US"/>
              <a:pPr fontAlgn="base">
                <a:spcBef>
                  <a:spcPct val="0"/>
                </a:spcBef>
                <a:spcAft>
                  <a:spcPct val="0"/>
                </a:spcAft>
              </a:pPr>
              <a:t>20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a:t>These “Daily Double” slides are linked to the questions. </a:t>
            </a:r>
          </a:p>
        </p:txBody>
      </p:sp>
      <p:sp>
        <p:nvSpPr>
          <p:cNvPr id="471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773BD39-6E65-457C-9AEA-CF9368ED6C2E}" type="slidenum">
              <a:rPr lang="en-US"/>
              <a:pPr fontAlgn="base">
                <a:spcBef>
                  <a:spcPct val="0"/>
                </a:spcBef>
                <a:spcAft>
                  <a:spcPct val="0"/>
                </a:spcAft>
              </a:pPr>
              <a:t>28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a:t>Template designed by Theresa M. Dyson</a:t>
            </a:r>
          </a:p>
          <a:p>
            <a:pPr>
              <a:spcBef>
                <a:spcPct val="0"/>
              </a:spcBef>
            </a:pPr>
            <a:r>
              <a:rPr lang="en-US"/>
              <a:t>Computer Resource Specialist, Virginia Beach City Public Schools</a:t>
            </a:r>
          </a:p>
          <a:p>
            <a:pPr>
              <a:spcBef>
                <a:spcPct val="0"/>
              </a:spcBef>
            </a:pPr>
            <a:r>
              <a:rPr lang="en-US"/>
              <a:t>Adjunct Professor, Tidewater Community College</a:t>
            </a:r>
          </a:p>
        </p:txBody>
      </p:sp>
      <p:sp>
        <p:nvSpPr>
          <p:cNvPr id="49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8656F21-20E1-400A-A4D3-504E9477CC7E}" type="slidenum">
              <a:rPr lang="en-US"/>
              <a:pPr fontAlgn="base">
                <a:spcBef>
                  <a:spcPct val="0"/>
                </a:spcBef>
                <a:spcAft>
                  <a:spcPct val="0"/>
                </a:spcAft>
              </a:pPr>
              <a:t>29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7DD118F-C66F-4498-8520-90F4F4219ABD}" type="datetimeFigureOut">
              <a:rPr lang="en-US"/>
              <a:pPr>
                <a:defRPr/>
              </a:pPr>
              <a:t>4/18/2022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0C1C8B9-68E5-4F61-A747-6FB29B9F04F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DB86523-4280-4AD7-82FE-35259E969FFE}" type="datetimeFigureOut">
              <a:rPr lang="en-US"/>
              <a:pPr>
                <a:defRPr/>
              </a:pPr>
              <a:t>4/18/2022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5E99F8-E114-4677-8C55-A1F30A87911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BF17558-B216-4AAA-9E4C-3DDFB5006D79}" type="datetimeFigureOut">
              <a:rPr lang="en-US"/>
              <a:pPr>
                <a:defRPr/>
              </a:pPr>
              <a:t>4/18/2022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B7D73E-078D-4DE3-9362-C66614A32889}"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E14F06C-2B63-4B0B-BDA0-36EBB9B4BF8D}" type="datetimeFigureOut">
              <a:rPr lang="en-US"/>
              <a:pPr>
                <a:defRPr/>
              </a:pPr>
              <a:t>4/18/2022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CF9CF2-C099-41DB-897C-3414EDB5940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5FAEF39-4657-4D6A-8B17-58502AE53489}" type="datetimeFigureOut">
              <a:rPr lang="en-US"/>
              <a:pPr>
                <a:defRPr/>
              </a:pPr>
              <a:t>4/18/2022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A0F8407-1FFA-485E-AF36-C2CE726FC91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70C7788-D2E3-4A55-B312-008F20217483}" type="datetimeFigureOut">
              <a:rPr lang="en-US"/>
              <a:pPr>
                <a:defRPr/>
              </a:pPr>
              <a:t>4/18/2022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3C5DB49-D376-4811-A4BA-10A785ACC22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4DFE1632-9664-4CE1-9D30-2BD904DD6D5D}" type="datetimeFigureOut">
              <a:rPr lang="en-US"/>
              <a:pPr>
                <a:defRPr/>
              </a:pPr>
              <a:t>4/18/2022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B2FFA55-B657-4027-A9B6-02A14CF3CE0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73FFD369-FA57-4C60-9806-EFFA6EF929BA}" type="datetimeFigureOut">
              <a:rPr lang="en-US"/>
              <a:pPr>
                <a:defRPr/>
              </a:pPr>
              <a:t>4/18/2022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31B6089-3F5C-4845-9E3E-9F7C32B201E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66CB03D-0CFF-42D6-B94F-6AB8C2F42177}" type="datetimeFigureOut">
              <a:rPr lang="en-US"/>
              <a:pPr>
                <a:defRPr/>
              </a:pPr>
              <a:t>4/18/2022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07A543F-FDD7-42C1-B681-3D4A7BF5C2A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7F2FD62-1B7F-4F76-9FAA-4A81BCC7D588}" type="datetimeFigureOut">
              <a:rPr lang="en-US"/>
              <a:pPr>
                <a:defRPr/>
              </a:pPr>
              <a:t>4/18/2022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9E1323C-B322-4028-9330-80C59CB2F958}"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F346BA6-0FC0-4766-BA10-2E8941D93724}" type="datetimeFigureOut">
              <a:rPr lang="en-US"/>
              <a:pPr>
                <a:defRPr/>
              </a:pPr>
              <a:t>4/18/2022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85AF516-DD65-43FF-856B-5A84A49EF07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ACC915A9-C0B8-4611-9839-C81D9C0B3E23}" type="datetimeFigureOut">
              <a:rPr lang="en-US"/>
              <a:pPr>
                <a:defRPr/>
              </a:pPr>
              <a:t>4/18/2022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41F35BF2-7CDA-4A75-A3C7-D79E2E9B0D2B}" type="slidenum">
              <a:rPr lang="en-US"/>
              <a:pPr>
                <a:defRPr/>
              </a:pPr>
              <a:t>‹#›</a:t>
            </a:fld>
            <a:endParaRPr lang="en-US" dirty="0"/>
          </a:p>
        </p:txBody>
      </p:sp>
    </p:spTree>
  </p:cSld>
  <p:clrMap bg1="dk1" tx1="lt1" bg2="dk2" tx2="lt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slide" Target="slide4.xml"/><Relationship Id="rId13" Type="http://schemas.openxmlformats.org/officeDocument/2006/relationships/slide" Target="slide5.xml"/><Relationship Id="rId18" Type="http://schemas.openxmlformats.org/officeDocument/2006/relationships/slide" Target="slide6.xml"/><Relationship Id="rId26" Type="http://schemas.openxmlformats.org/officeDocument/2006/relationships/slide" Target="slide22.xml"/><Relationship Id="rId3" Type="http://schemas.openxmlformats.org/officeDocument/2006/relationships/slide" Target="slide3.xml"/><Relationship Id="rId21" Type="http://schemas.openxmlformats.org/officeDocument/2006/relationships/slide" Target="slide21.xml"/><Relationship Id="rId7" Type="http://schemas.openxmlformats.org/officeDocument/2006/relationships/slide" Target="slide23.xml"/><Relationship Id="rId12" Type="http://schemas.openxmlformats.org/officeDocument/2006/relationships/slide" Target="slide24.xml"/><Relationship Id="rId17" Type="http://schemas.openxmlformats.org/officeDocument/2006/relationships/slide" Target="slide25.xml"/><Relationship Id="rId25" Type="http://schemas.openxmlformats.org/officeDocument/2006/relationships/slide" Target="slide17.xml"/><Relationship Id="rId2" Type="http://schemas.openxmlformats.org/officeDocument/2006/relationships/notesSlide" Target="../notesSlides/notesSlide2.xml"/><Relationship Id="rId16" Type="http://schemas.openxmlformats.org/officeDocument/2006/relationships/slide" Target="slide20.xml"/><Relationship Id="rId20"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slide" Target="slide28.xml"/><Relationship Id="rId11" Type="http://schemas.openxmlformats.org/officeDocument/2006/relationships/slide" Target="slide19.xml"/><Relationship Id="rId24" Type="http://schemas.openxmlformats.org/officeDocument/2006/relationships/slide" Target="slide12.xml"/><Relationship Id="rId5" Type="http://schemas.openxmlformats.org/officeDocument/2006/relationships/slide" Target="slide13.xml"/><Relationship Id="rId15" Type="http://schemas.openxmlformats.org/officeDocument/2006/relationships/slide" Target="slide15.xml"/><Relationship Id="rId23" Type="http://schemas.openxmlformats.org/officeDocument/2006/relationships/slide" Target="slide7.xml"/><Relationship Id="rId10" Type="http://schemas.openxmlformats.org/officeDocument/2006/relationships/slide" Target="slide14.xml"/><Relationship Id="rId19" Type="http://schemas.openxmlformats.org/officeDocument/2006/relationships/slide" Target="slide29.xml"/><Relationship Id="rId4" Type="http://schemas.openxmlformats.org/officeDocument/2006/relationships/slide" Target="slide8.xml"/><Relationship Id="rId9" Type="http://schemas.openxmlformats.org/officeDocument/2006/relationships/slide" Target="slide9.xml"/><Relationship Id="rId14" Type="http://schemas.openxmlformats.org/officeDocument/2006/relationships/slide" Target="slide10.xml"/><Relationship Id="rId22" Type="http://schemas.openxmlformats.org/officeDocument/2006/relationships/slide" Target="slide26.xml"/><Relationship Id="rId27" Type="http://schemas.openxmlformats.org/officeDocument/2006/relationships/slide" Target="slide27.xml"/></Relationships>
</file>

<file path=ppt/slides/_rels/slide2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3067051"/>
          </a:xfrm>
        </p:spPr>
        <p:txBody>
          <a:bodyPr rtlCol="0">
            <a:noAutofit/>
            <a:scene3d>
              <a:camera prst="orthographicFront"/>
              <a:lightRig rig="soft" dir="t">
                <a:rot lat="0" lon="0" rev="10800000"/>
              </a:lightRig>
            </a:scene3d>
            <a:sp3d>
              <a:bevelT w="27940" h="12700"/>
              <a:contourClr>
                <a:srgbClr val="DDDDDD"/>
              </a:contourClr>
            </a:sp3d>
          </a:bodyPr>
          <a:lstStyle/>
          <a:p>
            <a:pPr fontAlgn="auto">
              <a:spcAft>
                <a:spcPts val="0"/>
              </a:spcAft>
              <a:defRPr/>
            </a:pPr>
            <a:br>
              <a:rPr lang="en-US" sz="2800" b="1" spc="150" dirty="0">
                <a:ln w="11430"/>
                <a:solidFill>
                  <a:srgbClr val="F8F8F8"/>
                </a:solidFill>
                <a:effectLst>
                  <a:outerShdw blurRad="25400" algn="tl" rotWithShape="0">
                    <a:srgbClr val="000000">
                      <a:alpha val="43000"/>
                    </a:srgbClr>
                  </a:outerShdw>
                </a:effectLst>
              </a:rPr>
            </a:br>
            <a:br>
              <a:rPr lang="en-US" sz="2800" b="1" spc="150" dirty="0">
                <a:ln w="11430"/>
                <a:solidFill>
                  <a:srgbClr val="F8F8F8"/>
                </a:solidFill>
                <a:effectLst>
                  <a:outerShdw blurRad="25400" algn="tl" rotWithShape="0">
                    <a:srgbClr val="000000">
                      <a:alpha val="43000"/>
                    </a:srgbClr>
                  </a:outerShdw>
                </a:effectLst>
              </a:rPr>
            </a:br>
            <a:br>
              <a:rPr lang="en-US" sz="2800" b="1" spc="150" dirty="0">
                <a:ln w="11430"/>
                <a:solidFill>
                  <a:srgbClr val="F8F8F8"/>
                </a:solidFill>
                <a:effectLst>
                  <a:outerShdw blurRad="25400" algn="tl" rotWithShape="0">
                    <a:srgbClr val="000000">
                      <a:alpha val="43000"/>
                    </a:srgbClr>
                  </a:outerShdw>
                </a:effectLst>
              </a:rPr>
            </a:br>
            <a:r>
              <a:rPr lang="en-US" sz="2800" b="1" spc="150" dirty="0">
                <a:ln w="11430"/>
                <a:solidFill>
                  <a:srgbClr val="F8F8F8"/>
                </a:solidFill>
                <a:effectLst>
                  <a:outerShdw blurRad="25400" algn="tl" rotWithShape="0">
                    <a:srgbClr val="000000">
                      <a:alpha val="43000"/>
                    </a:srgbClr>
                  </a:outerShdw>
                </a:effectLst>
              </a:rPr>
              <a:t>I have the answer, now…</a:t>
            </a:r>
            <a:br>
              <a:rPr lang="en-US" sz="9600" b="1" spc="150" dirty="0">
                <a:ln w="11430"/>
                <a:solidFill>
                  <a:srgbClr val="F8F8F8"/>
                </a:solidFill>
                <a:effectLst>
                  <a:outerShdw blurRad="25400" algn="tl" rotWithShape="0">
                    <a:srgbClr val="000000">
                      <a:alpha val="43000"/>
                    </a:srgbClr>
                  </a:outerShdw>
                </a:effectLst>
              </a:rPr>
            </a:br>
            <a:r>
              <a:rPr lang="en-US" sz="9600" b="1" spc="150" dirty="0">
                <a:ln w="11430"/>
                <a:solidFill>
                  <a:srgbClr val="F8F8F8"/>
                </a:solidFill>
                <a:effectLst>
                  <a:outerShdw blurRad="25400" algn="tl" rotWithShape="0">
                    <a:srgbClr val="000000">
                      <a:alpha val="43000"/>
                    </a:srgbClr>
                  </a:outerShdw>
                </a:effectLst>
              </a:rPr>
              <a:t>Tell me the Question</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endParaRPr lang="en-US" dirty="0"/>
          </a:p>
          <a:p>
            <a:pPr fontAlgn="auto">
              <a:spcAft>
                <a:spcPts val="0"/>
              </a:spcAft>
              <a:buFont typeface="Arial" pitchFamily="34" charset="0"/>
              <a:buNone/>
              <a:defRPr/>
            </a:pPr>
            <a:endParaRPr lang="en-US" dirty="0">
              <a:solidFill>
                <a:srgbClr val="FFFF00"/>
              </a:solidFill>
            </a:endParaRPr>
          </a:p>
          <a:p>
            <a:pPr fontAlgn="auto">
              <a:spcAft>
                <a:spcPts val="0"/>
              </a:spcAft>
              <a:buFont typeface="Arial" pitchFamily="34" charset="0"/>
              <a:buNone/>
              <a:defRPr/>
            </a:pPr>
            <a:r>
              <a:rPr lang="en-US" dirty="0">
                <a:solidFill>
                  <a:srgbClr val="FFFF00"/>
                </a:solidFill>
              </a:rPr>
              <a:t>Over-the-Counter Medicine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The Drug Facts Label: 3 points</a:t>
            </a:r>
          </a:p>
        </p:txBody>
      </p:sp>
      <p:sp>
        <p:nvSpPr>
          <p:cNvPr id="5" name="Content Placeholder 4"/>
          <p:cNvSpPr>
            <a:spLocks noGrp="1"/>
          </p:cNvSpPr>
          <p:nvPr>
            <p:ph sz="half" idx="1"/>
          </p:nvPr>
        </p:nvSpPr>
        <p:spPr>
          <a:xfrm>
            <a:off x="2590800" y="1828800"/>
            <a:ext cx="4419600" cy="2438400"/>
          </a:xfrm>
        </p:spPr>
        <p:txBody>
          <a:bodyPr rtlCol="0">
            <a:normAutofit/>
          </a:bodyPr>
          <a:lstStyle/>
          <a:p>
            <a:pPr fontAlgn="auto">
              <a:spcAft>
                <a:spcPts val="0"/>
              </a:spcAft>
              <a:buFont typeface="Arial" pitchFamily="34" charset="0"/>
              <a:buNone/>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The symptoms or illnesses an OTC medicine is meant to treat are listed in this section.</a:t>
            </a:r>
          </a:p>
        </p:txBody>
      </p:sp>
      <p:sp>
        <p:nvSpPr>
          <p:cNvPr id="6" name="Content Placeholder 5"/>
          <p:cNvSpPr>
            <a:spLocks noGrp="1"/>
          </p:cNvSpPr>
          <p:nvPr>
            <p:ph sz="half" idx="2"/>
          </p:nvPr>
        </p:nvSpPr>
        <p:spPr>
          <a:xfrm>
            <a:off x="4648200" y="4495800"/>
            <a:ext cx="4038600" cy="1630363"/>
          </a:xfrm>
        </p:spPr>
        <p:txBody>
          <a:bodyPr/>
          <a:lstStyle/>
          <a:p>
            <a:pPr algn="ctr">
              <a:buFont typeface="Arial" charset="0"/>
              <a:buNone/>
            </a:pPr>
            <a:r>
              <a:rPr lang="en-US" b="1" i="1">
                <a:solidFill>
                  <a:srgbClr val="FFFF00"/>
                </a:solidFill>
              </a:rPr>
              <a:t>What is the Uses section?</a:t>
            </a:r>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The Drug Facts Label: 4 points</a:t>
            </a:r>
          </a:p>
        </p:txBody>
      </p:sp>
      <p:sp>
        <p:nvSpPr>
          <p:cNvPr id="5" name="Content Placeholder 4"/>
          <p:cNvSpPr>
            <a:spLocks noGrp="1"/>
          </p:cNvSpPr>
          <p:nvPr>
            <p:ph sz="half" idx="1"/>
          </p:nvPr>
        </p:nvSpPr>
        <p:spPr>
          <a:xfrm>
            <a:off x="2514600" y="1447800"/>
            <a:ext cx="4191000" cy="2438400"/>
          </a:xfrm>
        </p:spPr>
        <p:txBody>
          <a:bodyPr rtlCol="0">
            <a:normAutofit fontScale="92500" lnSpcReduction="20000"/>
          </a:bodyPr>
          <a:lstStyle/>
          <a:p>
            <a:pPr fontAlgn="auto">
              <a:spcAft>
                <a:spcPts val="0"/>
              </a:spcAft>
              <a:buFont typeface="Arial" pitchFamily="34" charset="0"/>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Aft>
                <a:spcPts val="0"/>
              </a:spcAft>
              <a:buFont typeface="Arial" pitchFamily="34" charset="0"/>
              <a:buNone/>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sz="3000" dirty="0">
                <a:ln w="18415" cmpd="sng">
                  <a:solidFill>
                    <a:srgbClr val="FFFFFF"/>
                  </a:solidFill>
                  <a:prstDash val="solid"/>
                </a:ln>
                <a:solidFill>
                  <a:srgbClr val="FFFFFF"/>
                </a:solidFill>
                <a:effectLst>
                  <a:outerShdw blurRad="63500" dir="3600000" algn="tl" rotWithShape="0">
                    <a:srgbClr val="000000">
                      <a:alpha val="70000"/>
                    </a:srgbClr>
                  </a:outerShdw>
                </a:effectLst>
              </a:rPr>
              <a:t>To avoid overdose because the same drug could be in another medication you are taking, check this.</a:t>
            </a:r>
          </a:p>
        </p:txBody>
      </p:sp>
      <p:sp>
        <p:nvSpPr>
          <p:cNvPr id="6" name="Content Placeholder 5"/>
          <p:cNvSpPr>
            <a:spLocks noGrp="1"/>
          </p:cNvSpPr>
          <p:nvPr>
            <p:ph sz="half" idx="2"/>
          </p:nvPr>
        </p:nvSpPr>
        <p:spPr>
          <a:xfrm>
            <a:off x="4648200" y="4495800"/>
            <a:ext cx="4038600" cy="1630363"/>
          </a:xfrm>
        </p:spPr>
        <p:txBody>
          <a:bodyPr rtlCol="0">
            <a:normAutofit fontScale="92500" lnSpcReduction="20000"/>
          </a:bodyPr>
          <a:lstStyle/>
          <a:p>
            <a:pPr algn="ctr" fontAlgn="auto">
              <a:spcAft>
                <a:spcPts val="0"/>
              </a:spcAft>
              <a:buFont typeface="Arial" pitchFamily="34" charset="0"/>
              <a:buNone/>
              <a:defRPr/>
            </a:pPr>
            <a:r>
              <a:rPr lang="en-US" b="1" i="1" dirty="0">
                <a:solidFill>
                  <a:srgbClr val="FFFF00"/>
                </a:solidFill>
              </a:rPr>
              <a:t>What is the Active Ingredient  (section)?</a:t>
            </a:r>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The Drug Facts Label: 5 points</a:t>
            </a:r>
          </a:p>
        </p:txBody>
      </p:sp>
      <p:sp>
        <p:nvSpPr>
          <p:cNvPr id="5" name="Content Placeholder 4"/>
          <p:cNvSpPr>
            <a:spLocks noGrp="1"/>
          </p:cNvSpPr>
          <p:nvPr>
            <p:ph sz="half" idx="1"/>
          </p:nvPr>
        </p:nvSpPr>
        <p:spPr>
          <a:xfrm>
            <a:off x="2667000" y="1524000"/>
            <a:ext cx="3962400" cy="2895600"/>
          </a:xfrm>
        </p:spPr>
        <p:txBody>
          <a:bodyPr rtlCol="0">
            <a:normAutofit/>
          </a:bodyPr>
          <a:lstStyle/>
          <a:p>
            <a:pPr fontAlgn="auto">
              <a:spcAft>
                <a:spcPts val="0"/>
              </a:spcAft>
              <a:buFont typeface="Arial" pitchFamily="34" charset="0"/>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Aft>
                <a:spcPts val="0"/>
              </a:spcAft>
              <a:buFont typeface="Arial" pitchFamily="34" charset="0"/>
              <a:buNone/>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This section often includes a telephone icon </a:t>
            </a: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sym typeface="Webdings"/>
              </a:rPr>
              <a:t> and a telephone number.</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Content Placeholder 5"/>
          <p:cNvSpPr>
            <a:spLocks noGrp="1"/>
          </p:cNvSpPr>
          <p:nvPr>
            <p:ph sz="half" idx="2"/>
          </p:nvPr>
        </p:nvSpPr>
        <p:spPr>
          <a:xfrm>
            <a:off x="4648200" y="4495800"/>
            <a:ext cx="4038600" cy="1630363"/>
          </a:xfrm>
        </p:spPr>
        <p:txBody>
          <a:bodyPr/>
          <a:lstStyle/>
          <a:p>
            <a:pPr algn="ctr">
              <a:buFont typeface="Arial" charset="0"/>
              <a:buNone/>
            </a:pPr>
            <a:r>
              <a:rPr lang="en-US" b="1" i="1">
                <a:solidFill>
                  <a:srgbClr val="FFFF00"/>
                </a:solidFill>
              </a:rPr>
              <a:t>What is the Questions section?</a:t>
            </a:r>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Beware: 1 point</a:t>
            </a:r>
          </a:p>
        </p:txBody>
      </p:sp>
      <p:sp>
        <p:nvSpPr>
          <p:cNvPr id="5" name="Content Placeholder 4"/>
          <p:cNvSpPr>
            <a:spLocks noGrp="1"/>
          </p:cNvSpPr>
          <p:nvPr>
            <p:ph sz="half" idx="1"/>
          </p:nvPr>
        </p:nvSpPr>
        <p:spPr>
          <a:xfrm>
            <a:off x="2743200" y="1524000"/>
            <a:ext cx="3962400" cy="2438400"/>
          </a:xfrm>
        </p:spPr>
        <p:txBody>
          <a:bodyPr rtlCol="0">
            <a:normAutofit fontScale="92500" lnSpcReduction="20000"/>
          </a:bodyPr>
          <a:lstStyle/>
          <a:p>
            <a:pPr fontAlgn="auto">
              <a:spcAft>
                <a:spcPts val="0"/>
              </a:spcAft>
              <a:buFont typeface="Arial" pitchFamily="34" charset="0"/>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Aft>
                <a:spcPts val="0"/>
              </a:spcAft>
              <a:buFont typeface="Arial" pitchFamily="34" charset="0"/>
              <a:buNone/>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sz="3000" dirty="0">
                <a:ln w="18415" cmpd="sng">
                  <a:solidFill>
                    <a:srgbClr val="FFFFFF"/>
                  </a:solidFill>
                  <a:prstDash val="solid"/>
                </a:ln>
                <a:solidFill>
                  <a:srgbClr val="FFFFFF"/>
                </a:solidFill>
                <a:effectLst>
                  <a:outerShdw blurRad="63500" dir="3600000" algn="tl" rotWithShape="0">
                    <a:srgbClr val="000000">
                      <a:alpha val="70000"/>
                    </a:srgbClr>
                  </a:outerShdw>
                </a:effectLst>
              </a:rPr>
              <a:t>Frequently included in Warnings, avoid these types of beverages when taking medication.</a:t>
            </a:r>
          </a:p>
        </p:txBody>
      </p:sp>
      <p:sp>
        <p:nvSpPr>
          <p:cNvPr id="6" name="Content Placeholder 5"/>
          <p:cNvSpPr>
            <a:spLocks noGrp="1"/>
          </p:cNvSpPr>
          <p:nvPr>
            <p:ph sz="half" idx="2"/>
          </p:nvPr>
        </p:nvSpPr>
        <p:spPr>
          <a:xfrm>
            <a:off x="4648200" y="4495800"/>
            <a:ext cx="4038600" cy="1630363"/>
          </a:xfrm>
        </p:spPr>
        <p:txBody>
          <a:bodyPr rtlCol="0">
            <a:normAutofit fontScale="92500" lnSpcReduction="20000"/>
          </a:bodyPr>
          <a:lstStyle/>
          <a:p>
            <a:pPr algn="ctr" fontAlgn="auto">
              <a:spcAft>
                <a:spcPts val="0"/>
              </a:spcAft>
              <a:buFont typeface="Arial" pitchFamily="34" charset="0"/>
              <a:buNone/>
              <a:defRPr/>
            </a:pPr>
            <a:r>
              <a:rPr lang="en-US" b="1" i="1" dirty="0">
                <a:solidFill>
                  <a:srgbClr val="FFFF00"/>
                </a:solidFill>
              </a:rPr>
              <a:t>What is alcohol?</a:t>
            </a:r>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Beware: 2 points</a:t>
            </a:r>
          </a:p>
        </p:txBody>
      </p:sp>
      <p:sp>
        <p:nvSpPr>
          <p:cNvPr id="5" name="Content Placeholder 4"/>
          <p:cNvSpPr>
            <a:spLocks noGrp="1"/>
          </p:cNvSpPr>
          <p:nvPr>
            <p:ph sz="half" idx="1"/>
          </p:nvPr>
        </p:nvSpPr>
        <p:spPr>
          <a:xfrm>
            <a:off x="2667000" y="1524000"/>
            <a:ext cx="3886200" cy="2819400"/>
          </a:xfrm>
        </p:spPr>
        <p:txBody>
          <a:bodyPr rtlCol="0">
            <a:normAutofit/>
          </a:bodyPr>
          <a:lstStyle/>
          <a:p>
            <a:pPr fontAlgn="auto">
              <a:spcAft>
                <a:spcPts val="0"/>
              </a:spcAft>
              <a:buFont typeface="Arial" pitchFamily="34" charset="0"/>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Aft>
                <a:spcPts val="0"/>
              </a:spcAft>
              <a:buFont typeface="Arial" pitchFamily="34" charset="0"/>
              <a:buNone/>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These  2 “womanly” conditions require a doctor’s advice before taking most drugs.</a:t>
            </a:r>
          </a:p>
        </p:txBody>
      </p:sp>
      <p:sp>
        <p:nvSpPr>
          <p:cNvPr id="6" name="Content Placeholder 5"/>
          <p:cNvSpPr>
            <a:spLocks noGrp="1"/>
          </p:cNvSpPr>
          <p:nvPr>
            <p:ph sz="half" idx="2"/>
          </p:nvPr>
        </p:nvSpPr>
        <p:spPr>
          <a:xfrm>
            <a:off x="4648200" y="4495800"/>
            <a:ext cx="4038600" cy="1630363"/>
          </a:xfrm>
        </p:spPr>
        <p:txBody>
          <a:bodyPr/>
          <a:lstStyle/>
          <a:p>
            <a:pPr algn="ctr">
              <a:buFont typeface="Arial" charset="0"/>
              <a:buNone/>
            </a:pPr>
            <a:r>
              <a:rPr lang="en-US" b="1" i="1">
                <a:solidFill>
                  <a:srgbClr val="FFFF00"/>
                </a:solidFill>
              </a:rPr>
              <a:t>What is pregnant &amp; nursing?</a:t>
            </a:r>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Beware: 3 points</a:t>
            </a:r>
          </a:p>
        </p:txBody>
      </p:sp>
      <p:sp>
        <p:nvSpPr>
          <p:cNvPr id="5" name="Content Placeholder 4"/>
          <p:cNvSpPr>
            <a:spLocks noGrp="1"/>
          </p:cNvSpPr>
          <p:nvPr>
            <p:ph sz="half" idx="1"/>
          </p:nvPr>
        </p:nvSpPr>
        <p:spPr>
          <a:xfrm>
            <a:off x="2743200" y="1524000"/>
            <a:ext cx="4038600" cy="2209800"/>
          </a:xfrm>
        </p:spPr>
        <p:txBody>
          <a:bodyPr rtlCol="0">
            <a:normAutofit fontScale="92500" lnSpcReduction="20000"/>
          </a:bodyPr>
          <a:lstStyle/>
          <a:p>
            <a:pPr fontAlgn="auto">
              <a:spcAft>
                <a:spcPts val="0"/>
              </a:spcAft>
              <a:buFont typeface="Arial" pitchFamily="34" charset="0"/>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Aft>
                <a:spcPts val="0"/>
              </a:spcAft>
              <a:buFont typeface="Arial" pitchFamily="34" charset="0"/>
              <a:buNone/>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sz="3000" dirty="0">
                <a:ln w="18415" cmpd="sng">
                  <a:solidFill>
                    <a:srgbClr val="FFFFFF"/>
                  </a:solidFill>
                  <a:prstDash val="solid"/>
                </a:ln>
                <a:solidFill>
                  <a:srgbClr val="FFFFFF"/>
                </a:solidFill>
                <a:effectLst>
                  <a:outerShdw blurRad="63500" dir="3600000" algn="tl" rotWithShape="0">
                    <a:srgbClr val="000000">
                      <a:alpha val="70000"/>
                    </a:srgbClr>
                  </a:outerShdw>
                </a:effectLst>
              </a:rPr>
              <a:t>A vital organ that sits under the ribcage &amp; can be damaged by an acetaminophen overdose.</a:t>
            </a:r>
          </a:p>
        </p:txBody>
      </p:sp>
      <p:sp>
        <p:nvSpPr>
          <p:cNvPr id="6" name="Content Placeholder 5"/>
          <p:cNvSpPr>
            <a:spLocks noGrp="1"/>
          </p:cNvSpPr>
          <p:nvPr>
            <p:ph sz="half" idx="2"/>
          </p:nvPr>
        </p:nvSpPr>
        <p:spPr>
          <a:xfrm>
            <a:off x="4648200" y="4495800"/>
            <a:ext cx="4038600" cy="1630363"/>
          </a:xfrm>
        </p:spPr>
        <p:txBody>
          <a:bodyPr rtlCol="0">
            <a:normAutofit fontScale="92500" lnSpcReduction="20000"/>
          </a:bodyPr>
          <a:lstStyle/>
          <a:p>
            <a:pPr algn="ctr" fontAlgn="auto">
              <a:spcAft>
                <a:spcPts val="0"/>
              </a:spcAft>
              <a:buFont typeface="Arial" pitchFamily="34" charset="0"/>
              <a:buNone/>
              <a:defRPr/>
            </a:pPr>
            <a:r>
              <a:rPr lang="en-US" b="1" i="1" dirty="0">
                <a:solidFill>
                  <a:srgbClr val="FFFF00"/>
                </a:solidFill>
              </a:rPr>
              <a:t>What is the liver?</a:t>
            </a:r>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Beware: 4 points</a:t>
            </a:r>
          </a:p>
        </p:txBody>
      </p:sp>
      <p:sp>
        <p:nvSpPr>
          <p:cNvPr id="5" name="Content Placeholder 4"/>
          <p:cNvSpPr>
            <a:spLocks noGrp="1"/>
          </p:cNvSpPr>
          <p:nvPr>
            <p:ph sz="half" idx="1"/>
          </p:nvPr>
        </p:nvSpPr>
        <p:spPr>
          <a:xfrm>
            <a:off x="2667000" y="1524000"/>
            <a:ext cx="4191000" cy="2667000"/>
          </a:xfrm>
        </p:spPr>
        <p:txBody>
          <a:bodyPr rtlCol="0">
            <a:normAutofit/>
          </a:bodyPr>
          <a:lstStyle/>
          <a:p>
            <a:pPr fontAlgn="auto">
              <a:spcAft>
                <a:spcPts val="0"/>
              </a:spcAft>
              <a:buFont typeface="Arial" pitchFamily="34" charset="0"/>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Aft>
                <a:spcPts val="0"/>
              </a:spcAft>
              <a:buFont typeface="Arial" pitchFamily="34" charset="0"/>
              <a:buNone/>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OTC medicines can cause internal bleeding, stomach bleeding, and kidney disease.</a:t>
            </a:r>
          </a:p>
        </p:txBody>
      </p:sp>
      <p:sp>
        <p:nvSpPr>
          <p:cNvPr id="6" name="Content Placeholder 5"/>
          <p:cNvSpPr>
            <a:spLocks noGrp="1"/>
          </p:cNvSpPr>
          <p:nvPr>
            <p:ph sz="half" idx="2"/>
          </p:nvPr>
        </p:nvSpPr>
        <p:spPr>
          <a:xfrm>
            <a:off x="4648200" y="4495800"/>
            <a:ext cx="4038600" cy="1630363"/>
          </a:xfrm>
        </p:spPr>
        <p:txBody>
          <a:bodyPr/>
          <a:lstStyle/>
          <a:p>
            <a:pPr algn="ctr">
              <a:buFont typeface="Arial" charset="0"/>
              <a:buNone/>
            </a:pPr>
            <a:r>
              <a:rPr lang="en-US" b="1" i="1">
                <a:solidFill>
                  <a:srgbClr val="FFFF00"/>
                </a:solidFill>
              </a:rPr>
              <a:t>What are risks?</a:t>
            </a:r>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Beware: 5 points</a:t>
            </a:r>
          </a:p>
        </p:txBody>
      </p:sp>
      <p:sp>
        <p:nvSpPr>
          <p:cNvPr id="5" name="Content Placeholder 4"/>
          <p:cNvSpPr>
            <a:spLocks noGrp="1"/>
          </p:cNvSpPr>
          <p:nvPr>
            <p:ph sz="half" idx="1"/>
          </p:nvPr>
        </p:nvSpPr>
        <p:spPr>
          <a:xfrm>
            <a:off x="2667000" y="1524000"/>
            <a:ext cx="4191000" cy="2590800"/>
          </a:xfrm>
        </p:spPr>
        <p:txBody>
          <a:bodyPr rtlCol="0">
            <a:normAutofit/>
          </a:bodyPr>
          <a:lstStyle/>
          <a:p>
            <a:pPr fontAlgn="auto">
              <a:spcAft>
                <a:spcPts val="0"/>
              </a:spcAft>
              <a:buFont typeface="Arial" pitchFamily="34" charset="0"/>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Aft>
                <a:spcPts val="0"/>
              </a:spcAft>
              <a:buFont typeface="Arial" pitchFamily="34" charset="0"/>
              <a:buNone/>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From two Greek words “an” (without) and “algos” (pain), this group of drugs relieves pain.</a:t>
            </a:r>
          </a:p>
        </p:txBody>
      </p:sp>
      <p:sp>
        <p:nvSpPr>
          <p:cNvPr id="6" name="Content Placeholder 5"/>
          <p:cNvSpPr>
            <a:spLocks noGrp="1"/>
          </p:cNvSpPr>
          <p:nvPr>
            <p:ph sz="half" idx="2"/>
          </p:nvPr>
        </p:nvSpPr>
        <p:spPr>
          <a:xfrm>
            <a:off x="4648200" y="4495800"/>
            <a:ext cx="4038600" cy="1630363"/>
          </a:xfrm>
        </p:spPr>
        <p:txBody>
          <a:bodyPr/>
          <a:lstStyle/>
          <a:p>
            <a:pPr algn="ctr">
              <a:buFont typeface="Arial" charset="0"/>
              <a:buNone/>
            </a:pPr>
            <a:r>
              <a:rPr lang="en-US" b="1" i="1">
                <a:solidFill>
                  <a:srgbClr val="FFFF00"/>
                </a:solidFill>
              </a:rPr>
              <a:t>What are analgesics?</a:t>
            </a:r>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OTCs: 1 point</a:t>
            </a:r>
          </a:p>
        </p:txBody>
      </p:sp>
      <p:sp>
        <p:nvSpPr>
          <p:cNvPr id="5" name="Content Placeholder 4"/>
          <p:cNvSpPr>
            <a:spLocks noGrp="1"/>
          </p:cNvSpPr>
          <p:nvPr>
            <p:ph sz="half" idx="1"/>
          </p:nvPr>
        </p:nvSpPr>
        <p:spPr>
          <a:xfrm>
            <a:off x="2667000" y="1524000"/>
            <a:ext cx="3886200" cy="2743200"/>
          </a:xfrm>
        </p:spPr>
        <p:txBody>
          <a:bodyPr rtlCol="0">
            <a:normAutofit/>
          </a:bodyPr>
          <a:lstStyle/>
          <a:p>
            <a:pPr fontAlgn="auto">
              <a:spcAft>
                <a:spcPts val="0"/>
              </a:spcAft>
              <a:buFont typeface="Arial" pitchFamily="34" charset="0"/>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Aft>
                <a:spcPts val="0"/>
              </a:spcAft>
              <a:buFont typeface="Arial" pitchFamily="34" charset="0"/>
              <a:buNone/>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This abbreviation stands for non-steroidal anti-inflammatory drugs.</a:t>
            </a:r>
          </a:p>
        </p:txBody>
      </p:sp>
      <p:sp>
        <p:nvSpPr>
          <p:cNvPr id="6" name="Content Placeholder 5"/>
          <p:cNvSpPr>
            <a:spLocks noGrp="1"/>
          </p:cNvSpPr>
          <p:nvPr>
            <p:ph sz="half" idx="2"/>
          </p:nvPr>
        </p:nvSpPr>
        <p:spPr>
          <a:xfrm>
            <a:off x="4648200" y="4495800"/>
            <a:ext cx="4038600" cy="1630363"/>
          </a:xfrm>
        </p:spPr>
        <p:txBody>
          <a:bodyPr/>
          <a:lstStyle/>
          <a:p>
            <a:pPr algn="ctr">
              <a:buFont typeface="Arial" charset="0"/>
              <a:buNone/>
            </a:pPr>
            <a:r>
              <a:rPr lang="en-US" b="1" i="1">
                <a:solidFill>
                  <a:srgbClr val="FFFF00"/>
                </a:solidFill>
              </a:rPr>
              <a:t>What is NSAID?</a:t>
            </a:r>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OTCs: 2 points</a:t>
            </a:r>
          </a:p>
        </p:txBody>
      </p:sp>
      <p:sp>
        <p:nvSpPr>
          <p:cNvPr id="5" name="Content Placeholder 4"/>
          <p:cNvSpPr>
            <a:spLocks noGrp="1"/>
          </p:cNvSpPr>
          <p:nvPr>
            <p:ph sz="half" idx="1"/>
          </p:nvPr>
        </p:nvSpPr>
        <p:spPr>
          <a:xfrm>
            <a:off x="2667000" y="1524000"/>
            <a:ext cx="3657600" cy="2362200"/>
          </a:xfrm>
        </p:spPr>
        <p:txBody>
          <a:bodyPr rtlCol="0">
            <a:normAutofit/>
          </a:bodyPr>
          <a:lstStyle/>
          <a:p>
            <a:pPr fontAlgn="auto">
              <a:spcAft>
                <a:spcPts val="0"/>
              </a:spcAft>
              <a:buFont typeface="Arial" pitchFamily="34" charset="0"/>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Aft>
                <a:spcPts val="0"/>
              </a:spcAft>
              <a:buFont typeface="Arial" pitchFamily="34" charset="0"/>
              <a:buNone/>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Used to reduce or eliminate “underarm wetness”.</a:t>
            </a:r>
          </a:p>
        </p:txBody>
      </p:sp>
      <p:sp>
        <p:nvSpPr>
          <p:cNvPr id="6" name="Content Placeholder 5"/>
          <p:cNvSpPr>
            <a:spLocks noGrp="1"/>
          </p:cNvSpPr>
          <p:nvPr>
            <p:ph sz="half" idx="2"/>
          </p:nvPr>
        </p:nvSpPr>
        <p:spPr>
          <a:xfrm>
            <a:off x="4648200" y="4495800"/>
            <a:ext cx="4038600" cy="1630363"/>
          </a:xfrm>
        </p:spPr>
        <p:txBody>
          <a:bodyPr/>
          <a:lstStyle/>
          <a:p>
            <a:pPr algn="ctr">
              <a:buFont typeface="Arial" charset="0"/>
              <a:buNone/>
            </a:pPr>
            <a:r>
              <a:rPr lang="en-US" b="1" i="1">
                <a:solidFill>
                  <a:srgbClr val="FFFF00"/>
                </a:solidFill>
              </a:rPr>
              <a:t>What is antiperspirant?</a:t>
            </a:r>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12394015"/>
              </p:ext>
            </p:extLst>
          </p:nvPr>
        </p:nvGraphicFramePr>
        <p:xfrm>
          <a:off x="228600" y="228602"/>
          <a:ext cx="8686800" cy="6522720"/>
        </p:xfrm>
        <a:graphic>
          <a:graphicData uri="http://schemas.openxmlformats.org/drawingml/2006/table">
            <a:tbl>
              <a:tblPr firstRow="1" bandRow="1">
                <a:tableStyleId>{93296810-A885-4BE3-A3E7-6D5BEEA58F35}</a:tableStyleId>
              </a:tblPr>
              <a:tblGrid>
                <a:gridCol w="1737360">
                  <a:extLst>
                    <a:ext uri="{9D8B030D-6E8A-4147-A177-3AD203B41FA5}">
                      <a16:colId xmlns:a16="http://schemas.microsoft.com/office/drawing/2014/main" val="20000"/>
                    </a:ext>
                  </a:extLst>
                </a:gridCol>
                <a:gridCol w="1737360">
                  <a:extLst>
                    <a:ext uri="{9D8B030D-6E8A-4147-A177-3AD203B41FA5}">
                      <a16:colId xmlns:a16="http://schemas.microsoft.com/office/drawing/2014/main" val="20001"/>
                    </a:ext>
                  </a:extLst>
                </a:gridCol>
                <a:gridCol w="1737360">
                  <a:extLst>
                    <a:ext uri="{9D8B030D-6E8A-4147-A177-3AD203B41FA5}">
                      <a16:colId xmlns:a16="http://schemas.microsoft.com/office/drawing/2014/main" val="20002"/>
                    </a:ext>
                  </a:extLst>
                </a:gridCol>
                <a:gridCol w="1737360">
                  <a:extLst>
                    <a:ext uri="{9D8B030D-6E8A-4147-A177-3AD203B41FA5}">
                      <a16:colId xmlns:a16="http://schemas.microsoft.com/office/drawing/2014/main" val="20003"/>
                    </a:ext>
                  </a:extLst>
                </a:gridCol>
                <a:gridCol w="1737360">
                  <a:extLst>
                    <a:ext uri="{9D8B030D-6E8A-4147-A177-3AD203B41FA5}">
                      <a16:colId xmlns:a16="http://schemas.microsoft.com/office/drawing/2014/main" val="20004"/>
                    </a:ext>
                  </a:extLst>
                </a:gridCol>
              </a:tblGrid>
              <a:tr h="1066800">
                <a:tc>
                  <a:txBody>
                    <a:bodyPr/>
                    <a:lstStyle/>
                    <a:p>
                      <a:pPr algn="ctr"/>
                      <a:r>
                        <a:rPr lang="en-US" sz="2400" baseline="0" dirty="0">
                          <a:effectLst>
                            <a:reflection blurRad="6350" stA="55000" endA="50" endPos="85000" dist="29997" dir="5400000" sy="-100000" algn="bl" rotWithShape="0"/>
                          </a:effectLst>
                        </a:rPr>
                        <a:t>All About Drugs</a:t>
                      </a:r>
                      <a:endParaRPr lang="en-US" sz="2400" baseline="0" dirty="0">
                        <a:effectLst>
                          <a:reflection blurRad="6350" stA="55000" endA="50" endPos="85000" dist="29997" dir="5400000" sy="-100000" algn="bl" rotWithShape="0"/>
                        </a:effectLst>
                        <a:latin typeface="Franklin Gothic Demi" pitchFamily="34" charset="0"/>
                      </a:endParaRPr>
                    </a:p>
                  </a:txBody>
                  <a:tcPr anchor="ctr">
                    <a:solidFill>
                      <a:schemeClr val="accent1">
                        <a:lumMod val="75000"/>
                      </a:schemeClr>
                    </a:solidFill>
                  </a:tcPr>
                </a:tc>
                <a:tc>
                  <a:txBody>
                    <a:bodyPr/>
                    <a:lstStyle/>
                    <a:p>
                      <a:pPr algn="ctr"/>
                      <a:r>
                        <a:rPr lang="en-US" sz="2400" baseline="0" dirty="0">
                          <a:effectLst>
                            <a:reflection blurRad="6350" stA="55000" endA="50" endPos="85000" dist="29997" dir="5400000" sy="-100000" algn="bl" rotWithShape="0"/>
                          </a:effectLst>
                        </a:rPr>
                        <a:t>Drug Facts Label</a:t>
                      </a:r>
                      <a:endParaRPr lang="en-US" sz="2400" baseline="0" dirty="0">
                        <a:effectLst>
                          <a:reflection blurRad="6350" stA="55000" endA="50" endPos="85000" dist="29997" dir="5400000" sy="-100000" algn="bl" rotWithShape="0"/>
                        </a:effectLst>
                        <a:latin typeface="Franklin Gothic Demi" pitchFamily="34" charset="0"/>
                      </a:endParaRPr>
                    </a:p>
                  </a:txBody>
                  <a:tcPr anchor="ctr">
                    <a:solidFill>
                      <a:schemeClr val="accent1">
                        <a:lumMod val="75000"/>
                      </a:schemeClr>
                    </a:solidFill>
                  </a:tcPr>
                </a:tc>
                <a:tc>
                  <a:txBody>
                    <a:bodyPr/>
                    <a:lstStyle/>
                    <a:p>
                      <a:pPr algn="ctr"/>
                      <a:r>
                        <a:rPr lang="en-US" sz="2400" baseline="0" dirty="0">
                          <a:effectLst>
                            <a:reflection blurRad="6350" stA="55000" endA="50" endPos="85000" dist="29997" dir="5400000" sy="-100000" algn="bl" rotWithShape="0"/>
                          </a:effectLst>
                        </a:rPr>
                        <a:t>Beware</a:t>
                      </a:r>
                      <a:endParaRPr lang="en-US" sz="2400" baseline="0" dirty="0">
                        <a:effectLst>
                          <a:reflection blurRad="6350" stA="55000" endA="50" endPos="85000" dist="29997" dir="5400000" sy="-100000" algn="bl" rotWithShape="0"/>
                        </a:effectLst>
                        <a:latin typeface="Franklin Gothic Demi" pitchFamily="34" charset="0"/>
                      </a:endParaRPr>
                    </a:p>
                  </a:txBody>
                  <a:tcPr anchor="ctr">
                    <a:solidFill>
                      <a:schemeClr val="accent1">
                        <a:lumMod val="75000"/>
                      </a:schemeClr>
                    </a:solidFill>
                  </a:tcPr>
                </a:tc>
                <a:tc>
                  <a:txBody>
                    <a:bodyPr/>
                    <a:lstStyle/>
                    <a:p>
                      <a:pPr algn="ctr"/>
                      <a:r>
                        <a:rPr lang="en-US" sz="2400" baseline="0" dirty="0">
                          <a:effectLst>
                            <a:reflection blurRad="6350" stA="55000" endA="50" endPos="85000" dist="29997" dir="5400000" sy="-100000" algn="bl" rotWithShape="0"/>
                          </a:effectLst>
                        </a:rPr>
                        <a:t>OTCs</a:t>
                      </a:r>
                      <a:endParaRPr lang="en-US" sz="2400" baseline="0" dirty="0">
                        <a:effectLst>
                          <a:reflection blurRad="6350" stA="55000" endA="50" endPos="85000" dist="29997" dir="5400000" sy="-100000" algn="bl" rotWithShape="0"/>
                        </a:effectLst>
                        <a:latin typeface="Franklin Gothic Demi" pitchFamily="34" charset="0"/>
                      </a:endParaRPr>
                    </a:p>
                  </a:txBody>
                  <a:tcPr anchor="ctr">
                    <a:solidFill>
                      <a:schemeClr val="accent1">
                        <a:lumMod val="75000"/>
                      </a:schemeClr>
                    </a:solidFill>
                  </a:tcPr>
                </a:tc>
                <a:tc>
                  <a:txBody>
                    <a:bodyPr/>
                    <a:lstStyle/>
                    <a:p>
                      <a:pPr algn="ctr"/>
                      <a:r>
                        <a:rPr lang="en-US" sz="2400" baseline="0" dirty="0">
                          <a:effectLst>
                            <a:reflection blurRad="6350" stA="55000" endA="50" endPos="85000" dist="29997" dir="5400000" sy="-100000" algn="bl" rotWithShape="0"/>
                          </a:effectLst>
                        </a:rPr>
                        <a:t>Things You Should Know</a:t>
                      </a:r>
                      <a:endParaRPr lang="en-US" sz="2400" baseline="0" dirty="0">
                        <a:effectLst>
                          <a:reflection blurRad="6350" stA="55000" endA="50" endPos="85000" dist="29997" dir="5400000" sy="-100000" algn="bl" rotWithShape="0"/>
                        </a:effectLst>
                        <a:latin typeface="Franklin Gothic Demi" pitchFamily="34" charset="0"/>
                      </a:endParaRPr>
                    </a:p>
                  </a:txBody>
                  <a:tcPr anchor="ctr">
                    <a:solidFill>
                      <a:schemeClr val="accent1">
                        <a:lumMod val="75000"/>
                      </a:schemeClr>
                    </a:solidFill>
                  </a:tcPr>
                </a:tc>
                <a:extLst>
                  <a:ext uri="{0D108BD9-81ED-4DB2-BD59-A6C34878D82A}">
                    <a16:rowId xmlns:a16="http://schemas.microsoft.com/office/drawing/2014/main" val="10000"/>
                  </a:ext>
                </a:extLst>
              </a:tr>
              <a:tr h="1066800">
                <a:tc>
                  <a:txBody>
                    <a:bodyPr/>
                    <a:lstStyle/>
                    <a:p>
                      <a:pPr algn="ctr"/>
                      <a:r>
                        <a:rPr lang="en-US" sz="3200" dirty="0">
                          <a:hlinkClick r:id="rId3" action="ppaction://hlinksldjump"/>
                        </a:rPr>
                        <a:t>1</a:t>
                      </a:r>
                      <a:endParaRPr lang="en-US" sz="3200" b="1" dirty="0">
                        <a:solidFill>
                          <a:schemeClr val="accent4">
                            <a:lumMod val="75000"/>
                          </a:schemeClr>
                        </a:solidFill>
                        <a:latin typeface="Franklin Gothic Demi" pitchFamily="34" charset="0"/>
                      </a:endParaRPr>
                    </a:p>
                  </a:txBody>
                  <a:tcPr anchor="ctr"/>
                </a:tc>
                <a:tc>
                  <a:txBody>
                    <a:bodyPr/>
                    <a:lstStyle/>
                    <a:p>
                      <a:pPr algn="ctr"/>
                      <a:r>
                        <a:rPr lang="en-US" sz="3200" dirty="0">
                          <a:hlinkClick r:id="rId4" action="ppaction://hlinksldjump"/>
                        </a:rPr>
                        <a:t>1</a:t>
                      </a:r>
                      <a:endParaRPr lang="en-US" sz="3200" b="1" dirty="0">
                        <a:solidFill>
                          <a:schemeClr val="accent4">
                            <a:lumMod val="75000"/>
                          </a:schemeClr>
                        </a:solidFill>
                        <a:latin typeface="Franklin Gothic Demi" pitchFamily="34" charset="0"/>
                      </a:endParaRPr>
                    </a:p>
                  </a:txBody>
                  <a:tcPr anchor="ctr"/>
                </a:tc>
                <a:tc>
                  <a:txBody>
                    <a:bodyPr/>
                    <a:lstStyle/>
                    <a:p>
                      <a:pPr algn="ctr"/>
                      <a:r>
                        <a:rPr lang="en-US" sz="3200" dirty="0">
                          <a:hlinkClick r:id="rId5" action="ppaction://hlinksldjump"/>
                        </a:rPr>
                        <a:t>1</a:t>
                      </a:r>
                      <a:endParaRPr lang="en-US" sz="3200" b="1" dirty="0">
                        <a:solidFill>
                          <a:schemeClr val="accent4">
                            <a:lumMod val="75000"/>
                          </a:schemeClr>
                        </a:solidFill>
                        <a:latin typeface="Franklin Gothic Demi" pitchFamily="34" charset="0"/>
                      </a:endParaRPr>
                    </a:p>
                  </a:txBody>
                  <a:tcPr anchor="ctr"/>
                </a:tc>
                <a:tc>
                  <a:txBody>
                    <a:bodyPr/>
                    <a:lstStyle/>
                    <a:p>
                      <a:pPr algn="ctr"/>
                      <a:r>
                        <a:rPr lang="en-US" sz="3200" dirty="0">
                          <a:hlinkClick r:id="rId6" action="ppaction://hlinksldjump"/>
                        </a:rPr>
                        <a:t>1</a:t>
                      </a:r>
                      <a:endParaRPr lang="en-US" sz="3200" b="1" dirty="0">
                        <a:solidFill>
                          <a:schemeClr val="accent4">
                            <a:lumMod val="75000"/>
                          </a:schemeClr>
                        </a:solidFill>
                        <a:latin typeface="Franklin Gothic Demi" pitchFamily="34" charset="0"/>
                      </a:endParaRPr>
                    </a:p>
                  </a:txBody>
                  <a:tcPr anchor="ctr"/>
                </a:tc>
                <a:tc>
                  <a:txBody>
                    <a:bodyPr/>
                    <a:lstStyle/>
                    <a:p>
                      <a:pPr algn="ctr"/>
                      <a:r>
                        <a:rPr lang="en-US" sz="3200" dirty="0">
                          <a:hlinkClick r:id="rId7" action="ppaction://hlinksldjump"/>
                        </a:rPr>
                        <a:t>1</a:t>
                      </a:r>
                      <a:endParaRPr lang="en-US" sz="3200" b="1" dirty="0">
                        <a:solidFill>
                          <a:schemeClr val="accent4">
                            <a:lumMod val="75000"/>
                          </a:schemeClr>
                        </a:solidFill>
                        <a:latin typeface="Franklin Gothic Demi" pitchFamily="34" charset="0"/>
                      </a:endParaRPr>
                    </a:p>
                  </a:txBody>
                  <a:tcPr anchor="ctr"/>
                </a:tc>
                <a:extLst>
                  <a:ext uri="{0D108BD9-81ED-4DB2-BD59-A6C34878D82A}">
                    <a16:rowId xmlns:a16="http://schemas.microsoft.com/office/drawing/2014/main" val="10001"/>
                  </a:ext>
                </a:extLst>
              </a:tr>
              <a:tr h="1066800">
                <a:tc>
                  <a:txBody>
                    <a:bodyPr/>
                    <a:lstStyle/>
                    <a:p>
                      <a:pPr algn="ctr"/>
                      <a:r>
                        <a:rPr lang="en-US" sz="3200" dirty="0">
                          <a:hlinkClick r:id="rId8" action="ppaction://hlinksldjump"/>
                        </a:rPr>
                        <a:t>2</a:t>
                      </a:r>
                      <a:endParaRPr lang="en-US" sz="3200" b="1" dirty="0">
                        <a:solidFill>
                          <a:schemeClr val="accent4">
                            <a:lumMod val="75000"/>
                          </a:schemeClr>
                        </a:solidFill>
                        <a:latin typeface="Franklin Gothic Demi" pitchFamily="34" charset="0"/>
                      </a:endParaRPr>
                    </a:p>
                  </a:txBody>
                  <a:tcPr anchor="ctr"/>
                </a:tc>
                <a:tc>
                  <a:txBody>
                    <a:bodyPr/>
                    <a:lstStyle/>
                    <a:p>
                      <a:pPr algn="ctr"/>
                      <a:r>
                        <a:rPr lang="en-US" sz="3200" dirty="0">
                          <a:hlinkClick r:id="rId9" action="ppaction://hlinksldjump"/>
                        </a:rPr>
                        <a:t>2</a:t>
                      </a:r>
                      <a:endParaRPr lang="en-US" sz="3200" b="1" dirty="0">
                        <a:solidFill>
                          <a:schemeClr val="accent4">
                            <a:lumMod val="75000"/>
                          </a:schemeClr>
                        </a:solidFill>
                        <a:latin typeface="Franklin Gothic Demi" pitchFamily="34" charset="0"/>
                      </a:endParaRPr>
                    </a:p>
                  </a:txBody>
                  <a:tcPr anchor="ctr"/>
                </a:tc>
                <a:tc>
                  <a:txBody>
                    <a:bodyPr/>
                    <a:lstStyle/>
                    <a:p>
                      <a:pPr algn="ctr"/>
                      <a:r>
                        <a:rPr lang="en-US" sz="3200" dirty="0">
                          <a:hlinkClick r:id="rId10" action="ppaction://hlinksldjump"/>
                        </a:rPr>
                        <a:t>2</a:t>
                      </a:r>
                      <a:endParaRPr lang="en-US" sz="3200" b="1" dirty="0">
                        <a:solidFill>
                          <a:schemeClr val="accent4">
                            <a:lumMod val="75000"/>
                          </a:schemeClr>
                        </a:solidFill>
                        <a:latin typeface="Franklin Gothic Demi" pitchFamily="34" charset="0"/>
                      </a:endParaRPr>
                    </a:p>
                  </a:txBody>
                  <a:tcPr anchor="ctr"/>
                </a:tc>
                <a:tc>
                  <a:txBody>
                    <a:bodyPr/>
                    <a:lstStyle/>
                    <a:p>
                      <a:pPr algn="ctr"/>
                      <a:r>
                        <a:rPr lang="en-US" sz="3200" dirty="0">
                          <a:hlinkClick r:id="rId11" action="ppaction://hlinksldjump"/>
                        </a:rPr>
                        <a:t>2</a:t>
                      </a:r>
                      <a:endParaRPr lang="en-US" sz="3200" b="1" dirty="0">
                        <a:solidFill>
                          <a:schemeClr val="accent4">
                            <a:lumMod val="75000"/>
                          </a:schemeClr>
                        </a:solidFill>
                        <a:latin typeface="Franklin Gothic Demi" pitchFamily="34" charset="0"/>
                      </a:endParaRPr>
                    </a:p>
                  </a:txBody>
                  <a:tcPr anchor="ctr"/>
                </a:tc>
                <a:tc>
                  <a:txBody>
                    <a:bodyPr/>
                    <a:lstStyle/>
                    <a:p>
                      <a:pPr algn="ctr"/>
                      <a:r>
                        <a:rPr lang="en-US" sz="3200" dirty="0">
                          <a:hlinkClick r:id="rId12" action="ppaction://hlinksldjump"/>
                        </a:rPr>
                        <a:t>2</a:t>
                      </a:r>
                      <a:endParaRPr lang="en-US" sz="3200" b="1" dirty="0">
                        <a:solidFill>
                          <a:schemeClr val="accent4">
                            <a:lumMod val="75000"/>
                          </a:schemeClr>
                        </a:solidFill>
                        <a:latin typeface="Franklin Gothic Demi" pitchFamily="34" charset="0"/>
                      </a:endParaRPr>
                    </a:p>
                  </a:txBody>
                  <a:tcPr anchor="ctr"/>
                </a:tc>
                <a:extLst>
                  <a:ext uri="{0D108BD9-81ED-4DB2-BD59-A6C34878D82A}">
                    <a16:rowId xmlns:a16="http://schemas.microsoft.com/office/drawing/2014/main" val="10002"/>
                  </a:ext>
                </a:extLst>
              </a:tr>
              <a:tr h="1066800">
                <a:tc>
                  <a:txBody>
                    <a:bodyPr/>
                    <a:lstStyle/>
                    <a:p>
                      <a:pPr algn="ctr"/>
                      <a:r>
                        <a:rPr lang="en-US" sz="3200" dirty="0">
                          <a:hlinkClick r:id="rId13" action="ppaction://hlinksldjump"/>
                        </a:rPr>
                        <a:t>3</a:t>
                      </a:r>
                      <a:endParaRPr lang="en-US" sz="3200" b="1" dirty="0">
                        <a:solidFill>
                          <a:schemeClr val="accent4">
                            <a:lumMod val="75000"/>
                          </a:schemeClr>
                        </a:solidFill>
                        <a:latin typeface="Franklin Gothic Demi" pitchFamily="34" charset="0"/>
                      </a:endParaRPr>
                    </a:p>
                  </a:txBody>
                  <a:tcPr anchor="ctr"/>
                </a:tc>
                <a:tc>
                  <a:txBody>
                    <a:bodyPr/>
                    <a:lstStyle/>
                    <a:p>
                      <a:pPr algn="ctr"/>
                      <a:r>
                        <a:rPr lang="en-US" sz="3200" dirty="0">
                          <a:hlinkClick r:id="rId14" action="ppaction://hlinksldjump"/>
                        </a:rPr>
                        <a:t>3</a:t>
                      </a:r>
                      <a:endParaRPr lang="en-US" sz="3200" b="1" dirty="0">
                        <a:solidFill>
                          <a:schemeClr val="accent4">
                            <a:lumMod val="75000"/>
                          </a:schemeClr>
                        </a:solidFill>
                        <a:latin typeface="Franklin Gothic Demi" pitchFamily="34" charset="0"/>
                      </a:endParaRPr>
                    </a:p>
                  </a:txBody>
                  <a:tcPr anchor="ctr"/>
                </a:tc>
                <a:tc>
                  <a:txBody>
                    <a:bodyPr/>
                    <a:lstStyle/>
                    <a:p>
                      <a:pPr algn="ctr"/>
                      <a:r>
                        <a:rPr lang="en-US" sz="3200" dirty="0">
                          <a:hlinkClick r:id="rId15" action="ppaction://hlinksldjump"/>
                        </a:rPr>
                        <a:t>3</a:t>
                      </a:r>
                      <a:endParaRPr lang="en-US" sz="3200" b="1" dirty="0">
                        <a:solidFill>
                          <a:schemeClr val="accent4">
                            <a:lumMod val="75000"/>
                          </a:schemeClr>
                        </a:solidFill>
                        <a:latin typeface="Franklin Gothic Demi" pitchFamily="34" charset="0"/>
                      </a:endParaRPr>
                    </a:p>
                  </a:txBody>
                  <a:tcPr anchor="ctr"/>
                </a:tc>
                <a:tc>
                  <a:txBody>
                    <a:bodyPr/>
                    <a:lstStyle/>
                    <a:p>
                      <a:pPr algn="ctr"/>
                      <a:r>
                        <a:rPr lang="en-US" sz="3200" dirty="0">
                          <a:hlinkClick r:id="rId16" action="ppaction://hlinksldjump"/>
                        </a:rPr>
                        <a:t>3</a:t>
                      </a:r>
                      <a:endParaRPr lang="en-US" sz="3200" b="1" dirty="0">
                        <a:solidFill>
                          <a:schemeClr val="accent4">
                            <a:lumMod val="75000"/>
                          </a:schemeClr>
                        </a:solidFill>
                        <a:latin typeface="Franklin Gothic Demi" pitchFamily="34" charset="0"/>
                      </a:endParaRPr>
                    </a:p>
                  </a:txBody>
                  <a:tcPr anchor="ctr"/>
                </a:tc>
                <a:tc>
                  <a:txBody>
                    <a:bodyPr/>
                    <a:lstStyle/>
                    <a:p>
                      <a:pPr algn="ctr"/>
                      <a:r>
                        <a:rPr lang="en-US" sz="3200" dirty="0">
                          <a:hlinkClick r:id="rId17" action="ppaction://hlinksldjump"/>
                        </a:rPr>
                        <a:t>3</a:t>
                      </a:r>
                      <a:endParaRPr lang="en-US" sz="3200" b="1" dirty="0">
                        <a:solidFill>
                          <a:schemeClr val="accent4">
                            <a:lumMod val="75000"/>
                          </a:schemeClr>
                        </a:solidFill>
                        <a:latin typeface="Franklin Gothic Demi" pitchFamily="34" charset="0"/>
                      </a:endParaRPr>
                    </a:p>
                  </a:txBody>
                  <a:tcPr anchor="ctr"/>
                </a:tc>
                <a:extLst>
                  <a:ext uri="{0D108BD9-81ED-4DB2-BD59-A6C34878D82A}">
                    <a16:rowId xmlns:a16="http://schemas.microsoft.com/office/drawing/2014/main" val="10003"/>
                  </a:ext>
                </a:extLst>
              </a:tr>
              <a:tr h="1066800">
                <a:tc>
                  <a:txBody>
                    <a:bodyPr/>
                    <a:lstStyle/>
                    <a:p>
                      <a:pPr algn="ctr"/>
                      <a:r>
                        <a:rPr lang="en-US" sz="3200" dirty="0">
                          <a:hlinkClick r:id="rId18" action="ppaction://hlinksldjump"/>
                        </a:rPr>
                        <a:t>4</a:t>
                      </a:r>
                      <a:endParaRPr lang="en-US" sz="3200" b="1" dirty="0">
                        <a:solidFill>
                          <a:schemeClr val="accent4">
                            <a:lumMod val="75000"/>
                          </a:schemeClr>
                        </a:solidFill>
                        <a:latin typeface="Franklin Gothic Demi" pitchFamily="34" charset="0"/>
                      </a:endParaRPr>
                    </a:p>
                  </a:txBody>
                  <a:tcPr anchor="ctr"/>
                </a:tc>
                <a:tc>
                  <a:txBody>
                    <a:bodyPr/>
                    <a:lstStyle/>
                    <a:p>
                      <a:pPr algn="ctr"/>
                      <a:r>
                        <a:rPr lang="en-US" sz="3200" dirty="0">
                          <a:hlinkClick r:id="rId19" action="ppaction://hlinksldjump"/>
                        </a:rPr>
                        <a:t>4</a:t>
                      </a:r>
                      <a:endParaRPr lang="en-US" sz="3200" b="1" dirty="0">
                        <a:solidFill>
                          <a:schemeClr val="accent4">
                            <a:lumMod val="75000"/>
                          </a:schemeClr>
                        </a:solidFill>
                        <a:latin typeface="Franklin Gothic Demi" pitchFamily="34" charset="0"/>
                      </a:endParaRPr>
                    </a:p>
                  </a:txBody>
                  <a:tcPr anchor="ctr"/>
                </a:tc>
                <a:tc>
                  <a:txBody>
                    <a:bodyPr/>
                    <a:lstStyle/>
                    <a:p>
                      <a:pPr algn="ctr"/>
                      <a:r>
                        <a:rPr lang="en-US" sz="3200" dirty="0">
                          <a:hlinkClick r:id="rId20" action="ppaction://hlinksldjump"/>
                        </a:rPr>
                        <a:t>4</a:t>
                      </a:r>
                      <a:endParaRPr lang="en-US" sz="3200" b="1" dirty="0">
                        <a:solidFill>
                          <a:schemeClr val="accent4">
                            <a:lumMod val="75000"/>
                          </a:schemeClr>
                        </a:solidFill>
                        <a:latin typeface="Franklin Gothic Demi" pitchFamily="34" charset="0"/>
                      </a:endParaRPr>
                    </a:p>
                  </a:txBody>
                  <a:tcPr anchor="ctr"/>
                </a:tc>
                <a:tc>
                  <a:txBody>
                    <a:bodyPr/>
                    <a:lstStyle/>
                    <a:p>
                      <a:pPr algn="ctr"/>
                      <a:r>
                        <a:rPr lang="en-US" sz="3200" dirty="0">
                          <a:hlinkClick r:id="rId21" action="ppaction://hlinksldjump"/>
                        </a:rPr>
                        <a:t>4</a:t>
                      </a:r>
                      <a:endParaRPr lang="en-US" sz="3200" b="1" dirty="0">
                        <a:solidFill>
                          <a:schemeClr val="accent4">
                            <a:lumMod val="75000"/>
                          </a:schemeClr>
                        </a:solidFill>
                        <a:latin typeface="Franklin Gothic Demi" pitchFamily="34" charset="0"/>
                      </a:endParaRPr>
                    </a:p>
                  </a:txBody>
                  <a:tcPr anchor="ctr"/>
                </a:tc>
                <a:tc>
                  <a:txBody>
                    <a:bodyPr/>
                    <a:lstStyle/>
                    <a:p>
                      <a:pPr algn="ctr"/>
                      <a:r>
                        <a:rPr lang="en-US" sz="3200" dirty="0">
                          <a:hlinkClick r:id="rId22" action="ppaction://hlinksldjump"/>
                        </a:rPr>
                        <a:t>4</a:t>
                      </a:r>
                      <a:endParaRPr lang="en-US" sz="3200" b="1" dirty="0">
                        <a:solidFill>
                          <a:schemeClr val="accent4">
                            <a:lumMod val="75000"/>
                          </a:schemeClr>
                        </a:solidFill>
                        <a:latin typeface="Franklin Gothic Demi" pitchFamily="34" charset="0"/>
                      </a:endParaRPr>
                    </a:p>
                  </a:txBody>
                  <a:tcPr anchor="ctr"/>
                </a:tc>
                <a:extLst>
                  <a:ext uri="{0D108BD9-81ED-4DB2-BD59-A6C34878D82A}">
                    <a16:rowId xmlns:a16="http://schemas.microsoft.com/office/drawing/2014/main" val="10004"/>
                  </a:ext>
                </a:extLst>
              </a:tr>
              <a:tr h="1066800">
                <a:tc>
                  <a:txBody>
                    <a:bodyPr/>
                    <a:lstStyle/>
                    <a:p>
                      <a:pPr algn="ctr"/>
                      <a:r>
                        <a:rPr lang="en-US" sz="3200" dirty="0">
                          <a:hlinkClick r:id="rId23" action="ppaction://hlinksldjump"/>
                        </a:rPr>
                        <a:t>5</a:t>
                      </a:r>
                      <a:endParaRPr lang="en-US" sz="3200" b="1" dirty="0">
                        <a:solidFill>
                          <a:schemeClr val="accent4">
                            <a:lumMod val="75000"/>
                          </a:schemeClr>
                        </a:solidFill>
                        <a:latin typeface="Franklin Gothic Demi" pitchFamily="34" charset="0"/>
                      </a:endParaRPr>
                    </a:p>
                  </a:txBody>
                  <a:tcPr anchor="ctr"/>
                </a:tc>
                <a:tc>
                  <a:txBody>
                    <a:bodyPr/>
                    <a:lstStyle/>
                    <a:p>
                      <a:pPr algn="ctr"/>
                      <a:r>
                        <a:rPr lang="en-US" sz="3200" dirty="0">
                          <a:hlinkClick r:id="rId24" action="ppaction://hlinksldjump"/>
                        </a:rPr>
                        <a:t>5</a:t>
                      </a:r>
                      <a:endParaRPr lang="en-US" sz="3200" b="1" dirty="0">
                        <a:solidFill>
                          <a:schemeClr val="accent4">
                            <a:lumMod val="75000"/>
                          </a:schemeClr>
                        </a:solidFill>
                        <a:latin typeface="Franklin Gothic Demi" pitchFamily="34" charset="0"/>
                      </a:endParaRPr>
                    </a:p>
                  </a:txBody>
                  <a:tcPr anchor="ctr"/>
                </a:tc>
                <a:tc>
                  <a:txBody>
                    <a:bodyPr/>
                    <a:lstStyle/>
                    <a:p>
                      <a:pPr algn="ctr"/>
                      <a:r>
                        <a:rPr lang="en-US" sz="3200" dirty="0">
                          <a:hlinkClick r:id="rId25" action="ppaction://hlinksldjump"/>
                        </a:rPr>
                        <a:t>5</a:t>
                      </a:r>
                      <a:endParaRPr lang="en-US" sz="3200" b="1" dirty="0">
                        <a:solidFill>
                          <a:schemeClr val="accent4">
                            <a:lumMod val="75000"/>
                          </a:schemeClr>
                        </a:solidFill>
                        <a:latin typeface="Franklin Gothic Demi" pitchFamily="34" charset="0"/>
                      </a:endParaRPr>
                    </a:p>
                  </a:txBody>
                  <a:tcPr anchor="ctr"/>
                </a:tc>
                <a:tc>
                  <a:txBody>
                    <a:bodyPr/>
                    <a:lstStyle/>
                    <a:p>
                      <a:pPr algn="ctr"/>
                      <a:r>
                        <a:rPr lang="en-US" sz="3200" dirty="0">
                          <a:hlinkClick r:id="rId26" action="ppaction://hlinksldjump"/>
                        </a:rPr>
                        <a:t>5</a:t>
                      </a:r>
                      <a:endParaRPr lang="en-US" sz="3200" b="1" dirty="0">
                        <a:solidFill>
                          <a:schemeClr val="accent4">
                            <a:lumMod val="75000"/>
                          </a:schemeClr>
                        </a:solidFill>
                        <a:latin typeface="Franklin Gothic Demi" pitchFamily="34" charset="0"/>
                      </a:endParaRPr>
                    </a:p>
                  </a:txBody>
                  <a:tcPr anchor="ctr"/>
                </a:tc>
                <a:tc>
                  <a:txBody>
                    <a:bodyPr/>
                    <a:lstStyle/>
                    <a:p>
                      <a:pPr algn="ctr"/>
                      <a:r>
                        <a:rPr lang="en-US" sz="3200" dirty="0">
                          <a:hlinkClick r:id="rId27" action="ppaction://hlinksldjump"/>
                        </a:rPr>
                        <a:t>5</a:t>
                      </a:r>
                      <a:endParaRPr lang="en-US" sz="3200" b="1" dirty="0">
                        <a:solidFill>
                          <a:schemeClr val="accent4">
                            <a:lumMod val="75000"/>
                          </a:schemeClr>
                        </a:solidFill>
                        <a:latin typeface="Franklin Gothic Demi" pitchFamily="34" charset="0"/>
                      </a:endParaRPr>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OTCs: 3 points</a:t>
            </a:r>
          </a:p>
        </p:txBody>
      </p:sp>
      <p:sp>
        <p:nvSpPr>
          <p:cNvPr id="5" name="Content Placeholder 4"/>
          <p:cNvSpPr>
            <a:spLocks noGrp="1"/>
          </p:cNvSpPr>
          <p:nvPr>
            <p:ph sz="half" idx="1"/>
          </p:nvPr>
        </p:nvSpPr>
        <p:spPr>
          <a:xfrm>
            <a:off x="2667000" y="1524000"/>
            <a:ext cx="3962400" cy="2971800"/>
          </a:xfrm>
        </p:spPr>
        <p:txBody>
          <a:bodyPr rtlCol="0">
            <a:normAutofit/>
          </a:bodyPr>
          <a:lstStyle/>
          <a:p>
            <a:pPr fontAlgn="auto">
              <a:spcAft>
                <a:spcPts val="0"/>
              </a:spcAft>
              <a:buFont typeface="Arial" pitchFamily="34" charset="0"/>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Aft>
                <a:spcPts val="0"/>
              </a:spcAft>
              <a:buFont typeface="Arial" pitchFamily="34" charset="0"/>
              <a:buNone/>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60-77˚ Fahrenheit, this is the temperature at which medicines are stored.</a:t>
            </a:r>
          </a:p>
        </p:txBody>
      </p:sp>
      <p:sp>
        <p:nvSpPr>
          <p:cNvPr id="6" name="Content Placeholder 5"/>
          <p:cNvSpPr>
            <a:spLocks noGrp="1"/>
          </p:cNvSpPr>
          <p:nvPr>
            <p:ph sz="half" idx="2"/>
          </p:nvPr>
        </p:nvSpPr>
        <p:spPr>
          <a:xfrm>
            <a:off x="4648200" y="4495800"/>
            <a:ext cx="4038600" cy="1630363"/>
          </a:xfrm>
        </p:spPr>
        <p:txBody>
          <a:bodyPr/>
          <a:lstStyle/>
          <a:p>
            <a:pPr algn="ctr">
              <a:buFont typeface="Arial" charset="0"/>
              <a:buNone/>
            </a:pPr>
            <a:r>
              <a:rPr lang="en-US" b="1" i="1">
                <a:solidFill>
                  <a:srgbClr val="FFFF00"/>
                </a:solidFill>
              </a:rPr>
              <a:t>What is room temperature?</a:t>
            </a:r>
          </a:p>
        </p:txBody>
      </p:sp>
      <p:sp>
        <p:nvSpPr>
          <p:cNvPr id="7" name="Action Button: Home 6">
            <a:hlinkClick r:id="rId3"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Topic 4: 4 points</a:t>
            </a:r>
          </a:p>
        </p:txBody>
      </p:sp>
      <p:sp>
        <p:nvSpPr>
          <p:cNvPr id="5" name="Content Placeholder 4"/>
          <p:cNvSpPr>
            <a:spLocks noGrp="1"/>
          </p:cNvSpPr>
          <p:nvPr>
            <p:ph sz="half" idx="1"/>
          </p:nvPr>
        </p:nvSpPr>
        <p:spPr>
          <a:xfrm>
            <a:off x="2667000" y="1600200"/>
            <a:ext cx="3810000" cy="2819400"/>
          </a:xfrm>
        </p:spPr>
        <p:txBody>
          <a:bodyPr rtlCol="0">
            <a:normAutofit/>
          </a:bodyPr>
          <a:lstStyle/>
          <a:p>
            <a:pPr fontAlgn="auto">
              <a:spcAft>
                <a:spcPts val="0"/>
              </a:spcAft>
              <a:buFont typeface="Arial" pitchFamily="34" charset="0"/>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Aft>
                <a:spcPts val="0"/>
              </a:spcAft>
              <a:buFont typeface="Arial" pitchFamily="34" charset="0"/>
              <a:buNone/>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This common OTC relieves pain and fever, but does not reduce inflammation.</a:t>
            </a:r>
          </a:p>
        </p:txBody>
      </p:sp>
      <p:sp>
        <p:nvSpPr>
          <p:cNvPr id="6" name="Content Placeholder 5"/>
          <p:cNvSpPr>
            <a:spLocks noGrp="1"/>
          </p:cNvSpPr>
          <p:nvPr>
            <p:ph sz="half" idx="2"/>
          </p:nvPr>
        </p:nvSpPr>
        <p:spPr>
          <a:xfrm>
            <a:off x="4648200" y="4495800"/>
            <a:ext cx="4038600" cy="1630363"/>
          </a:xfrm>
        </p:spPr>
        <p:txBody>
          <a:bodyPr/>
          <a:lstStyle/>
          <a:p>
            <a:pPr algn="ctr">
              <a:buFont typeface="Arial" charset="0"/>
              <a:buNone/>
            </a:pPr>
            <a:r>
              <a:rPr lang="en-US" b="1" i="1">
                <a:solidFill>
                  <a:srgbClr val="FFFF00"/>
                </a:solidFill>
              </a:rPr>
              <a:t>What is acetaminophen?</a:t>
            </a:r>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OTCs: 5 points</a:t>
            </a:r>
          </a:p>
        </p:txBody>
      </p:sp>
      <p:sp>
        <p:nvSpPr>
          <p:cNvPr id="5" name="Content Placeholder 4"/>
          <p:cNvSpPr>
            <a:spLocks noGrp="1"/>
          </p:cNvSpPr>
          <p:nvPr>
            <p:ph sz="half" idx="1"/>
          </p:nvPr>
        </p:nvSpPr>
        <p:spPr>
          <a:xfrm>
            <a:off x="2743200" y="1600200"/>
            <a:ext cx="3886200" cy="2667000"/>
          </a:xfrm>
        </p:spPr>
        <p:txBody>
          <a:bodyPr rtlCol="0">
            <a:normAutofit lnSpcReduction="10000"/>
          </a:bodyPr>
          <a:lstStyle/>
          <a:p>
            <a:pPr fontAlgn="auto">
              <a:spcAft>
                <a:spcPts val="0"/>
              </a:spcAft>
              <a:buFont typeface="Arial" pitchFamily="34" charset="0"/>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Aft>
                <a:spcPts val="0"/>
              </a:spcAft>
              <a:buFont typeface="Arial" pitchFamily="34" charset="0"/>
              <a:buNone/>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An ingredient used to make “meth,” the sale of drugs containing this OTC substance is sometimes restricted.</a:t>
            </a:r>
          </a:p>
        </p:txBody>
      </p:sp>
      <p:sp>
        <p:nvSpPr>
          <p:cNvPr id="6" name="Content Placeholder 5"/>
          <p:cNvSpPr>
            <a:spLocks noGrp="1"/>
          </p:cNvSpPr>
          <p:nvPr>
            <p:ph sz="half" idx="2"/>
          </p:nvPr>
        </p:nvSpPr>
        <p:spPr>
          <a:xfrm>
            <a:off x="4648200" y="4495800"/>
            <a:ext cx="4038600" cy="1630363"/>
          </a:xfrm>
        </p:spPr>
        <p:txBody>
          <a:bodyPr rtlCol="0">
            <a:normAutofit lnSpcReduction="10000"/>
          </a:bodyPr>
          <a:lstStyle/>
          <a:p>
            <a:pPr algn="ctr" fontAlgn="auto">
              <a:spcAft>
                <a:spcPts val="0"/>
              </a:spcAft>
              <a:buFont typeface="Arial" pitchFamily="34" charset="0"/>
              <a:buNone/>
              <a:defRPr/>
            </a:pPr>
            <a:r>
              <a:rPr lang="en-US" b="1" i="1" dirty="0">
                <a:solidFill>
                  <a:srgbClr val="FFFF00"/>
                </a:solidFill>
              </a:rPr>
              <a:t>What is pseudoephedrine (ephedrine)?</a:t>
            </a:r>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Things You Should Know: 1 point</a:t>
            </a:r>
          </a:p>
        </p:txBody>
      </p:sp>
      <p:sp>
        <p:nvSpPr>
          <p:cNvPr id="5" name="Content Placeholder 4"/>
          <p:cNvSpPr>
            <a:spLocks noGrp="1"/>
          </p:cNvSpPr>
          <p:nvPr>
            <p:ph sz="half" idx="1"/>
          </p:nvPr>
        </p:nvSpPr>
        <p:spPr>
          <a:xfrm>
            <a:off x="2743200" y="1600200"/>
            <a:ext cx="3733800" cy="2590800"/>
          </a:xfrm>
        </p:spPr>
        <p:txBody>
          <a:bodyPr rtlCol="0">
            <a:normAutofit lnSpcReduction="10000"/>
          </a:bodyPr>
          <a:lstStyle/>
          <a:p>
            <a:pPr fontAlgn="auto">
              <a:spcAft>
                <a:spcPts val="0"/>
              </a:spcAft>
              <a:buFont typeface="Arial" pitchFamily="34" charset="0"/>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Aft>
                <a:spcPts val="0"/>
              </a:spcAft>
              <a:buFont typeface="Arial" pitchFamily="34" charset="0"/>
              <a:buNone/>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A health care professional, this person is licensed to dispense prescription drugs.</a:t>
            </a:r>
          </a:p>
        </p:txBody>
      </p:sp>
      <p:sp>
        <p:nvSpPr>
          <p:cNvPr id="6" name="Content Placeholder 5"/>
          <p:cNvSpPr>
            <a:spLocks noGrp="1"/>
          </p:cNvSpPr>
          <p:nvPr>
            <p:ph sz="half" idx="2"/>
          </p:nvPr>
        </p:nvSpPr>
        <p:spPr>
          <a:xfrm>
            <a:off x="4648200" y="4495800"/>
            <a:ext cx="4038600" cy="1630363"/>
          </a:xfrm>
        </p:spPr>
        <p:txBody>
          <a:bodyPr rtlCol="0">
            <a:normAutofit lnSpcReduction="10000"/>
          </a:bodyPr>
          <a:lstStyle/>
          <a:p>
            <a:pPr algn="ctr" fontAlgn="auto">
              <a:spcAft>
                <a:spcPts val="0"/>
              </a:spcAft>
              <a:buFont typeface="Arial" pitchFamily="34" charset="0"/>
              <a:buNone/>
              <a:defRPr/>
            </a:pPr>
            <a:r>
              <a:rPr lang="en-US" b="1" i="1" dirty="0">
                <a:solidFill>
                  <a:srgbClr val="FFFF00"/>
                </a:solidFill>
              </a:rPr>
              <a:t>Who is a pharmacist?</a:t>
            </a:r>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Things You Should Know: 2 points</a:t>
            </a:r>
          </a:p>
        </p:txBody>
      </p:sp>
      <p:sp>
        <p:nvSpPr>
          <p:cNvPr id="5" name="Content Placeholder 4"/>
          <p:cNvSpPr>
            <a:spLocks noGrp="1"/>
          </p:cNvSpPr>
          <p:nvPr>
            <p:ph sz="half" idx="1"/>
          </p:nvPr>
        </p:nvSpPr>
        <p:spPr>
          <a:xfrm>
            <a:off x="2667000" y="1524000"/>
            <a:ext cx="3810000" cy="2667000"/>
          </a:xfrm>
        </p:spPr>
        <p:txBody>
          <a:bodyPr rtlCol="0">
            <a:normAutofit/>
          </a:bodyPr>
          <a:lstStyle/>
          <a:p>
            <a:pPr fontAlgn="auto">
              <a:spcAft>
                <a:spcPts val="0"/>
              </a:spcAft>
              <a:buFont typeface="Arial" pitchFamily="34" charset="0"/>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Aft>
                <a:spcPts val="0"/>
              </a:spcAft>
              <a:buFont typeface="Arial" pitchFamily="34" charset="0"/>
              <a:buNone/>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When you see these letters, it indicates a prescription drug.</a:t>
            </a:r>
          </a:p>
        </p:txBody>
      </p:sp>
      <p:sp>
        <p:nvSpPr>
          <p:cNvPr id="6" name="Content Placeholder 5"/>
          <p:cNvSpPr>
            <a:spLocks noGrp="1"/>
          </p:cNvSpPr>
          <p:nvPr>
            <p:ph sz="half" idx="2"/>
          </p:nvPr>
        </p:nvSpPr>
        <p:spPr>
          <a:xfrm>
            <a:off x="4648200" y="4495800"/>
            <a:ext cx="4038600" cy="1630363"/>
          </a:xfrm>
        </p:spPr>
        <p:txBody>
          <a:bodyPr/>
          <a:lstStyle/>
          <a:p>
            <a:pPr algn="ctr">
              <a:buFont typeface="Arial" charset="0"/>
              <a:buNone/>
            </a:pPr>
            <a:r>
              <a:rPr lang="en-US" b="1" i="1">
                <a:solidFill>
                  <a:srgbClr val="FFFF00"/>
                </a:solidFill>
              </a:rPr>
              <a:t>What is Rx?</a:t>
            </a:r>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Things You Should Know: 3 points</a:t>
            </a:r>
          </a:p>
        </p:txBody>
      </p:sp>
      <p:sp>
        <p:nvSpPr>
          <p:cNvPr id="5" name="Content Placeholder 4"/>
          <p:cNvSpPr>
            <a:spLocks noGrp="1"/>
          </p:cNvSpPr>
          <p:nvPr>
            <p:ph sz="half" idx="1"/>
          </p:nvPr>
        </p:nvSpPr>
        <p:spPr>
          <a:xfrm>
            <a:off x="2667000" y="1524000"/>
            <a:ext cx="3810000" cy="2667000"/>
          </a:xfrm>
        </p:spPr>
        <p:txBody>
          <a:bodyPr rtlCol="0">
            <a:normAutofit/>
          </a:bodyPr>
          <a:lstStyle/>
          <a:p>
            <a:pPr fontAlgn="auto">
              <a:spcAft>
                <a:spcPts val="0"/>
              </a:spcAft>
              <a:buFont typeface="Arial" pitchFamily="34" charset="0"/>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Aft>
                <a:spcPts val="0"/>
              </a:spcAft>
              <a:buFont typeface="Arial" pitchFamily="34" charset="0"/>
              <a:buNone/>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A toll-free telephone service, this provides emergency advice and response to poisoning.</a:t>
            </a:r>
          </a:p>
        </p:txBody>
      </p:sp>
      <p:sp>
        <p:nvSpPr>
          <p:cNvPr id="6" name="Content Placeholder 5"/>
          <p:cNvSpPr>
            <a:spLocks noGrp="1"/>
          </p:cNvSpPr>
          <p:nvPr>
            <p:ph sz="half" idx="2"/>
          </p:nvPr>
        </p:nvSpPr>
        <p:spPr>
          <a:xfrm>
            <a:off x="4648200" y="4495800"/>
            <a:ext cx="4038600" cy="1630363"/>
          </a:xfrm>
        </p:spPr>
        <p:txBody>
          <a:bodyPr/>
          <a:lstStyle/>
          <a:p>
            <a:pPr algn="ctr">
              <a:buFont typeface="Arial" charset="0"/>
              <a:buNone/>
            </a:pPr>
            <a:r>
              <a:rPr lang="en-US" b="1" i="1">
                <a:solidFill>
                  <a:srgbClr val="FFFF00"/>
                </a:solidFill>
              </a:rPr>
              <a:t>What is the Poison Control Center?</a:t>
            </a:r>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Things You Should Know: 4 points</a:t>
            </a:r>
          </a:p>
        </p:txBody>
      </p:sp>
      <p:sp>
        <p:nvSpPr>
          <p:cNvPr id="5" name="Content Placeholder 4"/>
          <p:cNvSpPr>
            <a:spLocks noGrp="1"/>
          </p:cNvSpPr>
          <p:nvPr>
            <p:ph sz="half" idx="1"/>
          </p:nvPr>
        </p:nvSpPr>
        <p:spPr>
          <a:xfrm>
            <a:off x="2209800" y="1524000"/>
            <a:ext cx="5105400" cy="2743200"/>
          </a:xfrm>
        </p:spPr>
        <p:txBody>
          <a:bodyPr rtlCol="0">
            <a:normAutofit lnSpcReduction="10000"/>
          </a:bodyPr>
          <a:lstStyle/>
          <a:p>
            <a:pPr fontAlgn="auto">
              <a:spcAft>
                <a:spcPts val="0"/>
              </a:spcAft>
              <a:buFont typeface="Arial" pitchFamily="34" charset="0"/>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Aft>
                <a:spcPts val="0"/>
              </a:spcAft>
              <a:buFont typeface="Arial" pitchFamily="34" charset="0"/>
              <a:buNone/>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sz="3000" dirty="0">
                <a:ln w="18415" cmpd="sng">
                  <a:solidFill>
                    <a:srgbClr val="FFFFFF"/>
                  </a:solidFill>
                  <a:prstDash val="solid"/>
                </a:ln>
                <a:solidFill>
                  <a:srgbClr val="FFFFFF"/>
                </a:solidFill>
                <a:effectLst>
                  <a:outerShdw blurRad="63500" dir="3600000" algn="tl" rotWithShape="0">
                    <a:srgbClr val="000000">
                      <a:alpha val="70000"/>
                    </a:srgbClr>
                  </a:outerShdw>
                </a:effectLst>
              </a:rPr>
              <a:t>Driving unsafely because you have  prescription or OTC drugs in your system can result in being arrested and charged with this.</a:t>
            </a:r>
          </a:p>
        </p:txBody>
      </p:sp>
      <p:sp>
        <p:nvSpPr>
          <p:cNvPr id="6" name="Content Placeholder 5"/>
          <p:cNvSpPr>
            <a:spLocks noGrp="1"/>
          </p:cNvSpPr>
          <p:nvPr>
            <p:ph sz="half" idx="2"/>
          </p:nvPr>
        </p:nvSpPr>
        <p:spPr>
          <a:xfrm>
            <a:off x="4648200" y="4495800"/>
            <a:ext cx="4038600" cy="2011363"/>
          </a:xfrm>
        </p:spPr>
        <p:txBody>
          <a:bodyPr rtlCol="0">
            <a:normAutofit lnSpcReduction="10000"/>
          </a:bodyPr>
          <a:lstStyle/>
          <a:p>
            <a:pPr algn="ctr" fontAlgn="auto">
              <a:spcAft>
                <a:spcPts val="0"/>
              </a:spcAft>
              <a:buFont typeface="Arial" pitchFamily="34" charset="0"/>
              <a:buNone/>
              <a:defRPr/>
            </a:pPr>
            <a:r>
              <a:rPr lang="en-US" b="1" i="1" dirty="0">
                <a:solidFill>
                  <a:srgbClr val="FFFF00"/>
                </a:solidFill>
              </a:rPr>
              <a:t>What is DUID, driving under the influence of drugs?</a:t>
            </a:r>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Things You Should Know: 5 points</a:t>
            </a:r>
          </a:p>
        </p:txBody>
      </p:sp>
      <p:sp>
        <p:nvSpPr>
          <p:cNvPr id="5" name="Content Placeholder 4"/>
          <p:cNvSpPr>
            <a:spLocks noGrp="1"/>
          </p:cNvSpPr>
          <p:nvPr>
            <p:ph sz="half" idx="1"/>
          </p:nvPr>
        </p:nvSpPr>
        <p:spPr>
          <a:xfrm>
            <a:off x="2743200" y="1524000"/>
            <a:ext cx="3657600" cy="2819400"/>
          </a:xfrm>
        </p:spPr>
        <p:txBody>
          <a:bodyPr rtlCol="0">
            <a:normAutofit/>
          </a:bodyPr>
          <a:lstStyle/>
          <a:p>
            <a:pPr fontAlgn="auto">
              <a:spcAft>
                <a:spcPts val="0"/>
              </a:spcAft>
              <a:buFont typeface="Arial" pitchFamily="34" charset="0"/>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Aft>
                <a:spcPts val="0"/>
              </a:spcAft>
              <a:buFont typeface="Arial" pitchFamily="34" charset="0"/>
              <a:buNone/>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Hepatotoxicity is the medical term for this condition.</a:t>
            </a:r>
          </a:p>
        </p:txBody>
      </p:sp>
      <p:sp>
        <p:nvSpPr>
          <p:cNvPr id="6" name="Content Placeholder 5"/>
          <p:cNvSpPr>
            <a:spLocks noGrp="1"/>
          </p:cNvSpPr>
          <p:nvPr>
            <p:ph sz="half" idx="2"/>
          </p:nvPr>
        </p:nvSpPr>
        <p:spPr>
          <a:xfrm>
            <a:off x="4648200" y="4495800"/>
            <a:ext cx="4038600" cy="1630363"/>
          </a:xfrm>
        </p:spPr>
        <p:txBody>
          <a:bodyPr/>
          <a:lstStyle/>
          <a:p>
            <a:pPr algn="ctr">
              <a:buFont typeface="Arial" charset="0"/>
              <a:buNone/>
            </a:pPr>
            <a:r>
              <a:rPr lang="en-US" b="1" i="1">
                <a:solidFill>
                  <a:srgbClr val="FFFF00"/>
                </a:solidFill>
              </a:rPr>
              <a:t>What is liver poisoning?</a:t>
            </a:r>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609600"/>
            <a:ext cx="8229600" cy="3631763"/>
          </a:xfrm>
          <a:prstGeom prst="rect">
            <a:avLst/>
          </a:prstGeom>
          <a:noFill/>
        </p:spPr>
        <p:txBody>
          <a:bodyPr>
            <a:spAutoFit/>
          </a:bodyPr>
          <a:lstStyle/>
          <a:p>
            <a:pPr algn="ctr" fontAlgn="auto">
              <a:spcBef>
                <a:spcPts val="0"/>
              </a:spcBef>
              <a:spcAft>
                <a:spcPts val="0"/>
              </a:spcAft>
              <a:defRPr/>
            </a:pPr>
            <a:r>
              <a:rPr lang="en-US" sz="115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mn-lt"/>
              </a:rPr>
              <a:t>Daily Double!</a:t>
            </a:r>
          </a:p>
        </p:txBody>
      </p:sp>
      <p:sp>
        <p:nvSpPr>
          <p:cNvPr id="46082" name="TextBox 5"/>
          <p:cNvSpPr txBox="1">
            <a:spLocks noChangeArrowheads="1"/>
          </p:cNvSpPr>
          <p:nvPr/>
        </p:nvSpPr>
        <p:spPr bwMode="auto">
          <a:xfrm>
            <a:off x="1143000" y="5029200"/>
            <a:ext cx="7775575" cy="923925"/>
          </a:xfrm>
          <a:prstGeom prst="rect">
            <a:avLst/>
          </a:prstGeom>
          <a:noFill/>
          <a:ln w="9525">
            <a:noFill/>
            <a:miter lim="800000"/>
            <a:headEnd/>
            <a:tailEnd/>
          </a:ln>
        </p:spPr>
        <p:txBody>
          <a:bodyPr wrap="none">
            <a:spAutoFit/>
          </a:bodyPr>
          <a:lstStyle/>
          <a:p>
            <a:pPr algn="ctr"/>
            <a:r>
              <a:rPr lang="en-US">
                <a:latin typeface="Calibri" pitchFamily="34" charset="0"/>
              </a:rPr>
              <a:t>As a team, decide how many of the points you already have you wish to wager. </a:t>
            </a:r>
            <a:br>
              <a:rPr lang="en-US">
                <a:latin typeface="Calibri" pitchFamily="34" charset="0"/>
              </a:rPr>
            </a:br>
            <a:r>
              <a:rPr lang="en-US">
                <a:latin typeface="Calibri" pitchFamily="34" charset="0"/>
              </a:rPr>
              <a:t>If you get the question correct, you will earn double the points you wagered.</a:t>
            </a:r>
            <a:br>
              <a:rPr lang="en-US">
                <a:latin typeface="Calibri" pitchFamily="34" charset="0"/>
              </a:rPr>
            </a:br>
            <a:r>
              <a:rPr lang="en-US">
                <a:latin typeface="Calibri" pitchFamily="34" charset="0"/>
              </a:rPr>
              <a:t>If you get the question incorrect, you will lose the points you wagered. Good luck!</a:t>
            </a:r>
          </a:p>
        </p:txBody>
      </p:sp>
      <p:sp>
        <p:nvSpPr>
          <p:cNvPr id="7" name="Action Button: Forward or Next 6">
            <a:hlinkClick r:id="rId3" action="ppaction://hlinksldjump" highlightClick="1"/>
          </p:cNvPr>
          <p:cNvSpPr/>
          <p:nvPr/>
        </p:nvSpPr>
        <p:spPr>
          <a:xfrm>
            <a:off x="3886200" y="4343400"/>
            <a:ext cx="1295400" cy="685800"/>
          </a:xfrm>
          <a:prstGeom prst="actionButtonForwardNex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p:circl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609600"/>
            <a:ext cx="8229600" cy="3631763"/>
          </a:xfrm>
          <a:prstGeom prst="rect">
            <a:avLst/>
          </a:prstGeom>
          <a:noFill/>
        </p:spPr>
        <p:txBody>
          <a:bodyPr>
            <a:spAutoFit/>
          </a:bodyPr>
          <a:lstStyle/>
          <a:p>
            <a:pPr algn="ctr" fontAlgn="auto">
              <a:spcBef>
                <a:spcPts val="0"/>
              </a:spcBef>
              <a:spcAft>
                <a:spcPts val="0"/>
              </a:spcAft>
              <a:defRPr/>
            </a:pPr>
            <a:r>
              <a:rPr lang="en-US" sz="115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mn-lt"/>
              </a:rPr>
              <a:t>Daily Double!</a:t>
            </a:r>
          </a:p>
        </p:txBody>
      </p:sp>
      <p:sp>
        <p:nvSpPr>
          <p:cNvPr id="48130" name="TextBox 5"/>
          <p:cNvSpPr txBox="1">
            <a:spLocks noChangeArrowheads="1"/>
          </p:cNvSpPr>
          <p:nvPr/>
        </p:nvSpPr>
        <p:spPr bwMode="auto">
          <a:xfrm>
            <a:off x="1143000" y="5029200"/>
            <a:ext cx="7775575" cy="923925"/>
          </a:xfrm>
          <a:prstGeom prst="rect">
            <a:avLst/>
          </a:prstGeom>
          <a:noFill/>
          <a:ln w="9525">
            <a:noFill/>
            <a:miter lim="800000"/>
            <a:headEnd/>
            <a:tailEnd/>
          </a:ln>
        </p:spPr>
        <p:txBody>
          <a:bodyPr wrap="none">
            <a:spAutoFit/>
          </a:bodyPr>
          <a:lstStyle/>
          <a:p>
            <a:pPr algn="ctr"/>
            <a:r>
              <a:rPr lang="en-US">
                <a:latin typeface="Calibri" pitchFamily="34" charset="0"/>
              </a:rPr>
              <a:t>As a team, decide how many of the points you already have you wish to wager. </a:t>
            </a:r>
            <a:br>
              <a:rPr lang="en-US">
                <a:latin typeface="Calibri" pitchFamily="34" charset="0"/>
              </a:rPr>
            </a:br>
            <a:r>
              <a:rPr lang="en-US">
                <a:latin typeface="Calibri" pitchFamily="34" charset="0"/>
              </a:rPr>
              <a:t>If you get the question correct, you will earn double the points you wagered.</a:t>
            </a:r>
            <a:br>
              <a:rPr lang="en-US">
                <a:latin typeface="Calibri" pitchFamily="34" charset="0"/>
              </a:rPr>
            </a:br>
            <a:r>
              <a:rPr lang="en-US">
                <a:latin typeface="Calibri" pitchFamily="34" charset="0"/>
              </a:rPr>
              <a:t>If you get the question incorrect, you will lose the points you wagered. Good luck!</a:t>
            </a:r>
          </a:p>
        </p:txBody>
      </p:sp>
      <p:sp>
        <p:nvSpPr>
          <p:cNvPr id="4" name="Action Button: Forward or Next 3">
            <a:hlinkClick r:id="rId3" action="ppaction://hlinksldjump" highlightClick="1"/>
          </p:cNvPr>
          <p:cNvSpPr/>
          <p:nvPr/>
        </p:nvSpPr>
        <p:spPr>
          <a:xfrm>
            <a:off x="3733800" y="4267200"/>
            <a:ext cx="1676400" cy="762000"/>
          </a:xfrm>
          <a:prstGeom prst="actionButtonForwardNex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p:circl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All About Drugs: 1 point</a:t>
            </a:r>
          </a:p>
        </p:txBody>
      </p:sp>
      <p:sp>
        <p:nvSpPr>
          <p:cNvPr id="5" name="Content Placeholder 4"/>
          <p:cNvSpPr>
            <a:spLocks noGrp="1"/>
          </p:cNvSpPr>
          <p:nvPr>
            <p:ph sz="half" idx="1"/>
          </p:nvPr>
        </p:nvSpPr>
        <p:spPr>
          <a:xfrm>
            <a:off x="2743200" y="1524000"/>
            <a:ext cx="3810000" cy="2590800"/>
          </a:xfrm>
        </p:spPr>
        <p:txBody>
          <a:bodyPr rtlCol="0">
            <a:normAutofit/>
          </a:bodyPr>
          <a:lstStyle/>
          <a:p>
            <a:pPr fontAlgn="auto">
              <a:spcAft>
                <a:spcPts val="0"/>
              </a:spcAft>
              <a:buFont typeface="Arial" pitchFamily="34" charset="0"/>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Aft>
                <a:spcPts val="0"/>
              </a:spcAft>
              <a:buFont typeface="Arial" pitchFamily="34" charset="0"/>
              <a:buNone/>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Eating spicy food can result in the need for this type of drug.</a:t>
            </a:r>
          </a:p>
        </p:txBody>
      </p:sp>
      <p:sp>
        <p:nvSpPr>
          <p:cNvPr id="6" name="Content Placeholder 5"/>
          <p:cNvSpPr>
            <a:spLocks noGrp="1"/>
          </p:cNvSpPr>
          <p:nvPr>
            <p:ph sz="half" idx="2"/>
          </p:nvPr>
        </p:nvSpPr>
        <p:spPr>
          <a:xfrm>
            <a:off x="4648200" y="4495800"/>
            <a:ext cx="4038600" cy="1630363"/>
          </a:xfrm>
        </p:spPr>
        <p:txBody>
          <a:bodyPr/>
          <a:lstStyle/>
          <a:p>
            <a:pPr algn="ctr">
              <a:buFont typeface="Arial" charset="0"/>
              <a:buNone/>
            </a:pPr>
            <a:r>
              <a:rPr lang="en-US" b="1" i="1">
                <a:solidFill>
                  <a:srgbClr val="FFFF00"/>
                </a:solidFill>
              </a:rPr>
              <a:t>What is antacid?</a:t>
            </a:r>
          </a:p>
        </p:txBody>
      </p:sp>
      <p:sp>
        <p:nvSpPr>
          <p:cNvPr id="7" name="Action Button: Home 6">
            <a:hlinkClick r:id="rId3"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All About Drugs: 2 points</a:t>
            </a:r>
          </a:p>
        </p:txBody>
      </p:sp>
      <p:sp>
        <p:nvSpPr>
          <p:cNvPr id="5" name="Content Placeholder 4"/>
          <p:cNvSpPr>
            <a:spLocks noGrp="1"/>
          </p:cNvSpPr>
          <p:nvPr>
            <p:ph sz="half" idx="1"/>
          </p:nvPr>
        </p:nvSpPr>
        <p:spPr>
          <a:xfrm>
            <a:off x="2743200" y="1600200"/>
            <a:ext cx="3886200" cy="2209800"/>
          </a:xfrm>
        </p:spPr>
        <p:txBody>
          <a:bodyPr rtlCol="0">
            <a:normAutofit fontScale="77500" lnSpcReduction="20000"/>
          </a:bodyPr>
          <a:lstStyle/>
          <a:p>
            <a:pPr fontAlgn="auto">
              <a:spcAft>
                <a:spcPts val="0"/>
              </a:spcAft>
              <a:buFont typeface="Arial" pitchFamily="34" charset="0"/>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Aft>
                <a:spcPts val="0"/>
              </a:spcAft>
              <a:buFont typeface="Arial" pitchFamily="34" charset="0"/>
              <a:buNone/>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rPr>
              <a:t>Used for 1000s of years, this drug is sometimes taken in low doses for heart health.</a:t>
            </a:r>
          </a:p>
        </p:txBody>
      </p:sp>
      <p:sp>
        <p:nvSpPr>
          <p:cNvPr id="6" name="Content Placeholder 5"/>
          <p:cNvSpPr>
            <a:spLocks noGrp="1"/>
          </p:cNvSpPr>
          <p:nvPr>
            <p:ph sz="half" idx="2"/>
          </p:nvPr>
        </p:nvSpPr>
        <p:spPr>
          <a:xfrm>
            <a:off x="4648200" y="4495800"/>
            <a:ext cx="4038600" cy="1630363"/>
          </a:xfrm>
        </p:spPr>
        <p:txBody>
          <a:bodyPr rtlCol="0">
            <a:normAutofit fontScale="77500" lnSpcReduction="20000"/>
          </a:bodyPr>
          <a:lstStyle/>
          <a:p>
            <a:pPr algn="ctr" fontAlgn="auto">
              <a:spcAft>
                <a:spcPts val="0"/>
              </a:spcAft>
              <a:buFont typeface="Arial" pitchFamily="34" charset="0"/>
              <a:buNone/>
              <a:defRPr/>
            </a:pPr>
            <a:r>
              <a:rPr lang="en-US" b="1" i="1" dirty="0">
                <a:solidFill>
                  <a:srgbClr val="FFFF00"/>
                </a:solidFill>
              </a:rPr>
              <a:t>What is aspirin?</a:t>
            </a:r>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All About Drugs: 3 points</a:t>
            </a:r>
          </a:p>
        </p:txBody>
      </p:sp>
      <p:sp>
        <p:nvSpPr>
          <p:cNvPr id="5" name="Content Placeholder 4"/>
          <p:cNvSpPr>
            <a:spLocks noGrp="1"/>
          </p:cNvSpPr>
          <p:nvPr>
            <p:ph sz="half" idx="1"/>
          </p:nvPr>
        </p:nvSpPr>
        <p:spPr>
          <a:xfrm>
            <a:off x="2743200" y="1600200"/>
            <a:ext cx="3810000" cy="2362200"/>
          </a:xfrm>
        </p:spPr>
        <p:txBody>
          <a:bodyPr rtlCol="0">
            <a:normAutofit/>
          </a:bodyPr>
          <a:lstStyle/>
          <a:p>
            <a:pPr fontAlgn="auto">
              <a:spcAft>
                <a:spcPts val="0"/>
              </a:spcAft>
              <a:buFont typeface="Arial" pitchFamily="34" charset="0"/>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Aft>
                <a:spcPts val="0"/>
              </a:spcAft>
              <a:buFont typeface="Arial" pitchFamily="34" charset="0"/>
              <a:buNone/>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Drug components that add color, flavor, and increase shelf life.</a:t>
            </a:r>
          </a:p>
        </p:txBody>
      </p:sp>
      <p:sp>
        <p:nvSpPr>
          <p:cNvPr id="6" name="Content Placeholder 5"/>
          <p:cNvSpPr>
            <a:spLocks noGrp="1"/>
          </p:cNvSpPr>
          <p:nvPr>
            <p:ph sz="half" idx="2"/>
          </p:nvPr>
        </p:nvSpPr>
        <p:spPr>
          <a:xfrm>
            <a:off x="4648200" y="4495800"/>
            <a:ext cx="4038600" cy="1630363"/>
          </a:xfrm>
        </p:spPr>
        <p:txBody>
          <a:bodyPr/>
          <a:lstStyle/>
          <a:p>
            <a:pPr algn="ctr">
              <a:buFont typeface="Arial" charset="0"/>
              <a:buNone/>
            </a:pPr>
            <a:r>
              <a:rPr lang="en-US" b="1" i="1">
                <a:solidFill>
                  <a:srgbClr val="FFFF00"/>
                </a:solidFill>
              </a:rPr>
              <a:t>What are inactive ingredients?</a:t>
            </a:r>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All About Drugs: 4 points</a:t>
            </a:r>
          </a:p>
        </p:txBody>
      </p:sp>
      <p:sp>
        <p:nvSpPr>
          <p:cNvPr id="5" name="Content Placeholder 4"/>
          <p:cNvSpPr>
            <a:spLocks noGrp="1"/>
          </p:cNvSpPr>
          <p:nvPr>
            <p:ph sz="half" idx="1"/>
          </p:nvPr>
        </p:nvSpPr>
        <p:spPr>
          <a:xfrm>
            <a:off x="2743200" y="1524000"/>
            <a:ext cx="3657600" cy="2362200"/>
          </a:xfrm>
        </p:spPr>
        <p:txBody>
          <a:bodyPr rtlCol="0">
            <a:normAutofit/>
          </a:bodyPr>
          <a:lstStyle/>
          <a:p>
            <a:pPr fontAlgn="auto">
              <a:spcAft>
                <a:spcPts val="0"/>
              </a:spcAft>
              <a:buFont typeface="Arial" pitchFamily="34" charset="0"/>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Aft>
                <a:spcPts val="0"/>
              </a:spcAft>
              <a:buFont typeface="Arial" pitchFamily="34" charset="0"/>
              <a:buNone/>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This type of drug functions to help the body eliminate excess water.</a:t>
            </a:r>
          </a:p>
        </p:txBody>
      </p:sp>
      <p:sp>
        <p:nvSpPr>
          <p:cNvPr id="6" name="Content Placeholder 5"/>
          <p:cNvSpPr>
            <a:spLocks noGrp="1"/>
          </p:cNvSpPr>
          <p:nvPr>
            <p:ph sz="half" idx="2"/>
          </p:nvPr>
        </p:nvSpPr>
        <p:spPr>
          <a:xfrm>
            <a:off x="4648200" y="4495800"/>
            <a:ext cx="4038600" cy="1630363"/>
          </a:xfrm>
        </p:spPr>
        <p:txBody>
          <a:bodyPr/>
          <a:lstStyle/>
          <a:p>
            <a:pPr algn="ctr">
              <a:buFont typeface="Arial" charset="0"/>
              <a:buNone/>
            </a:pPr>
            <a:r>
              <a:rPr lang="en-US" b="1" i="1">
                <a:solidFill>
                  <a:srgbClr val="FFFF00"/>
                </a:solidFill>
              </a:rPr>
              <a:t>What is a diuretic?</a:t>
            </a:r>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All About Drugs: 5 points</a:t>
            </a:r>
          </a:p>
        </p:txBody>
      </p:sp>
      <p:sp>
        <p:nvSpPr>
          <p:cNvPr id="5" name="Content Placeholder 4"/>
          <p:cNvSpPr>
            <a:spLocks noGrp="1"/>
          </p:cNvSpPr>
          <p:nvPr>
            <p:ph sz="half" idx="1"/>
          </p:nvPr>
        </p:nvSpPr>
        <p:spPr>
          <a:xfrm>
            <a:off x="2743200" y="1524000"/>
            <a:ext cx="3810000" cy="2209800"/>
          </a:xfrm>
        </p:spPr>
        <p:txBody>
          <a:bodyPr rtlCol="0">
            <a:normAutofit fontScale="92500" lnSpcReduction="10000"/>
          </a:bodyPr>
          <a:lstStyle/>
          <a:p>
            <a:pPr fontAlgn="auto">
              <a:spcAft>
                <a:spcPts val="0"/>
              </a:spcAft>
              <a:buFont typeface="Arial" pitchFamily="34" charset="0"/>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Aft>
                <a:spcPts val="0"/>
              </a:spcAft>
              <a:buFont typeface="Arial" pitchFamily="34" charset="0"/>
              <a:buNone/>
              <a:defRPr/>
            </a:pPr>
            <a:r>
              <a:rPr lang="en-US" sz="3000" dirty="0">
                <a:ln w="18415" cmpd="sng">
                  <a:solidFill>
                    <a:srgbClr val="FFFFFF"/>
                  </a:solidFill>
                  <a:prstDash val="solid"/>
                </a:ln>
                <a:solidFill>
                  <a:srgbClr val="FFFFFF"/>
                </a:solidFill>
                <a:effectLst>
                  <a:outerShdw blurRad="63500" dir="3600000" algn="tl" rotWithShape="0">
                    <a:srgbClr val="000000">
                      <a:alpha val="70000"/>
                    </a:srgbClr>
                  </a:outerShdw>
                </a:effectLst>
              </a:rPr>
              <a:t>	A 3-letter abbreviation, this drug is abused when “skittling”.</a:t>
            </a:r>
          </a:p>
        </p:txBody>
      </p:sp>
      <p:sp>
        <p:nvSpPr>
          <p:cNvPr id="6" name="Content Placeholder 5"/>
          <p:cNvSpPr>
            <a:spLocks noGrp="1"/>
          </p:cNvSpPr>
          <p:nvPr>
            <p:ph sz="half" idx="2"/>
          </p:nvPr>
        </p:nvSpPr>
        <p:spPr>
          <a:xfrm>
            <a:off x="4648200" y="4495800"/>
            <a:ext cx="4038600" cy="1630363"/>
          </a:xfrm>
        </p:spPr>
        <p:txBody>
          <a:bodyPr rtlCol="0">
            <a:normAutofit fontScale="92500" lnSpcReduction="10000"/>
          </a:bodyPr>
          <a:lstStyle/>
          <a:p>
            <a:pPr algn="ctr" fontAlgn="auto">
              <a:spcAft>
                <a:spcPts val="0"/>
              </a:spcAft>
              <a:buFont typeface="Arial" pitchFamily="34" charset="0"/>
              <a:buNone/>
              <a:defRPr/>
            </a:pPr>
            <a:r>
              <a:rPr lang="en-US" b="1" i="1" dirty="0">
                <a:solidFill>
                  <a:srgbClr val="FFFF00"/>
                </a:solidFill>
              </a:rPr>
              <a:t>What is DMX?</a:t>
            </a:r>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The Drug Facts Label: 1 point</a:t>
            </a:r>
          </a:p>
        </p:txBody>
      </p:sp>
      <p:sp>
        <p:nvSpPr>
          <p:cNvPr id="5" name="Content Placeholder 4"/>
          <p:cNvSpPr>
            <a:spLocks noGrp="1"/>
          </p:cNvSpPr>
          <p:nvPr>
            <p:ph sz="half" idx="1"/>
          </p:nvPr>
        </p:nvSpPr>
        <p:spPr>
          <a:xfrm>
            <a:off x="2667000" y="1524000"/>
            <a:ext cx="3810000" cy="1828800"/>
          </a:xfrm>
        </p:spPr>
        <p:txBody>
          <a:bodyPr rtlCol="0">
            <a:normAutofit lnSpcReduction="10000"/>
          </a:bodyPr>
          <a:lstStyle/>
          <a:p>
            <a:pPr fontAlgn="auto">
              <a:spcAft>
                <a:spcPts val="0"/>
              </a:spcAft>
              <a:buFont typeface="Arial" pitchFamily="34" charset="0"/>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Aft>
                <a:spcPts val="0"/>
              </a:spcAft>
              <a:buFont typeface="Arial" pitchFamily="34" charset="0"/>
              <a:buNone/>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This Federal agency regulates the Drug Facts Label.</a:t>
            </a:r>
          </a:p>
        </p:txBody>
      </p:sp>
      <p:sp>
        <p:nvSpPr>
          <p:cNvPr id="6" name="Content Placeholder 5"/>
          <p:cNvSpPr>
            <a:spLocks noGrp="1"/>
          </p:cNvSpPr>
          <p:nvPr>
            <p:ph sz="half" idx="2"/>
          </p:nvPr>
        </p:nvSpPr>
        <p:spPr>
          <a:xfrm>
            <a:off x="4648200" y="4495800"/>
            <a:ext cx="4038600" cy="1630363"/>
          </a:xfrm>
        </p:spPr>
        <p:txBody>
          <a:bodyPr rtlCol="0">
            <a:normAutofit lnSpcReduction="10000"/>
          </a:bodyPr>
          <a:lstStyle/>
          <a:p>
            <a:pPr algn="ctr" fontAlgn="auto">
              <a:spcAft>
                <a:spcPts val="0"/>
              </a:spcAft>
              <a:buFont typeface="Arial" pitchFamily="34" charset="0"/>
              <a:buNone/>
              <a:defRPr/>
            </a:pPr>
            <a:r>
              <a:rPr lang="en-US" b="1" i="1" dirty="0">
                <a:solidFill>
                  <a:srgbClr val="FFFF00"/>
                </a:solidFill>
              </a:rPr>
              <a:t>What is the Food and Drug Administration (FDA)?</a:t>
            </a:r>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scene3d>
              <a:camera prst="orthographicFront"/>
              <a:lightRig rig="balanced" dir="t">
                <a:rot lat="0" lon="0" rev="2100000"/>
              </a:lightRig>
            </a:scene3d>
            <a:sp3d extrusionH="57150" prstMaterial="metal">
              <a:bevelT w="38100" h="25400"/>
              <a:contourClr>
                <a:schemeClr val="bg2"/>
              </a:contourClr>
            </a:sp3d>
          </a:bodyPr>
          <a:lstStyle/>
          <a:p>
            <a:pPr algn="r" fontAlgn="auto">
              <a:spcAft>
                <a:spcPts val="0"/>
              </a:spcAft>
              <a:defRPr/>
            </a:pPr>
            <a:r>
              <a:rPr lang="en-US" b="1" dirty="0">
                <a:ln w="50800"/>
                <a:solidFill>
                  <a:schemeClr val="bg1">
                    <a:shade val="50000"/>
                  </a:schemeClr>
                </a:solidFill>
              </a:rPr>
              <a:t>The Drug Facts Label: 2 points</a:t>
            </a:r>
          </a:p>
        </p:txBody>
      </p:sp>
      <p:sp>
        <p:nvSpPr>
          <p:cNvPr id="5" name="Content Placeholder 4"/>
          <p:cNvSpPr>
            <a:spLocks noGrp="1"/>
          </p:cNvSpPr>
          <p:nvPr>
            <p:ph sz="half" idx="1"/>
          </p:nvPr>
        </p:nvSpPr>
        <p:spPr>
          <a:xfrm>
            <a:off x="2667000" y="1524000"/>
            <a:ext cx="4114800" cy="2438400"/>
          </a:xfrm>
        </p:spPr>
        <p:txBody>
          <a:bodyPr rtlCol="0">
            <a:normAutofit fontScale="92500" lnSpcReduction="20000"/>
          </a:bodyPr>
          <a:lstStyle/>
          <a:p>
            <a:pPr fontAlgn="auto">
              <a:spcAft>
                <a:spcPts val="0"/>
              </a:spcAft>
              <a:buFont typeface="Arial" pitchFamily="34" charset="0"/>
              <a:buNone/>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Aft>
                <a:spcPts val="0"/>
              </a:spcAft>
              <a:buFont typeface="Arial" pitchFamily="34" charset="0"/>
              <a:buNone/>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sz="3000" dirty="0">
                <a:ln w="18415" cmpd="sng">
                  <a:solidFill>
                    <a:srgbClr val="FFFFFF"/>
                  </a:solidFill>
                  <a:prstDash val="solid"/>
                </a:ln>
                <a:solidFill>
                  <a:srgbClr val="FFFFFF"/>
                </a:solidFill>
                <a:effectLst>
                  <a:outerShdw blurRad="63500" dir="3600000" algn="tl" rotWithShape="0">
                    <a:srgbClr val="000000">
                      <a:alpha val="70000"/>
                    </a:srgbClr>
                  </a:outerShdw>
                </a:effectLst>
              </a:rPr>
              <a:t>This section includes phrases like, “Take one tablet every 4 hours,” and, “Do not take more than directed.”</a:t>
            </a:r>
          </a:p>
        </p:txBody>
      </p:sp>
      <p:sp>
        <p:nvSpPr>
          <p:cNvPr id="6" name="Content Placeholder 5"/>
          <p:cNvSpPr>
            <a:spLocks noGrp="1"/>
          </p:cNvSpPr>
          <p:nvPr>
            <p:ph sz="half" idx="2"/>
          </p:nvPr>
        </p:nvSpPr>
        <p:spPr>
          <a:xfrm>
            <a:off x="4648200" y="4495800"/>
            <a:ext cx="4038600" cy="1630363"/>
          </a:xfrm>
        </p:spPr>
        <p:txBody>
          <a:bodyPr rtlCol="0">
            <a:normAutofit fontScale="92500" lnSpcReduction="20000"/>
          </a:bodyPr>
          <a:lstStyle/>
          <a:p>
            <a:pPr algn="ctr" fontAlgn="auto">
              <a:spcAft>
                <a:spcPts val="0"/>
              </a:spcAft>
              <a:buFont typeface="Arial" pitchFamily="34" charset="0"/>
              <a:buNone/>
              <a:defRPr/>
            </a:pPr>
            <a:r>
              <a:rPr lang="en-US" b="1" i="1" dirty="0">
                <a:solidFill>
                  <a:srgbClr val="FFFF00"/>
                </a:solidFill>
              </a:rPr>
              <a:t>What is the Directions section?</a:t>
            </a:r>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theme/theme1.xml><?xml version="1.0" encoding="utf-8"?>
<a:theme xmlns:a="http://schemas.openxmlformats.org/drawingml/2006/main" name="TP0300062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TP030006215</Template>
  <TotalTime>808</TotalTime>
  <Words>1047</Words>
  <Application>Microsoft Office PowerPoint</Application>
  <PresentationFormat>On-screen Show (4:3)</PresentationFormat>
  <Paragraphs>155</Paragraphs>
  <Slides>29</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Franklin Gothic Demi</vt:lpstr>
      <vt:lpstr>TP030006215</vt:lpstr>
      <vt:lpstr>   I have the answer, now… Tell me the Question</vt:lpstr>
      <vt:lpstr>PowerPoint Presentation</vt:lpstr>
      <vt:lpstr>All About Drugs: 1 point</vt:lpstr>
      <vt:lpstr>All About Drugs: 2 points</vt:lpstr>
      <vt:lpstr>All About Drugs: 3 points</vt:lpstr>
      <vt:lpstr>All About Drugs: 4 points</vt:lpstr>
      <vt:lpstr>All About Drugs: 5 points</vt:lpstr>
      <vt:lpstr>The Drug Facts Label: 1 point</vt:lpstr>
      <vt:lpstr>The Drug Facts Label: 2 points</vt:lpstr>
      <vt:lpstr>The Drug Facts Label: 3 points</vt:lpstr>
      <vt:lpstr>The Drug Facts Label: 4 points</vt:lpstr>
      <vt:lpstr>The Drug Facts Label: 5 points</vt:lpstr>
      <vt:lpstr>Beware: 1 point</vt:lpstr>
      <vt:lpstr>Beware: 2 points</vt:lpstr>
      <vt:lpstr>Beware: 3 points</vt:lpstr>
      <vt:lpstr>Beware: 4 points</vt:lpstr>
      <vt:lpstr>Beware: 5 points</vt:lpstr>
      <vt:lpstr>OTCs: 1 point</vt:lpstr>
      <vt:lpstr>OTCs: 2 points</vt:lpstr>
      <vt:lpstr>OTCs: 3 points</vt:lpstr>
      <vt:lpstr>Topic 4: 4 points</vt:lpstr>
      <vt:lpstr>OTCs: 5 points</vt:lpstr>
      <vt:lpstr>Things You Should Know: 1 point</vt:lpstr>
      <vt:lpstr>Things You Should Know: 2 points</vt:lpstr>
      <vt:lpstr>Things You Should Know: 3 points</vt:lpstr>
      <vt:lpstr>Things You Should Know: 4 points</vt:lpstr>
      <vt:lpstr>Things You Should Know: 5 points</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“Jeopardy”</dc:title>
  <dc:creator>Emily</dc:creator>
  <cp:lastModifiedBy>Burrow, Debra S</cp:lastModifiedBy>
  <cp:revision>37</cp:revision>
  <dcterms:created xsi:type="dcterms:W3CDTF">2010-11-11T01:02:02Z</dcterms:created>
  <dcterms:modified xsi:type="dcterms:W3CDTF">2022-04-18T19:45:57Z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TC300062159990</vt:lpwstr>
  </property>
</Properties>
</file>