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7010400" cy="9296400"/>
  <p:embeddedFontLst>
    <p:embeddedFont>
      <p:font typeface="Arial Narrow" panose="020B0606020202030204" pitchFamily="3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gA7nHpFe/CECTeAdE7pbfeDIEN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94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" name="Google Shape;37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" name="Google Shape;45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>
                <a:latin typeface="Arial Narrow"/>
                <a:ea typeface="Arial Narrow"/>
                <a:cs typeface="Arial Narrow"/>
                <a:sym typeface="Arial Narrow"/>
              </a:rPr>
              <a:t>Edgar Dale’s Cone of Learning</a:t>
            </a:r>
            <a:endParaRPr sz="1600" b="1">
              <a:latin typeface="Arial Narrow"/>
              <a:ea typeface="Arial Narrow"/>
              <a:cs typeface="Arial Narrow"/>
              <a:sym typeface="Arial Narrow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5%-15% Verbal or Written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10%-20% Visual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40%-50% Visual and Verbal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60%- 70% Discussion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90% of what you experience</a:t>
            </a:r>
            <a:endParaRPr/>
          </a:p>
        </p:txBody>
      </p:sp>
      <p:sp>
        <p:nvSpPr>
          <p:cNvPr id="46" name="Google Shape;46;p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1b06662af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g11b06662af3_0_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The key part of taking a game into a learning experience is the discussion after the activity.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You must utilize the experiential learning model and complete the circle of how do I apply what I just did in a 4-H club meeting to my life. </a:t>
            </a:r>
            <a:endParaRPr/>
          </a:p>
        </p:txBody>
      </p:sp>
      <p:sp>
        <p:nvSpPr>
          <p:cNvPr id="54" name="Google Shape;54;g11b06662af3_0_8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" name="Google Shape;63;p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" name="Google Shape;70;p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1b06662af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g11b06662af3_0_1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" name="Google Shape;78;g11b06662af3_0_1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accent2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7"/>
          <p:cNvSpPr txBox="1">
            <a:spLocks noGrp="1"/>
          </p:cNvSpPr>
          <p:nvPr>
            <p:ph type="ctrTitle"/>
          </p:nvPr>
        </p:nvSpPr>
        <p:spPr>
          <a:xfrm>
            <a:off x="1943100" y="1626244"/>
            <a:ext cx="7911945" cy="152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subTitle" idx="1"/>
          </p:nvPr>
        </p:nvSpPr>
        <p:spPr>
          <a:xfrm>
            <a:off x="1950624" y="3990085"/>
            <a:ext cx="7096269" cy="336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0" name="Google Shape;2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05922" y="0"/>
            <a:ext cx="22352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7889" y="5453449"/>
            <a:ext cx="2893086" cy="9597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oogle Shape;22;p17"/>
          <p:cNvGrpSpPr/>
          <p:nvPr/>
        </p:nvGrpSpPr>
        <p:grpSpPr>
          <a:xfrm>
            <a:off x="10498917" y="5276468"/>
            <a:ext cx="1290388" cy="975640"/>
            <a:chOff x="0" y="0"/>
            <a:chExt cx="3552825" cy="2971800"/>
          </a:xfrm>
        </p:grpSpPr>
        <p:pic>
          <p:nvPicPr>
            <p:cNvPr id="23" name="Google Shape;23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23900" y="0"/>
              <a:ext cx="2000250" cy="2038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;p17"/>
            <p:cNvPicPr preferRelativeResize="0"/>
            <p:nvPr/>
          </p:nvPicPr>
          <p:blipFill rotWithShape="1">
            <a:blip r:embed="rId5">
              <a:alphaModFix/>
            </a:blip>
            <a:srcRect t="14815" b="8889"/>
            <a:stretch/>
          </p:blipFill>
          <p:spPr>
            <a:xfrm>
              <a:off x="0" y="1990725"/>
              <a:ext cx="3552825" cy="9810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5952">
          <p15:clr>
            <a:srgbClr val="FBAE40"/>
          </p15:clr>
        </p15:guide>
        <p15:guide id="5" pos="6848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122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- Copy">
  <p:cSld name="Content Slide - Copy">
    <p:bg>
      <p:bgPr>
        <a:solidFill>
          <a:schemeClr val="accent4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09" y="0"/>
            <a:ext cx="11514667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9"/>
          <p:cNvSpPr txBox="1">
            <a:spLocks noGrp="1"/>
          </p:cNvSpPr>
          <p:nvPr>
            <p:ph type="ctrTitle"/>
          </p:nvPr>
        </p:nvSpPr>
        <p:spPr>
          <a:xfrm>
            <a:off x="1043554" y="442674"/>
            <a:ext cx="9234309" cy="51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1" i="1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subTitle" idx="1"/>
          </p:nvPr>
        </p:nvSpPr>
        <p:spPr>
          <a:xfrm>
            <a:off x="1043553" y="1345167"/>
            <a:ext cx="7321993" cy="34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2"/>
          </p:nvPr>
        </p:nvSpPr>
        <p:spPr>
          <a:xfrm>
            <a:off x="1950849" y="1962540"/>
            <a:ext cx="7366000" cy="341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7889" y="5453449"/>
            <a:ext cx="2893086" cy="9597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Google Shape;31;p19"/>
          <p:cNvGrpSpPr/>
          <p:nvPr/>
        </p:nvGrpSpPr>
        <p:grpSpPr>
          <a:xfrm>
            <a:off x="10498917" y="5227307"/>
            <a:ext cx="1290388" cy="975640"/>
            <a:chOff x="0" y="0"/>
            <a:chExt cx="3552825" cy="2971800"/>
          </a:xfrm>
        </p:grpSpPr>
        <p:pic>
          <p:nvPicPr>
            <p:cNvPr id="32" name="Google Shape;32;p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23900" y="0"/>
              <a:ext cx="2000250" cy="2038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3;p19"/>
            <p:cNvPicPr preferRelativeResize="0"/>
            <p:nvPr/>
          </p:nvPicPr>
          <p:blipFill rotWithShape="1">
            <a:blip r:embed="rId5">
              <a:alphaModFix/>
            </a:blip>
            <a:srcRect t="14815" b="8889"/>
            <a:stretch/>
          </p:blipFill>
          <p:spPr>
            <a:xfrm>
              <a:off x="0" y="1990725"/>
              <a:ext cx="3552825" cy="9810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5952">
          <p15:clr>
            <a:srgbClr val="FBAE40"/>
          </p15:clr>
        </p15:guide>
        <p15:guide id="5" pos="684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1224">
          <p15:clr>
            <a:srgbClr val="FBAE40"/>
          </p15:clr>
        </p15:guide>
        <p15:guide id="8" pos="648">
          <p15:clr>
            <a:srgbClr val="FBAE40"/>
          </p15:clr>
        </p15:guide>
        <p15:guide id="9" pos="153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2141394" y="964692"/>
            <a:ext cx="7917007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2141394" y="2638046"/>
            <a:ext cx="7917007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10154195" y="6202177"/>
            <a:ext cx="1020348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1137845" y="6219163"/>
            <a:ext cx="607555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>
            <a:spLocks noGrp="1"/>
          </p:cNvSpPr>
          <p:nvPr>
            <p:ph type="sldNum" idx="12"/>
          </p:nvPr>
        </p:nvSpPr>
        <p:spPr>
          <a:xfrm>
            <a:off x="11299112" y="6181281"/>
            <a:ext cx="487680" cy="36576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" name="Google Shape;15;p15"/>
          <p:cNvCxnSpPr/>
          <p:nvPr/>
        </p:nvCxnSpPr>
        <p:spPr>
          <a:xfrm>
            <a:off x="11200667" y="6270568"/>
            <a:ext cx="0" cy="16002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4056">
          <p15:clr>
            <a:srgbClr val="F26B43"/>
          </p15:clr>
        </p15:guide>
        <p15:guide id="4" orient="horz" pos="3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"/>
          <p:cNvSpPr txBox="1">
            <a:spLocks noGrp="1"/>
          </p:cNvSpPr>
          <p:nvPr>
            <p:ph type="ctrTitle"/>
          </p:nvPr>
        </p:nvSpPr>
        <p:spPr>
          <a:xfrm>
            <a:off x="1061966" y="1029734"/>
            <a:ext cx="9734700" cy="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lang="en-US" sz="4600">
                <a:latin typeface="Calibri"/>
                <a:ea typeface="Calibri"/>
                <a:cs typeface="Calibri"/>
                <a:sym typeface="Calibri"/>
              </a:rPr>
              <a:t>Putting the Fun Back into Club Meetings</a:t>
            </a:r>
            <a:endParaRPr sz="4600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1"/>
          <p:cNvSpPr>
            <a:spLocks noGrp="1"/>
          </p:cNvSpPr>
          <p:nvPr>
            <p:ph type="sldNum" idx="4294967295"/>
          </p:nvPr>
        </p:nvSpPr>
        <p:spPr>
          <a:xfrm>
            <a:off x="11213873" y="6181281"/>
            <a:ext cx="487680" cy="36576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41" name="Google Shape;41;p1"/>
          <p:cNvSpPr txBox="1"/>
          <p:nvPr/>
        </p:nvSpPr>
        <p:spPr>
          <a:xfrm>
            <a:off x="2427425" y="2246150"/>
            <a:ext cx="65325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We can do fun activities that still teach and keep </a:t>
            </a:r>
            <a:endParaRPr sz="23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youth involved in club meetings</a:t>
            </a:r>
            <a:endParaRPr sz="19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42" name="Google Shape;42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8375" y="3675150"/>
            <a:ext cx="2675226" cy="1783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"/>
          <p:cNvSpPr txBox="1">
            <a:spLocks noGrp="1"/>
          </p:cNvSpPr>
          <p:nvPr>
            <p:ph type="ctrTitle"/>
          </p:nvPr>
        </p:nvSpPr>
        <p:spPr>
          <a:xfrm>
            <a:off x="1043554" y="442674"/>
            <a:ext cx="9234309" cy="51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</a:pPr>
            <a:r>
              <a:rPr lang="en-US" dirty="0"/>
              <a:t>The Cone of Learning</a:t>
            </a:r>
            <a:endParaRPr dirty="0"/>
          </a:p>
        </p:txBody>
      </p:sp>
      <p:sp>
        <p:nvSpPr>
          <p:cNvPr id="49" name="Google Shape;49;p2"/>
          <p:cNvSpPr>
            <a:spLocks noGrp="1"/>
          </p:cNvSpPr>
          <p:nvPr>
            <p:ph type="sldNum" idx="4294967295"/>
          </p:nvPr>
        </p:nvSpPr>
        <p:spPr>
          <a:xfrm>
            <a:off x="11206124" y="6181281"/>
            <a:ext cx="487680" cy="36576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50" name="Google Shape;50;p2"/>
          <p:cNvPicPr preferRelativeResize="0"/>
          <p:nvPr/>
        </p:nvPicPr>
        <p:blipFill rotWithShape="1">
          <a:blip r:embed="rId3">
            <a:alphaModFix/>
          </a:blip>
          <a:srcRect t="10350"/>
          <a:stretch/>
        </p:blipFill>
        <p:spPr>
          <a:xfrm>
            <a:off x="3291840" y="955122"/>
            <a:ext cx="6648503" cy="4586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1b06662af3_0_8"/>
          <p:cNvSpPr txBox="1">
            <a:spLocks noGrp="1"/>
          </p:cNvSpPr>
          <p:nvPr>
            <p:ph type="ctrTitle"/>
          </p:nvPr>
        </p:nvSpPr>
        <p:spPr>
          <a:xfrm>
            <a:off x="234424" y="383475"/>
            <a:ext cx="10854753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</a:pPr>
            <a:r>
              <a:rPr lang="en-US" dirty="0"/>
              <a:t>Discussion= Taking Recreation to the next level</a:t>
            </a:r>
            <a:endParaRPr dirty="0"/>
          </a:p>
        </p:txBody>
      </p:sp>
      <p:sp>
        <p:nvSpPr>
          <p:cNvPr id="57" name="Google Shape;57;g11b06662af3_0_8"/>
          <p:cNvSpPr txBox="1">
            <a:spLocks noGrp="1"/>
          </p:cNvSpPr>
          <p:nvPr>
            <p:ph type="body" idx="2"/>
          </p:nvPr>
        </p:nvSpPr>
        <p:spPr>
          <a:xfrm>
            <a:off x="540650" y="1529475"/>
            <a:ext cx="7461900" cy="3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Arial Narrow"/>
                <a:ea typeface="Arial Narrow"/>
                <a:cs typeface="Arial Narrow"/>
                <a:sym typeface="Arial Narrow"/>
              </a:rPr>
              <a:t>“What”, “So What?”, and “Now What”.</a:t>
            </a:r>
            <a:endParaRPr sz="2400">
              <a:latin typeface="Arial Narrow"/>
              <a:ea typeface="Arial Narrow"/>
              <a:cs typeface="Arial Narrow"/>
              <a:sym typeface="Arial Narrow"/>
            </a:endParaRPr>
          </a:p>
          <a:p>
            <a:pPr marL="11430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 Narrow"/>
              <a:buChar char="-"/>
            </a:pPr>
            <a:r>
              <a:rPr lang="en-US" sz="2400" b="1">
                <a:latin typeface="Arial Narrow"/>
                <a:ea typeface="Arial Narrow"/>
                <a:cs typeface="Arial Narrow"/>
                <a:sym typeface="Arial Narrow"/>
              </a:rPr>
              <a:t>What</a:t>
            </a:r>
            <a:r>
              <a:rPr lang="en-US" sz="2400">
                <a:latin typeface="Arial Narrow"/>
                <a:ea typeface="Arial Narrow"/>
                <a:cs typeface="Arial Narrow"/>
                <a:sym typeface="Arial Narrow"/>
              </a:rPr>
              <a:t>- what happened during the activity</a:t>
            </a:r>
            <a:endParaRPr sz="2400">
              <a:latin typeface="Arial Narrow"/>
              <a:ea typeface="Arial Narrow"/>
              <a:cs typeface="Arial Narrow"/>
              <a:sym typeface="Arial Narrow"/>
            </a:endParaRPr>
          </a:p>
          <a:p>
            <a:pPr marL="11430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 Narrow"/>
              <a:buChar char="-"/>
            </a:pPr>
            <a:r>
              <a:rPr lang="en-US" sz="2400" b="1">
                <a:latin typeface="Arial Narrow"/>
                <a:ea typeface="Arial Narrow"/>
                <a:cs typeface="Arial Narrow"/>
                <a:sym typeface="Arial Narrow"/>
              </a:rPr>
              <a:t>So What</a:t>
            </a:r>
            <a:r>
              <a:rPr lang="en-US" sz="2400">
                <a:latin typeface="Arial Narrow"/>
                <a:ea typeface="Arial Narrow"/>
                <a:cs typeface="Arial Narrow"/>
                <a:sym typeface="Arial Narrow"/>
              </a:rPr>
              <a:t>- what could have gone better or different? How would you do it now since you have been through the activity? </a:t>
            </a:r>
            <a:endParaRPr sz="2400">
              <a:latin typeface="Arial Narrow"/>
              <a:ea typeface="Arial Narrow"/>
              <a:cs typeface="Arial Narrow"/>
              <a:sym typeface="Arial Narrow"/>
            </a:endParaRPr>
          </a:p>
          <a:p>
            <a:pPr marL="11430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 Narrow"/>
              <a:buChar char="-"/>
            </a:pPr>
            <a:r>
              <a:rPr lang="en-US" sz="2400" b="1">
                <a:latin typeface="Arial Narrow"/>
                <a:ea typeface="Arial Narrow"/>
                <a:cs typeface="Arial Narrow"/>
                <a:sym typeface="Arial Narrow"/>
              </a:rPr>
              <a:t>Now What</a:t>
            </a:r>
            <a:r>
              <a:rPr lang="en-US" sz="2400">
                <a:latin typeface="Arial Narrow"/>
                <a:ea typeface="Arial Narrow"/>
                <a:cs typeface="Arial Narrow"/>
                <a:sym typeface="Arial Narrow"/>
              </a:rPr>
              <a:t>- how to act on the experience by choosing the best alternative and reapplying them to other situations. How do I apply this to my life?</a:t>
            </a:r>
            <a:endParaRPr sz="3000"/>
          </a:p>
        </p:txBody>
      </p:sp>
      <p:sp>
        <p:nvSpPr>
          <p:cNvPr id="58" name="Google Shape;58;g11b06662af3_0_8"/>
          <p:cNvSpPr>
            <a:spLocks noGrp="1"/>
          </p:cNvSpPr>
          <p:nvPr>
            <p:ph type="sldNum" idx="4294967295"/>
          </p:nvPr>
        </p:nvSpPr>
        <p:spPr>
          <a:xfrm>
            <a:off x="11206124" y="6181281"/>
            <a:ext cx="487800" cy="365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59" name="Google Shape;59;g11b06662af3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0650" y="1105250"/>
            <a:ext cx="3543275" cy="400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"/>
          <p:cNvSpPr>
            <a:spLocks noGrp="1"/>
          </p:cNvSpPr>
          <p:nvPr>
            <p:ph type="sldNum" idx="4294967295"/>
          </p:nvPr>
        </p:nvSpPr>
        <p:spPr>
          <a:xfrm>
            <a:off x="11213873" y="6181281"/>
            <a:ext cx="487680" cy="36576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66" name="Google Shape;66;p3"/>
          <p:cNvSpPr txBox="1"/>
          <p:nvPr/>
        </p:nvSpPr>
        <p:spPr>
          <a:xfrm>
            <a:off x="1322275" y="582175"/>
            <a:ext cx="9305100" cy="3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Different Types of Recreation</a:t>
            </a:r>
            <a:endParaRPr sz="28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Mixers- Starters, creating a welcoming environment </a:t>
            </a:r>
            <a:endParaRPr sz="24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AutoNum type="alphaLcPeriod"/>
            </a:pPr>
            <a:r>
              <a:rPr lang="en-US" sz="24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Get to know your 4-H Club members</a:t>
            </a:r>
            <a:endParaRPr sz="24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371600" lvl="2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AutoNum type="romanLcPeriod"/>
            </a:pPr>
            <a:r>
              <a:rPr lang="en-US" sz="24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 &amp; M Madness</a:t>
            </a:r>
            <a:endParaRPr sz="24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371600" lvl="2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AutoNum type="romanLcPeriod"/>
            </a:pPr>
            <a:r>
              <a:rPr lang="en-US" sz="24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Inquiring Minds</a:t>
            </a:r>
            <a:endParaRPr sz="24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371600" lvl="2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AutoNum type="romanLcPeriod"/>
            </a:pPr>
            <a:r>
              <a:rPr lang="en-US" sz="24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Would You Rather</a:t>
            </a:r>
            <a:endParaRPr sz="24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371600" lvl="2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AutoNum type="romanLcPeriod"/>
            </a:pPr>
            <a:r>
              <a:rPr lang="en-US" sz="24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Group Juggle </a:t>
            </a:r>
            <a:endParaRPr sz="24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371600" lvl="2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AutoNum type="romanLcPeriod"/>
            </a:pPr>
            <a:r>
              <a:rPr lang="en-US" sz="24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 Love This Game</a:t>
            </a:r>
            <a:endParaRPr sz="24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"/>
          <p:cNvSpPr txBox="1">
            <a:spLocks noGrp="1"/>
          </p:cNvSpPr>
          <p:nvPr>
            <p:ph type="ctrTitle"/>
          </p:nvPr>
        </p:nvSpPr>
        <p:spPr>
          <a:xfrm>
            <a:off x="579754" y="225599"/>
            <a:ext cx="92343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</a:pPr>
            <a:r>
              <a:rPr lang="en-US"/>
              <a:t>Activities</a:t>
            </a:r>
            <a:endParaRPr/>
          </a:p>
        </p:txBody>
      </p:sp>
      <p:sp>
        <p:nvSpPr>
          <p:cNvPr id="73" name="Google Shape;73;p6"/>
          <p:cNvSpPr txBox="1">
            <a:spLocks noGrp="1"/>
          </p:cNvSpPr>
          <p:nvPr>
            <p:ph type="body" idx="2"/>
          </p:nvPr>
        </p:nvSpPr>
        <p:spPr>
          <a:xfrm>
            <a:off x="333427" y="1144725"/>
            <a:ext cx="10108500" cy="3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12573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Arial Narrow"/>
                <a:ea typeface="Arial Narrow"/>
                <a:cs typeface="Arial Narrow"/>
                <a:sym typeface="Arial Narrow"/>
              </a:rPr>
              <a:t>Socialize and Teambuilding</a:t>
            </a:r>
            <a:endParaRPr sz="2400">
              <a:latin typeface="Arial Narrow"/>
              <a:ea typeface="Arial Narrow"/>
              <a:cs typeface="Arial Narrow"/>
              <a:sym typeface="Arial Narrow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AutoNum type="alphaLcPeriod"/>
            </a:pPr>
            <a:r>
              <a:rPr lang="en-US"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Brain Teasers </a:t>
            </a:r>
            <a:endParaRPr sz="2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371600" lvl="2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AutoNum type="romanLcPeriod"/>
            </a:pPr>
            <a:r>
              <a:rPr lang="en-US"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Crossed/Uncrossed</a:t>
            </a:r>
            <a:endParaRPr sz="2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AutoNum type="alphaLcPeriod"/>
            </a:pPr>
            <a:r>
              <a:rPr lang="en-US"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Get the group moving again</a:t>
            </a:r>
            <a:endParaRPr sz="2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371600" lvl="2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AutoNum type="romanLcPeriod"/>
            </a:pPr>
            <a:r>
              <a:rPr lang="en-US"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Simon Says</a:t>
            </a:r>
            <a:endParaRPr sz="3800"/>
          </a:p>
        </p:txBody>
      </p:sp>
      <p:sp>
        <p:nvSpPr>
          <p:cNvPr id="74" name="Google Shape;74;p6"/>
          <p:cNvSpPr>
            <a:spLocks noGrp="1"/>
          </p:cNvSpPr>
          <p:nvPr>
            <p:ph type="sldNum" idx="4294967295"/>
          </p:nvPr>
        </p:nvSpPr>
        <p:spPr>
          <a:xfrm>
            <a:off x="11206124" y="6181281"/>
            <a:ext cx="487680" cy="36576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1b06662af3_0_15"/>
          <p:cNvSpPr>
            <a:spLocks noGrp="1"/>
          </p:cNvSpPr>
          <p:nvPr>
            <p:ph type="sldNum" idx="4294967295"/>
          </p:nvPr>
        </p:nvSpPr>
        <p:spPr>
          <a:xfrm>
            <a:off x="11213873" y="6181281"/>
            <a:ext cx="487800" cy="365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81" name="Google Shape;81;g11b06662af3_0_15"/>
          <p:cNvSpPr txBox="1"/>
          <p:nvPr/>
        </p:nvSpPr>
        <p:spPr>
          <a:xfrm>
            <a:off x="957150" y="897950"/>
            <a:ext cx="7746000" cy="338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Socializers and Teambuilding Activities</a:t>
            </a:r>
            <a:endParaRPr sz="24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AutoNum type="alphaLcPeriod"/>
            </a:pPr>
            <a:r>
              <a:rPr lang="en-US" sz="24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 big part of your program</a:t>
            </a:r>
            <a:endParaRPr sz="24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371600" lvl="2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AutoNum type="romanLcPeriod"/>
            </a:pPr>
            <a:r>
              <a:rPr lang="en-US" sz="24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Tower Building</a:t>
            </a:r>
            <a:endParaRPr sz="24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371600" lvl="2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AutoNum type="romanLcPeriod"/>
            </a:pPr>
            <a:r>
              <a:rPr lang="en-US" sz="24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Raccoon Circle </a:t>
            </a:r>
          </a:p>
          <a:p>
            <a:pPr marL="1371600" lvl="2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AutoNum type="romanLcPeriod"/>
            </a:pPr>
            <a:r>
              <a:rPr lang="en-US" sz="24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Add a Word</a:t>
            </a:r>
            <a:endParaRPr sz="24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371600" lvl="2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AutoNum type="romanLcPeriod"/>
            </a:pPr>
            <a:r>
              <a:rPr lang="en-US" sz="24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Risk</a:t>
            </a:r>
            <a:endParaRPr sz="24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371600" lvl="2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AutoNum type="romanLcPeriod"/>
            </a:pPr>
            <a:r>
              <a:rPr lang="en-US" sz="24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Line and Circle Dancing	</a:t>
            </a:r>
            <a:endParaRPr sz="24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371600" lvl="2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AutoNum type="romanLcPeriod"/>
            </a:pPr>
            <a:r>
              <a:rPr lang="en-US" sz="24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Magic Carpet</a:t>
            </a:r>
            <a:endParaRPr sz="24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urdue1">
  <a:themeElements>
    <a:clrScheme name="PurdueColors">
      <a:dk1>
        <a:srgbClr val="000000"/>
      </a:dk1>
      <a:lt1>
        <a:srgbClr val="000000"/>
      </a:lt1>
      <a:dk2>
        <a:srgbClr val="C4BFC0"/>
      </a:dk2>
      <a:lt2>
        <a:srgbClr val="C9B991"/>
      </a:lt2>
      <a:accent1>
        <a:srgbClr val="8E6F3E"/>
      </a:accent1>
      <a:accent2>
        <a:srgbClr val="555960"/>
      </a:accent2>
      <a:accent3>
        <a:srgbClr val="C9B991"/>
      </a:accent3>
      <a:accent4>
        <a:srgbClr val="FFFFFF"/>
      </a:accent4>
      <a:accent5>
        <a:srgbClr val="000000"/>
      </a:accent5>
      <a:accent6>
        <a:srgbClr val="555960"/>
      </a:accent6>
      <a:hlink>
        <a:srgbClr val="000000"/>
      </a:hlink>
      <a:folHlink>
        <a:srgbClr val="5559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273</Words>
  <Application>Microsoft Office PowerPoint</Application>
  <PresentationFormat>Widescreen</PresentationFormat>
  <Paragraphs>53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Arial Narrow</vt:lpstr>
      <vt:lpstr>Noto Sans Symbols</vt:lpstr>
      <vt:lpstr>Arial</vt:lpstr>
      <vt:lpstr>Purdue1</vt:lpstr>
      <vt:lpstr>Putting the Fun Back into Club Meetings</vt:lpstr>
      <vt:lpstr>The Cone of Learning</vt:lpstr>
      <vt:lpstr>Discussion= Taking Recreation to the next level</vt:lpstr>
      <vt:lpstr>PowerPoint Presentation</vt:lpstr>
      <vt:lpstr>Activities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Putting the Fun Back into Club Meetings</dc:title>
  <dc:creator>Clark, Jennifer L</dc:creator>
  <cp:lastModifiedBy>Burrow, Debra S</cp:lastModifiedBy>
  <cp:revision>2</cp:revision>
  <dcterms:created xsi:type="dcterms:W3CDTF">2020-03-06T15:02:12Z</dcterms:created>
  <dcterms:modified xsi:type="dcterms:W3CDTF">2022-05-24T00:50:57Z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0x010100E04E0A845D405946B65A9397AE08D302</vt:lpwstr>
  </property>
</Properties>
</file>