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73" r:id="rId4"/>
    <p:sldId id="272" r:id="rId5"/>
    <p:sldId id="277" r:id="rId6"/>
    <p:sldId id="278" r:id="rId7"/>
    <p:sldId id="288" r:id="rId8"/>
    <p:sldId id="274" r:id="rId9"/>
    <p:sldId id="275" r:id="rId10"/>
    <p:sldId id="259" r:id="rId11"/>
    <p:sldId id="264" r:id="rId12"/>
    <p:sldId id="257" r:id="rId13"/>
    <p:sldId id="258" r:id="rId14"/>
    <p:sldId id="261" r:id="rId15"/>
    <p:sldId id="262" r:id="rId16"/>
    <p:sldId id="260" r:id="rId17"/>
    <p:sldId id="263" r:id="rId18"/>
    <p:sldId id="290" r:id="rId19"/>
    <p:sldId id="280" r:id="rId20"/>
    <p:sldId id="282" r:id="rId21"/>
    <p:sldId id="270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6667" autoAdjust="0"/>
  </p:normalViewPr>
  <p:slideViewPr>
    <p:cSldViewPr snapToGrid="0">
      <p:cViewPr>
        <p:scale>
          <a:sx n="70" d="100"/>
          <a:sy n="70" d="100"/>
        </p:scale>
        <p:origin x="10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5DC88-6128-48B5-A868-4208BD6244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C19D40-4276-49FB-93B6-447100019B95}">
      <dgm:prSet/>
      <dgm:spPr/>
      <dgm:t>
        <a:bodyPr/>
        <a:lstStyle/>
        <a:p>
          <a:r>
            <a:rPr lang="en-US" dirty="0"/>
            <a:t>Too dry: Intermittently inundated or saturated for &lt;5% of growing season [soil temperature is &gt;41 </a:t>
          </a:r>
          <a:r>
            <a:rPr lang="en-US" b="0" i="0" dirty="0"/>
            <a:t>°F, approximately the</a:t>
          </a:r>
          <a:r>
            <a:rPr lang="en-US" dirty="0"/>
            <a:t> number of frost-free days] (USACE) </a:t>
          </a:r>
        </a:p>
      </dgm:t>
    </dgm:pt>
    <dgm:pt modelId="{04696EAA-3ED0-4B4C-A54C-3C27B2E8537F}" type="parTrans" cxnId="{C10D3574-355B-4582-A0CC-BF1CA896F26B}">
      <dgm:prSet/>
      <dgm:spPr/>
      <dgm:t>
        <a:bodyPr/>
        <a:lstStyle/>
        <a:p>
          <a:endParaRPr lang="en-US"/>
        </a:p>
      </dgm:t>
    </dgm:pt>
    <dgm:pt modelId="{72B99152-86EF-4A2F-86D4-F4EC4FE2C8F8}" type="sibTrans" cxnId="{C10D3574-355B-4582-A0CC-BF1CA896F26B}">
      <dgm:prSet/>
      <dgm:spPr/>
      <dgm:t>
        <a:bodyPr/>
        <a:lstStyle/>
        <a:p>
          <a:endParaRPr lang="en-US"/>
        </a:p>
      </dgm:t>
    </dgm:pt>
    <dgm:pt modelId="{3D3CEED6-3366-4734-99BE-15606EBD20E0}">
      <dgm:prSet/>
      <dgm:spPr/>
      <dgm:t>
        <a:bodyPr/>
        <a:lstStyle/>
        <a:p>
          <a:r>
            <a:rPr lang="en-US" dirty="0"/>
            <a:t>Influence of vegetation: 12-18 inches within soil surface</a:t>
          </a:r>
        </a:p>
      </dgm:t>
    </dgm:pt>
    <dgm:pt modelId="{9150F8B4-34C0-43FD-8E88-A0BE557F80A2}" type="parTrans" cxnId="{413E66A3-4805-4E71-953C-20CC3DF67F1D}">
      <dgm:prSet/>
      <dgm:spPr/>
      <dgm:t>
        <a:bodyPr/>
        <a:lstStyle/>
        <a:p>
          <a:endParaRPr lang="en-US"/>
        </a:p>
      </dgm:t>
    </dgm:pt>
    <dgm:pt modelId="{4A49FAB6-F714-490C-9336-E76282DDADEE}" type="sibTrans" cxnId="{413E66A3-4805-4E71-953C-20CC3DF67F1D}">
      <dgm:prSet/>
      <dgm:spPr/>
      <dgm:t>
        <a:bodyPr/>
        <a:lstStyle/>
        <a:p>
          <a:endParaRPr lang="en-US"/>
        </a:p>
      </dgm:t>
    </dgm:pt>
    <dgm:pt modelId="{05143900-11BE-4CCB-BA0A-96D0C1DA7BBC}">
      <dgm:prSet/>
      <dgm:spPr/>
      <dgm:t>
        <a:bodyPr/>
        <a:lstStyle/>
        <a:p>
          <a:r>
            <a:rPr lang="en-US"/>
            <a:t>2.5 m depth splits lacustrine and riverine deepwater habitats from wetlands (USFWS National Wetlands Inventory)</a:t>
          </a:r>
        </a:p>
      </dgm:t>
    </dgm:pt>
    <dgm:pt modelId="{20138A25-FDD5-48B1-87B2-1D1A0333FCB6}" type="parTrans" cxnId="{5ED0DBAC-B782-4C7B-B411-F679C7D1AC0D}">
      <dgm:prSet/>
      <dgm:spPr/>
      <dgm:t>
        <a:bodyPr/>
        <a:lstStyle/>
        <a:p>
          <a:endParaRPr lang="en-US"/>
        </a:p>
      </dgm:t>
    </dgm:pt>
    <dgm:pt modelId="{CA19FD53-D574-4E0C-B338-B61420CA106D}" type="sibTrans" cxnId="{5ED0DBAC-B782-4C7B-B411-F679C7D1AC0D}">
      <dgm:prSet/>
      <dgm:spPr/>
      <dgm:t>
        <a:bodyPr/>
        <a:lstStyle/>
        <a:p>
          <a:endParaRPr lang="en-US"/>
        </a:p>
      </dgm:t>
    </dgm:pt>
    <dgm:pt modelId="{1DE13194-8F55-4F10-8FE3-2C862E77FCF1}">
      <dgm:prSet/>
      <dgm:spPr/>
      <dgm:t>
        <a:bodyPr/>
        <a:lstStyle/>
        <a:p>
          <a:r>
            <a:rPr lang="en-US" dirty="0"/>
            <a:t>5% ranges from 7-18 days depending on region, problematic in some coastal regions</a:t>
          </a:r>
        </a:p>
      </dgm:t>
    </dgm:pt>
    <dgm:pt modelId="{1FB6B3B9-4E30-476F-AD99-9A08740F0CDC}" type="parTrans" cxnId="{15BEFBA1-CF38-4F68-A4FA-A10631508C49}">
      <dgm:prSet/>
      <dgm:spPr/>
      <dgm:t>
        <a:bodyPr/>
        <a:lstStyle/>
        <a:p>
          <a:endParaRPr lang="en-US"/>
        </a:p>
      </dgm:t>
    </dgm:pt>
    <dgm:pt modelId="{81ABD7B1-ABDD-4337-A084-B41A0FC89966}" type="sibTrans" cxnId="{15BEFBA1-CF38-4F68-A4FA-A10631508C49}">
      <dgm:prSet/>
      <dgm:spPr/>
      <dgm:t>
        <a:bodyPr/>
        <a:lstStyle/>
        <a:p>
          <a:endParaRPr lang="en-US"/>
        </a:p>
      </dgm:t>
    </dgm:pt>
    <dgm:pt modelId="{8305B771-4073-437B-921E-8E16B5BB4C44}">
      <dgm:prSet/>
      <dgm:spPr/>
      <dgm:t>
        <a:bodyPr/>
        <a:lstStyle/>
        <a:p>
          <a:r>
            <a:rPr lang="en-US" dirty="0"/>
            <a:t>14 days is recommended by National Academy of Sciences </a:t>
          </a:r>
        </a:p>
      </dgm:t>
    </dgm:pt>
    <dgm:pt modelId="{893D7FB1-55F7-40A0-B507-B8C5D8E36C8A}" type="parTrans" cxnId="{892162D5-241A-427B-B52F-33EECD6B2B1E}">
      <dgm:prSet/>
      <dgm:spPr/>
      <dgm:t>
        <a:bodyPr/>
        <a:lstStyle/>
        <a:p>
          <a:endParaRPr lang="en-US"/>
        </a:p>
      </dgm:t>
    </dgm:pt>
    <dgm:pt modelId="{9A64EE78-95A1-4C47-8D6B-21BBC05C7495}" type="sibTrans" cxnId="{892162D5-241A-427B-B52F-33EECD6B2B1E}">
      <dgm:prSet/>
      <dgm:spPr/>
      <dgm:t>
        <a:bodyPr/>
        <a:lstStyle/>
        <a:p>
          <a:endParaRPr lang="en-US"/>
        </a:p>
      </dgm:t>
    </dgm:pt>
    <dgm:pt modelId="{7755D2AF-1DA9-4109-B437-FA12B8478C3F}" type="pres">
      <dgm:prSet presAssocID="{6575DC88-6128-48B5-A868-4208BD624450}" presName="linear" presStyleCnt="0">
        <dgm:presLayoutVars>
          <dgm:animLvl val="lvl"/>
          <dgm:resizeHandles val="exact"/>
        </dgm:presLayoutVars>
      </dgm:prSet>
      <dgm:spPr/>
    </dgm:pt>
    <dgm:pt modelId="{F3E94319-919F-42AF-B5EB-AA1799ADA608}" type="pres">
      <dgm:prSet presAssocID="{42C19D40-4276-49FB-93B6-447100019B95}" presName="parentText" presStyleLbl="node1" presStyleIdx="0" presStyleCnt="2" custLinFactNeighborX="-1034" custLinFactNeighborY="-1964">
        <dgm:presLayoutVars>
          <dgm:chMax val="0"/>
          <dgm:bulletEnabled val="1"/>
        </dgm:presLayoutVars>
      </dgm:prSet>
      <dgm:spPr/>
    </dgm:pt>
    <dgm:pt modelId="{FD77FA85-7297-414C-906F-EF1358391125}" type="pres">
      <dgm:prSet presAssocID="{42C19D40-4276-49FB-93B6-447100019B95}" presName="childText" presStyleLbl="revTx" presStyleIdx="0" presStyleCnt="1">
        <dgm:presLayoutVars>
          <dgm:bulletEnabled val="1"/>
        </dgm:presLayoutVars>
      </dgm:prSet>
      <dgm:spPr/>
    </dgm:pt>
    <dgm:pt modelId="{CEDE58FF-AC5B-4FC3-8E7A-96E7EB2A1289}" type="pres">
      <dgm:prSet presAssocID="{05143900-11BE-4CCB-BA0A-96D0C1DA7BB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A2E0D12-B34E-4282-B66B-315D70B7BBB7}" type="presOf" srcId="{05143900-11BE-4CCB-BA0A-96D0C1DA7BBC}" destId="{CEDE58FF-AC5B-4FC3-8E7A-96E7EB2A1289}" srcOrd="0" destOrd="0" presId="urn:microsoft.com/office/officeart/2005/8/layout/vList2"/>
    <dgm:cxn modelId="{AFB29446-5C9B-486D-A771-541B743959BD}" type="presOf" srcId="{8305B771-4073-437B-921E-8E16B5BB4C44}" destId="{FD77FA85-7297-414C-906F-EF1358391125}" srcOrd="0" destOrd="2" presId="urn:microsoft.com/office/officeart/2005/8/layout/vList2"/>
    <dgm:cxn modelId="{C10D3574-355B-4582-A0CC-BF1CA896F26B}" srcId="{6575DC88-6128-48B5-A868-4208BD624450}" destId="{42C19D40-4276-49FB-93B6-447100019B95}" srcOrd="0" destOrd="0" parTransId="{04696EAA-3ED0-4B4C-A54C-3C27B2E8537F}" sibTransId="{72B99152-86EF-4A2F-86D4-F4EC4FE2C8F8}"/>
    <dgm:cxn modelId="{8B78269D-0BE4-41D9-B8E0-28A07FB6EFC4}" type="presOf" srcId="{6575DC88-6128-48B5-A868-4208BD624450}" destId="{7755D2AF-1DA9-4109-B437-FA12B8478C3F}" srcOrd="0" destOrd="0" presId="urn:microsoft.com/office/officeart/2005/8/layout/vList2"/>
    <dgm:cxn modelId="{A4EC559E-32F7-4B30-95D4-DCDD2BCEBDCE}" type="presOf" srcId="{1DE13194-8F55-4F10-8FE3-2C862E77FCF1}" destId="{FD77FA85-7297-414C-906F-EF1358391125}" srcOrd="0" destOrd="1" presId="urn:microsoft.com/office/officeart/2005/8/layout/vList2"/>
    <dgm:cxn modelId="{15BEFBA1-CF38-4F68-A4FA-A10631508C49}" srcId="{42C19D40-4276-49FB-93B6-447100019B95}" destId="{1DE13194-8F55-4F10-8FE3-2C862E77FCF1}" srcOrd="1" destOrd="0" parTransId="{1FB6B3B9-4E30-476F-AD99-9A08740F0CDC}" sibTransId="{81ABD7B1-ABDD-4337-A084-B41A0FC89966}"/>
    <dgm:cxn modelId="{413E66A3-4805-4E71-953C-20CC3DF67F1D}" srcId="{42C19D40-4276-49FB-93B6-447100019B95}" destId="{3D3CEED6-3366-4734-99BE-15606EBD20E0}" srcOrd="0" destOrd="0" parTransId="{9150F8B4-34C0-43FD-8E88-A0BE557F80A2}" sibTransId="{4A49FAB6-F714-490C-9336-E76282DDADEE}"/>
    <dgm:cxn modelId="{5ED0DBAC-B782-4C7B-B411-F679C7D1AC0D}" srcId="{6575DC88-6128-48B5-A868-4208BD624450}" destId="{05143900-11BE-4CCB-BA0A-96D0C1DA7BBC}" srcOrd="1" destOrd="0" parTransId="{20138A25-FDD5-48B1-87B2-1D1A0333FCB6}" sibTransId="{CA19FD53-D574-4E0C-B338-B61420CA106D}"/>
    <dgm:cxn modelId="{53111DC4-A888-436C-9627-CD4EF0B1FB65}" type="presOf" srcId="{42C19D40-4276-49FB-93B6-447100019B95}" destId="{F3E94319-919F-42AF-B5EB-AA1799ADA608}" srcOrd="0" destOrd="0" presId="urn:microsoft.com/office/officeart/2005/8/layout/vList2"/>
    <dgm:cxn modelId="{395C6BC8-6804-4872-ABC5-9A6178CE85AB}" type="presOf" srcId="{3D3CEED6-3366-4734-99BE-15606EBD20E0}" destId="{FD77FA85-7297-414C-906F-EF1358391125}" srcOrd="0" destOrd="0" presId="urn:microsoft.com/office/officeart/2005/8/layout/vList2"/>
    <dgm:cxn modelId="{892162D5-241A-427B-B52F-33EECD6B2B1E}" srcId="{42C19D40-4276-49FB-93B6-447100019B95}" destId="{8305B771-4073-437B-921E-8E16B5BB4C44}" srcOrd="2" destOrd="0" parTransId="{893D7FB1-55F7-40A0-B507-B8C5D8E36C8A}" sibTransId="{9A64EE78-95A1-4C47-8D6B-21BBC05C7495}"/>
    <dgm:cxn modelId="{E7C886E3-ED5F-45F7-90D8-F6D1859CD7A8}" type="presParOf" srcId="{7755D2AF-1DA9-4109-B437-FA12B8478C3F}" destId="{F3E94319-919F-42AF-B5EB-AA1799ADA608}" srcOrd="0" destOrd="0" presId="urn:microsoft.com/office/officeart/2005/8/layout/vList2"/>
    <dgm:cxn modelId="{7829A2B0-EF53-42C2-A9E7-4DE6A1104B63}" type="presParOf" srcId="{7755D2AF-1DA9-4109-B437-FA12B8478C3F}" destId="{FD77FA85-7297-414C-906F-EF1358391125}" srcOrd="1" destOrd="0" presId="urn:microsoft.com/office/officeart/2005/8/layout/vList2"/>
    <dgm:cxn modelId="{386B2E40-5C86-41E1-9C46-EB81D119FD05}" type="presParOf" srcId="{7755D2AF-1DA9-4109-B437-FA12B8478C3F}" destId="{CEDE58FF-AC5B-4FC3-8E7A-96E7EB2A12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94319-919F-42AF-B5EB-AA1799ADA608}">
      <dsp:nvSpPr>
        <dsp:cNvPr id="0" name=""/>
        <dsp:cNvSpPr/>
      </dsp:nvSpPr>
      <dsp:spPr>
        <a:xfrm>
          <a:off x="0" y="4"/>
          <a:ext cx="6263640" cy="178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Too dry: Intermittently inundated or saturated for &lt;5% of growing season [soil temperature is &gt;41 </a:t>
          </a:r>
          <a:r>
            <a:rPr lang="en-US" sz="2500" b="0" i="0" kern="1200" dirty="0"/>
            <a:t>°F, approximately the</a:t>
          </a:r>
          <a:r>
            <a:rPr lang="en-US" sz="2500" kern="1200" dirty="0"/>
            <a:t> number of frost-free days] (USACE) </a:t>
          </a:r>
        </a:p>
      </dsp:txBody>
      <dsp:txXfrm>
        <a:off x="87100" y="87104"/>
        <a:ext cx="6089440" cy="1610050"/>
      </dsp:txXfrm>
    </dsp:sp>
    <dsp:sp modelId="{FD77FA85-7297-414C-906F-EF1358391125}">
      <dsp:nvSpPr>
        <dsp:cNvPr id="0" name=""/>
        <dsp:cNvSpPr/>
      </dsp:nvSpPr>
      <dsp:spPr>
        <a:xfrm>
          <a:off x="0" y="1820843"/>
          <a:ext cx="6263640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Influence of vegetation: 12-18 inches within soil surface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5% ranges from 7-18 days depending on region, problematic in some coastal regions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14 days is recommended by National Academy of Sciences </a:t>
          </a:r>
        </a:p>
      </dsp:txBody>
      <dsp:txXfrm>
        <a:off x="0" y="1820843"/>
        <a:ext cx="6263640" cy="1863000"/>
      </dsp:txXfrm>
    </dsp:sp>
    <dsp:sp modelId="{CEDE58FF-AC5B-4FC3-8E7A-96E7EB2A1289}">
      <dsp:nvSpPr>
        <dsp:cNvPr id="0" name=""/>
        <dsp:cNvSpPr/>
      </dsp:nvSpPr>
      <dsp:spPr>
        <a:xfrm>
          <a:off x="0" y="3683844"/>
          <a:ext cx="6263640" cy="17842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2.5 m depth splits lacustrine and riverine deepwater habitats from wetlands (USFWS National Wetlands Inventory)</a:t>
          </a:r>
        </a:p>
      </dsp:txBody>
      <dsp:txXfrm>
        <a:off x="87100" y="3770944"/>
        <a:ext cx="6089440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5531-0A6E-4D12-B4AD-716AB516072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5EAD8-1E05-4196-9152-4BA9480A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5EAD8-1E05-4196-9152-4BA9480AEC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5EAD8-1E05-4196-9152-4BA9480AEC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Waterfowl impoundment near Pamlico County, NC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Water control structure in the Great Dismal Swamp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5EAD8-1E05-4196-9152-4BA9480AEC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1B8B-81F7-4491-B55C-6B337CD27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06E2B-F835-4823-A5A8-C70668D13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E6A44-59F0-4084-8A2F-8D73CE32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6E7A-51EA-428F-A913-4A607527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B6A5-3C33-4AFF-91D2-4A91940A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17A6-7B99-4C1C-9D5D-6A3A24CB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190FF-D06F-4729-8823-4B3985798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50621-B199-485D-8D6A-B77B7D6D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3D126-60BA-43A9-97DD-1CC94C0F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26120-857F-4950-98D2-12AAEC3E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F7EB7-E716-423D-A65F-01921DDCB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6D509-1BF3-41DF-AA37-F445111EB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4B038-3421-46DA-B5A9-8E71ADDD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BDE31-E332-475C-90C3-A5140C50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37FE7-A809-4942-B8E4-C7370FF2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0F5E-9CF4-4CC0-A336-6AB7F3BB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B4C0-5F9D-46CB-8778-5C3A81D8E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E4D51-BD28-49CF-882F-B3AAFA8A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2CA12-CE23-460D-A621-82F114F4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BC8BE-60FB-44DB-BB17-75D255C4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F925-B2DB-44F3-AABC-BD876602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0B63F-1AFF-437D-B839-4FEABA0DB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8A4F-D557-4BCF-864D-9FB9F429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53F3-62FB-488C-9BCD-2F7E07B0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E1C24-A993-4D9B-8E13-2366E70E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92C7-BD7A-4796-B5D7-448058EC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E4AA9-C622-493C-88B0-B0ECE04E9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8A6F2-E6EA-4DA8-9DB8-981226829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66A81-6616-4328-8112-775F0AA4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5FABE-7171-4DDA-89F4-D08A731C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9C8DF-EFA8-4843-9389-2FE8EB6E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7405-10BD-41BE-8267-7E1A1946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C0C1-DCF6-4D85-A75E-B356996CB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5C30C-081E-4646-8EEC-47809B76E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44B12-0B21-4086-8449-32DC13E9B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967FB-B0A4-45DD-B0E8-4DDDDB75B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1B0FF-939C-4AAC-A2EB-EFC7BC22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6A4E8-52B4-4C1E-889C-5DC53A1D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ABA6D-ADEF-478D-A6F7-01CC9DDF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0B0E-933B-47E5-B6E0-8012C06C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BD20A-F882-4EAF-8287-D051E081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98B06-E14F-40B6-9CA0-68BACEB2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7C9D6-E022-429C-A89C-7C9B7408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2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8E365-7C26-4369-B1E3-3D1A8985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EB74D-C149-451D-A372-0D22DC86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48C5F-91DE-44B3-9266-3B2C4346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7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2615-36D0-4FD9-89BA-559C7B10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A751-C085-4041-A484-EB82C315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AA34C-CD98-4855-B5A3-6AD7B66C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7F1B3-7C35-447D-A481-1EB3950F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57A31-7031-49AA-B824-6B86B573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B6450-4AE6-4F01-8C5D-C83FFC92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C060-99E1-48B5-BDD6-74167547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2C3E5-79C4-4AD9-BFFF-64024AEEB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493E0-B2C8-4E4F-BB8D-6F57CF92C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58D89-8E21-4B1F-8335-61798E92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9D7B2-E192-4118-B1DC-E2688D88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EE25D-D4AE-4007-B47F-4DC0E6CC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B3B16-7078-44B4-9284-4094A5EB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6E306-AB56-45F4-B65F-D4E9B462D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109E6-27A7-4FB9-8627-32F240DC2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A71A-4675-412A-AD1C-BFF0A1DAEC0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27391-1F97-4914-8423-CF97A0694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50862-ADC0-4508-AD06-05365A0C7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6A30-77F6-4251-9F03-D5AC3449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0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orestry for the Birds | Audubon North Carolina">
            <a:extLst>
              <a:ext uri="{FF2B5EF4-FFF2-40B4-BE49-F238E27FC236}">
                <a16:creationId xmlns:a16="http://schemas.microsoft.com/office/drawing/2014/main" id="{7A5A8BAB-5D6D-4511-94E0-2CD56E005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5841" b="-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A0712-4FF0-4BE2-B4FD-7030340ED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Legal Definitions of Wetlands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46997-8689-4E59-8E36-287F60958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Dani Lay</a:t>
            </a:r>
          </a:p>
          <a:p>
            <a:r>
              <a:rPr lang="en-US" dirty="0">
                <a:solidFill>
                  <a:srgbClr val="FFFFFF"/>
                </a:solidFill>
              </a:rPr>
              <a:t>Adapted from ABE 42600</a:t>
            </a:r>
          </a:p>
        </p:txBody>
      </p:sp>
    </p:spTree>
    <p:extLst>
      <p:ext uri="{BB962C8B-B14F-4D97-AF65-F5344CB8AC3E}">
        <p14:creationId xmlns:p14="http://schemas.microsoft.com/office/powerpoint/2010/main" val="389167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41A-22FD-4F30-87D9-5353167F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365125"/>
            <a:ext cx="1090748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U.S. Army Corps of Engineers (USACE) Jurisdictional Wetland Hydrology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EBE1-9A54-4593-A44C-5100BA76B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411" y="1948174"/>
            <a:ext cx="56992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Wetland hydrology = inundated or saturated for a sufficient time during the growing season in most years to result in development of hydric soils and dominance by hydrophytic vegetation</a:t>
            </a:r>
            <a:endParaRPr lang="en-US" b="1" dirty="0"/>
          </a:p>
          <a:p>
            <a:pPr lvl="1"/>
            <a:r>
              <a:rPr lang="en-US" dirty="0"/>
              <a:t>Presence of water has overriding influence on characteristics of vegetation and soil</a:t>
            </a:r>
          </a:p>
          <a:p>
            <a:pPr lvl="1"/>
            <a:r>
              <a:rPr lang="en-US" dirty="0"/>
              <a:t>12-18 inches from surface, depending on soil type 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50F34-D749-4302-9D7C-9AD48143E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105" y="170928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Focus: dry edge of a wetland to determine wetland extent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1263C-A9B2-4965-ABB3-FEC15B08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010" y="2681123"/>
            <a:ext cx="4931790" cy="38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4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2F0B9-5E7F-4F69-8A7F-1478CF15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not a wetland?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C143AC-697D-3A19-442B-6283F586FC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88895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97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33425-5E41-4915-8C0D-50CAFFCE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Wetland Hydrology Indicators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F03C-6E97-4694-A5BE-7285BCD10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1323949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2000" dirty="0"/>
              <a:t>Most reliable evidence: gauging station or groundwater monitoring</a:t>
            </a:r>
          </a:p>
          <a:p>
            <a:r>
              <a:rPr lang="en-US" sz="2000" dirty="0"/>
              <a:t>Primary indicators: stand-alone evidence of current or recent hydrologic event </a:t>
            </a:r>
          </a:p>
          <a:p>
            <a:r>
              <a:rPr lang="en-US" sz="2000" dirty="0"/>
              <a:t>Secondary indicators: provide evidence of wetland hydrology when supported by one or more primary or secondary indicators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F53F1-569B-476B-AE07-3E02F95FB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930954"/>
            <a:ext cx="6250940" cy="2304628"/>
          </a:xfrm>
        </p:spPr>
        <p:txBody>
          <a:bodyPr>
            <a:normAutofit/>
          </a:bodyPr>
          <a:lstStyle/>
          <a:p>
            <a:r>
              <a:rPr lang="en-US" sz="2000" dirty="0"/>
              <a:t>Groups of Evidence </a:t>
            </a:r>
          </a:p>
          <a:p>
            <a:pPr lvl="1"/>
            <a:r>
              <a:rPr lang="en-US" sz="2000" dirty="0"/>
              <a:t>Observation of surface water or saturated soils </a:t>
            </a:r>
          </a:p>
          <a:p>
            <a:pPr lvl="1"/>
            <a:r>
              <a:rPr lang="en-US" sz="2000" dirty="0"/>
              <a:t>Evidence of recent inundation</a:t>
            </a:r>
          </a:p>
          <a:p>
            <a:pPr lvl="1"/>
            <a:r>
              <a:rPr lang="en-US" sz="2000" dirty="0"/>
              <a:t>Evidence of current or recent soil saturation </a:t>
            </a:r>
          </a:p>
          <a:p>
            <a:pPr lvl="1"/>
            <a:r>
              <a:rPr lang="en-US" sz="2000" dirty="0"/>
              <a:t>Evidence from other site conditions or data </a:t>
            </a:r>
          </a:p>
        </p:txBody>
      </p:sp>
    </p:spTree>
    <p:extLst>
      <p:ext uri="{BB962C8B-B14F-4D97-AF65-F5344CB8AC3E}">
        <p14:creationId xmlns:p14="http://schemas.microsoft.com/office/powerpoint/2010/main" val="381375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9272-ED53-4430-A0C6-D5123969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Groups A &amp;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8386D-2C06-4BD5-BD22-06D66D5E4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771" y="2438400"/>
            <a:ext cx="375165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Be aware of recent or unusually high precipitation or drought </a:t>
            </a:r>
          </a:p>
          <a:p>
            <a:endParaRPr lang="en-US" sz="2000" dirty="0"/>
          </a:p>
          <a:p>
            <a:r>
              <a:rPr lang="en-US" sz="2000" dirty="0"/>
              <a:t>Group A: Water table/saturation within 12-18 inches of the soil surface, depending on soil type</a:t>
            </a:r>
          </a:p>
          <a:p>
            <a:endParaRPr lang="en-US" sz="2000" dirty="0"/>
          </a:p>
          <a:p>
            <a:r>
              <a:rPr lang="en-US" sz="2000" dirty="0"/>
              <a:t>FAC-neutral test: &gt;50% of remaining dominant species are FACW and/or OBL; no FAC dominants </a:t>
            </a:r>
          </a:p>
          <a:p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AD78E9-A58B-485F-9EDF-01E4E6A2A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0962" y="807593"/>
            <a:ext cx="5649130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679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AD49A4-1267-4D4B-B33D-2CEF0E1C0B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11388"/>
            <a:ext cx="4386263" cy="336708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F4DD0B-C89B-4ACC-8E82-BF5DB02F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2211388"/>
            <a:ext cx="3546475" cy="336708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8BD8E8-2BF8-452C-9BB5-74A1F7D07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913813" y="2211388"/>
            <a:ext cx="2438400" cy="33670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EE62B-D369-40B1-8E52-DB6EB81F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Indicators</a:t>
            </a:r>
          </a:p>
        </p:txBody>
      </p:sp>
    </p:spTree>
    <p:extLst>
      <p:ext uri="{BB962C8B-B14F-4D97-AF65-F5344CB8AC3E}">
        <p14:creationId xmlns:p14="http://schemas.microsoft.com/office/powerpoint/2010/main" val="1430387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E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Map&#10;&#10;Description automatically generated with low confidence">
            <a:extLst>
              <a:ext uri="{FF2B5EF4-FFF2-40B4-BE49-F238E27FC236}">
                <a16:creationId xmlns:a16="http://schemas.microsoft.com/office/drawing/2014/main" id="{08C7358D-E9A2-4C7C-A2F1-DEE9EC9182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1038225"/>
            <a:ext cx="4210050" cy="4775200"/>
          </a:xfrm>
          <a:prstGeom prst="rect">
            <a:avLst/>
          </a:prstGeom>
        </p:spPr>
      </p:pic>
      <p:pic>
        <p:nvPicPr>
          <p:cNvPr id="10" name="Picture 9" descr="Map&#10;&#10;Description automatically generated with low confidence">
            <a:extLst>
              <a:ext uri="{FF2B5EF4-FFF2-40B4-BE49-F238E27FC236}">
                <a16:creationId xmlns:a16="http://schemas.microsoft.com/office/drawing/2014/main" id="{1D59C7A8-7239-4A7A-AFB0-DAD3817E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038225"/>
            <a:ext cx="2919413" cy="2689225"/>
          </a:xfrm>
          <a:prstGeom prst="rect">
            <a:avLst/>
          </a:prstGeom>
        </p:spPr>
      </p:pic>
      <p:pic>
        <p:nvPicPr>
          <p:cNvPr id="6" name="Content Placeholder 5" descr="Map&#10;&#10;Description automatically generated with low confidence">
            <a:extLst>
              <a:ext uri="{FF2B5EF4-FFF2-40B4-BE49-F238E27FC236}">
                <a16:creationId xmlns:a16="http://schemas.microsoft.com/office/drawing/2014/main" id="{65D46147-ECDB-4147-9055-831B1F1B15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05800" y="3786188"/>
            <a:ext cx="2919413" cy="202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58B04-A584-4F86-BFE2-8B20E4DD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Indicators</a:t>
            </a:r>
          </a:p>
        </p:txBody>
      </p:sp>
    </p:spTree>
    <p:extLst>
      <p:ext uri="{BB962C8B-B14F-4D97-AF65-F5344CB8AC3E}">
        <p14:creationId xmlns:p14="http://schemas.microsoft.com/office/powerpoint/2010/main" val="25866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656B-ACF9-428C-9B37-A411516B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Groups C &amp;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ECD3-D797-4062-9EBA-9D84A8D05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114" y="2438400"/>
            <a:ext cx="378431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Overlap with hydric soil indicators and vegetation indicators </a:t>
            </a:r>
          </a:p>
          <a:p>
            <a:endParaRPr lang="en-US" sz="2000" dirty="0"/>
          </a:p>
          <a:p>
            <a:r>
              <a:rPr lang="en-US" sz="2000" dirty="0"/>
              <a:t>FAC-neutral test: &gt;50% of remaining dominant species are FACW and/or OBL; no FAC dominants </a:t>
            </a:r>
          </a:p>
          <a:p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BA3C83-8887-4D59-BE25-44E797760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862" y="1395853"/>
            <a:ext cx="6019331" cy="40630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328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7E481-BAB3-4757-BB4B-4377DED8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Example Indicators</a:t>
            </a: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EE16FF-0306-4A4F-96EA-1101EFA39A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8753" y="2426818"/>
            <a:ext cx="4621545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ED2A442-497E-48D6-8377-CB5E508FD5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5073" y="2454686"/>
            <a:ext cx="5455917" cy="39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4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685498-4B0A-4B4A-B092-E21789E8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Difficult delineations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19ADE2-7C91-4F90-B693-FE69728D6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057" y="2915457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Agricultural lands due to lack of native wetland vegetation </a:t>
            </a:r>
          </a:p>
          <a:p>
            <a:r>
              <a:rPr lang="en-US" sz="2000" dirty="0"/>
              <a:t>Midwest wetlands may lack hydrologic indicators </a:t>
            </a:r>
          </a:p>
          <a:p>
            <a:pPr lvl="1"/>
            <a:r>
              <a:rPr lang="en-US" sz="2000" dirty="0"/>
              <a:t>Multi-year droughts in a changing climate may mean that a wetland is not saturated or inundated in a given year </a:t>
            </a:r>
          </a:p>
          <a:p>
            <a:pPr lvl="1"/>
            <a:r>
              <a:rPr lang="en-US" sz="2000" dirty="0"/>
              <a:t>Particularly toward end of growing season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74F530-1372-41AC-ABA1-1CDFB4C78A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367" r="1941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648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880FE-53E9-481E-8E81-082F5CA2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1" y="662400"/>
            <a:ext cx="391569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More ecological view of wetland hydrology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7084-1133-4518-8C2C-D77BD6EA1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3768051" cy="384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Wetland hydroperiod: seasonal pattern of the water level in a wetland</a:t>
            </a:r>
          </a:p>
          <a:p>
            <a:pPr lvl="1"/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Helps characterize type of wetland </a:t>
            </a:r>
          </a:p>
          <a:p>
            <a:pPr lvl="1"/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Integrates inflows and outflows </a:t>
            </a: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Water levels generally fluctuate </a:t>
            </a:r>
          </a:p>
          <a:p>
            <a:pPr lvl="1"/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Seasonally </a:t>
            </a:r>
          </a:p>
          <a:p>
            <a:pPr lvl="1"/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Daily or semi-daily </a:t>
            </a:r>
          </a:p>
          <a:p>
            <a:pPr lvl="1"/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Unpredictably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961C7B-9998-412F-B165-30186E0CA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685"/>
          <a:stretch/>
        </p:blipFill>
        <p:spPr>
          <a:xfrm>
            <a:off x="5029201" y="1800225"/>
            <a:ext cx="6929438" cy="33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21604-B4A0-4432-8313-9236FDA3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73" y="109920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 dirty="0"/>
              <a:t>Jurisdictional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5635E-64B9-4A33-A65E-2C55C06F4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8046" y="2181174"/>
            <a:ext cx="4804604" cy="2914753"/>
          </a:xfrm>
        </p:spPr>
        <p:txBody>
          <a:bodyPr>
            <a:normAutofit/>
          </a:bodyPr>
          <a:lstStyle/>
          <a:p>
            <a:r>
              <a:rPr lang="en-US" sz="2000" dirty="0"/>
              <a:t>Wetlands are defined by Section 404 permit of the Clean Water Act (CWA) along with the 1987 Corp of Engineers Wetland Delineation Manual and Regional Supplements </a:t>
            </a:r>
          </a:p>
          <a:p>
            <a:r>
              <a:rPr lang="en-US" sz="2000" dirty="0"/>
              <a:t>Section 404 permit is needed to place, dredge, or fill materials in “Waters of the United States” (WOTUS)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F51A3-E607-453C-B4EC-405D3DBE3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379" y="2029281"/>
            <a:ext cx="4554501" cy="2699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Three characteristics to determine if an area is a wetland: </a:t>
            </a:r>
          </a:p>
          <a:p>
            <a:pPr marL="0" indent="0">
              <a:buNone/>
            </a:pPr>
            <a:r>
              <a:rPr lang="en-US" sz="2000" dirty="0"/>
              <a:t>	1. Hydrophytic vegetation</a:t>
            </a:r>
          </a:p>
          <a:p>
            <a:pPr marL="0" indent="0">
              <a:buNone/>
            </a:pPr>
            <a:r>
              <a:rPr lang="en-US" sz="2000" dirty="0"/>
              <a:t>	2. Hydric soils </a:t>
            </a:r>
          </a:p>
          <a:p>
            <a:pPr marL="0" indent="0">
              <a:buNone/>
            </a:pPr>
            <a:r>
              <a:rPr lang="en-US" sz="2000" dirty="0"/>
              <a:t>	3. Hydrology</a:t>
            </a:r>
          </a:p>
        </p:txBody>
      </p:sp>
      <p:pic>
        <p:nvPicPr>
          <p:cNvPr id="1026" name="Picture 2" descr="Should You Get a Wetland Delineation or Reconnaissance? — The Watershed  Company">
            <a:extLst>
              <a:ext uri="{FF2B5EF4-FFF2-40B4-BE49-F238E27FC236}">
                <a16:creationId xmlns:a16="http://schemas.microsoft.com/office/drawing/2014/main" id="{45A521EE-925E-4990-B326-5080D727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22" y="4019367"/>
            <a:ext cx="4407216" cy="15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4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C989BC-031F-4FC6-AC98-38040D2015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90198" y="3438286"/>
            <a:ext cx="4201802" cy="338279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0E20FA-38CF-42CD-AB12-47E291A7B0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8371"/>
          <a:stretch/>
        </p:blipFill>
        <p:spPr>
          <a:xfrm>
            <a:off x="4049052" y="36916"/>
            <a:ext cx="4342824" cy="343835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1E174-E5FE-443B-A308-D9E5CCBA98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911" b="3810"/>
          <a:stretch/>
        </p:blipFill>
        <p:spPr>
          <a:xfrm>
            <a:off x="62973" y="422297"/>
            <a:ext cx="4138830" cy="6031977"/>
          </a:xfrm>
          <a:prstGeom prst="rect">
            <a:avLst/>
          </a:prstGeom>
        </p:spPr>
      </p:pic>
      <p:pic>
        <p:nvPicPr>
          <p:cNvPr id="29" name="Content Placeholder 5">
            <a:extLst>
              <a:ext uri="{FF2B5EF4-FFF2-40B4-BE49-F238E27FC236}">
                <a16:creationId xmlns:a16="http://schemas.microsoft.com/office/drawing/2014/main" id="{5A36668A-95C2-483A-B94C-2F8D3E5AF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75" y="3634207"/>
            <a:ext cx="4286250" cy="2984200"/>
          </a:xfrm>
          <a:prstGeom prst="rect">
            <a:avLst/>
          </a:prstGeom>
        </p:spPr>
      </p:pic>
      <p:pic>
        <p:nvPicPr>
          <p:cNvPr id="34" name="Content Placeholder 7">
            <a:extLst>
              <a:ext uri="{FF2B5EF4-FFF2-40B4-BE49-F238E27FC236}">
                <a16:creationId xmlns:a16="http://schemas.microsoft.com/office/drawing/2014/main" id="{C1AED676-6A49-4A69-A1ED-29150A1C7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785" y="83190"/>
            <a:ext cx="3650242" cy="33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3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7596B60-3977-443E-8C4D-E119DA18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USACE Hydrogeomorphic Classification of Wetlands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A33B416-60D4-4907-931F-625FB6EDA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" y="2615642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 is the wetland in the landscape?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Where does water come from? Where does water go?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What direction does water flow?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4280E4-5DFA-4931-828B-83D2DDF030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0842878"/>
              </p:ext>
            </p:extLst>
          </p:nvPr>
        </p:nvGraphicFramePr>
        <p:xfrm>
          <a:off x="4893868" y="85720"/>
          <a:ext cx="7110163" cy="6681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066">
                  <a:extLst>
                    <a:ext uri="{9D8B030D-6E8A-4147-A177-3AD203B41FA5}">
                      <a16:colId xmlns:a16="http://schemas.microsoft.com/office/drawing/2014/main" val="23452020"/>
                    </a:ext>
                  </a:extLst>
                </a:gridCol>
                <a:gridCol w="1804899">
                  <a:extLst>
                    <a:ext uri="{9D8B030D-6E8A-4147-A177-3AD203B41FA5}">
                      <a16:colId xmlns:a16="http://schemas.microsoft.com/office/drawing/2014/main" val="2395440030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2708795255"/>
                    </a:ext>
                  </a:extLst>
                </a:gridCol>
                <a:gridCol w="1979629">
                  <a:extLst>
                    <a:ext uri="{9D8B030D-6E8A-4147-A177-3AD203B41FA5}">
                      <a16:colId xmlns:a16="http://schemas.microsoft.com/office/drawing/2014/main" val="900834626"/>
                    </a:ext>
                  </a:extLst>
                </a:gridCol>
              </a:tblGrid>
              <a:tr h="833227">
                <a:tc>
                  <a:txBody>
                    <a:bodyPr/>
                    <a:lstStyle/>
                    <a:p>
                      <a:r>
                        <a:rPr lang="en-US" sz="1800" dirty="0"/>
                        <a:t>Class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Landscape Position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Dominant Water Source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Dominant Hydrodynamics</a:t>
                      </a:r>
                    </a:p>
                  </a:txBody>
                  <a:tcPr marL="90919" marR="90919" marT="45459" marB="45459"/>
                </a:tc>
                <a:extLst>
                  <a:ext uri="{0D108BD9-81ED-4DB2-BD59-A6C34878D82A}">
                    <a16:rowId xmlns:a16="http://schemas.microsoft.com/office/drawing/2014/main" val="3395638619"/>
                  </a:ext>
                </a:extLst>
              </a:tr>
              <a:tr h="613423">
                <a:tc>
                  <a:txBody>
                    <a:bodyPr/>
                    <a:lstStyle/>
                    <a:p>
                      <a:r>
                        <a:rPr lang="en-US" sz="1800"/>
                        <a:t>Riverine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Adjacent to river/stream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Overbank flow from channel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Unidirectional and horizontal </a:t>
                      </a:r>
                    </a:p>
                  </a:txBody>
                  <a:tcPr marL="90919" marR="90919" marT="45459" marB="45459"/>
                </a:tc>
                <a:extLst>
                  <a:ext uri="{0D108BD9-81ED-4DB2-BD59-A6C34878D82A}">
                    <a16:rowId xmlns:a16="http://schemas.microsoft.com/office/drawing/2014/main" val="4030109951"/>
                  </a:ext>
                </a:extLst>
              </a:tr>
              <a:tr h="583116">
                <a:tc>
                  <a:txBody>
                    <a:bodyPr/>
                    <a:lstStyle/>
                    <a:p>
                      <a:r>
                        <a:rPr lang="en-US" sz="1800"/>
                        <a:t>Depressional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Depressions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Interflow/</a:t>
                      </a:r>
                    </a:p>
                    <a:p>
                      <a:r>
                        <a:rPr lang="en-US" sz="1800" dirty="0"/>
                        <a:t>groundwater; precipitation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Vertical</a:t>
                      </a:r>
                    </a:p>
                  </a:txBody>
                  <a:tcPr marL="90919" marR="90919" marT="45459" marB="45459"/>
                </a:tc>
                <a:extLst>
                  <a:ext uri="{0D108BD9-81ED-4DB2-BD59-A6C34878D82A}">
                    <a16:rowId xmlns:a16="http://schemas.microsoft.com/office/drawing/2014/main" val="3488187470"/>
                  </a:ext>
                </a:extLst>
              </a:tr>
              <a:tr h="613423">
                <a:tc>
                  <a:txBody>
                    <a:bodyPr/>
                    <a:lstStyle/>
                    <a:p>
                      <a:r>
                        <a:rPr lang="en-US" sz="1800"/>
                        <a:t>Slope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Forced to surface via impermeable layer, sharp slope break, concave land surface 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Groundwater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Unidirectional and horizontal</a:t>
                      </a:r>
                    </a:p>
                  </a:txBody>
                  <a:tcPr marL="90919" marR="90919" marT="45459" marB="45459"/>
                </a:tc>
                <a:extLst>
                  <a:ext uri="{0D108BD9-81ED-4DB2-BD59-A6C34878D82A}">
                    <a16:rowId xmlns:a16="http://schemas.microsoft.com/office/drawing/2014/main" val="3320620904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n-US" sz="1800"/>
                        <a:t>Mineral soil flats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Flat areas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Precipitation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Vertical</a:t>
                      </a:r>
                    </a:p>
                  </a:txBody>
                  <a:tcPr marL="90919" marR="90919" marT="45459" marB="45459"/>
                </a:tc>
                <a:extLst>
                  <a:ext uri="{0D108BD9-81ED-4DB2-BD59-A6C34878D82A}">
                    <a16:rowId xmlns:a16="http://schemas.microsoft.com/office/drawing/2014/main" val="2483167532"/>
                  </a:ext>
                </a:extLst>
              </a:tr>
              <a:tr h="613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Organic soil flats</a:t>
                      </a:r>
                    </a:p>
                    <a:p>
                      <a:endParaRPr lang="en-US" sz="1800"/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Flat areas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Precipitation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Vertical</a:t>
                      </a:r>
                    </a:p>
                  </a:txBody>
                  <a:tcPr marL="90919" marR="90919" marT="45459" marB="45459"/>
                </a:tc>
                <a:extLst>
                  <a:ext uri="{0D108BD9-81ED-4DB2-BD59-A6C34878D82A}">
                    <a16:rowId xmlns:a16="http://schemas.microsoft.com/office/drawing/2014/main" val="401231405"/>
                  </a:ext>
                </a:extLst>
              </a:tr>
              <a:tr h="613423">
                <a:tc>
                  <a:txBody>
                    <a:bodyPr/>
                    <a:lstStyle/>
                    <a:p>
                      <a:r>
                        <a:rPr lang="en-US" sz="1800"/>
                        <a:t>Estuarine fringe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Along an estuary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Overbank from estuary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Bidirectional and horizontal </a:t>
                      </a:r>
                    </a:p>
                  </a:txBody>
                  <a:tcPr marL="90919" marR="90919" marT="45459" marB="45459"/>
                </a:tc>
                <a:extLst>
                  <a:ext uri="{0D108BD9-81ED-4DB2-BD59-A6C34878D82A}">
                    <a16:rowId xmlns:a16="http://schemas.microsoft.com/office/drawing/2014/main" val="1301189007"/>
                  </a:ext>
                </a:extLst>
              </a:tr>
              <a:tr h="862107">
                <a:tc>
                  <a:txBody>
                    <a:bodyPr/>
                    <a:lstStyle/>
                    <a:p>
                      <a:r>
                        <a:rPr lang="en-US" sz="1800"/>
                        <a:t>Lacustrine fringe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Along a lake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Overbank from lake </a:t>
                      </a:r>
                    </a:p>
                  </a:txBody>
                  <a:tcPr marL="90919" marR="90919" marT="45459" marB="454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Bidirectional and horizontal </a:t>
                      </a:r>
                    </a:p>
                    <a:p>
                      <a:endParaRPr lang="en-US" sz="1800" dirty="0"/>
                    </a:p>
                  </a:txBody>
                  <a:tcPr marL="90919" marR="90919" marT="45459" marB="45459"/>
                </a:tc>
                <a:extLst>
                  <a:ext uri="{0D108BD9-81ED-4DB2-BD59-A6C34878D82A}">
                    <a16:rowId xmlns:a16="http://schemas.microsoft.com/office/drawing/2014/main" val="126054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77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D370-A65B-423D-AC2E-65D552D3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9008"/>
            <a:ext cx="10515600" cy="1325563"/>
          </a:xfrm>
        </p:spPr>
        <p:txBody>
          <a:bodyPr/>
          <a:lstStyle/>
          <a:p>
            <a:r>
              <a:rPr lang="en-US" b="1" dirty="0"/>
              <a:t>Managed Wetland Hydrology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480-CE28-47C2-9843-9FA2F3B6D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056" y="1270107"/>
            <a:ext cx="5690680" cy="4351338"/>
          </a:xfrm>
        </p:spPr>
        <p:txBody>
          <a:bodyPr/>
          <a:lstStyle/>
          <a:p>
            <a:r>
              <a:rPr lang="en-US" sz="2400" dirty="0"/>
              <a:t>Wetlands for waterfowl </a:t>
            </a:r>
          </a:p>
          <a:p>
            <a:r>
              <a:rPr lang="en-US" sz="2400" dirty="0"/>
              <a:t>Storage for irrigation </a:t>
            </a:r>
          </a:p>
          <a:p>
            <a:r>
              <a:rPr lang="en-US" sz="2400" dirty="0"/>
              <a:t>Changing hydroperiod for wetland restorations or natural wetlands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6A679-0408-4E54-B3B3-C8C6AF789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736" y="123655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Example Implementation: </a:t>
            </a:r>
          </a:p>
          <a:p>
            <a:r>
              <a:rPr lang="en-US" sz="2400" dirty="0"/>
              <a:t>Water control structures </a:t>
            </a:r>
          </a:p>
          <a:p>
            <a:r>
              <a:rPr lang="en-US" sz="2400" dirty="0"/>
              <a:t>Pumping/other diversions</a:t>
            </a:r>
          </a:p>
          <a:p>
            <a:r>
              <a:rPr lang="en-US" sz="2400" dirty="0"/>
              <a:t>Engineered bypasses for high flow</a:t>
            </a:r>
          </a:p>
          <a:p>
            <a:r>
              <a:rPr lang="en-US" sz="2400" dirty="0"/>
              <a:t>Levees, embankments, ditches, </a:t>
            </a:r>
            <a:r>
              <a:rPr lang="en-US" sz="2400" dirty="0" err="1"/>
              <a:t>etc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Recently installed water control structure at Great Dismal Swamp NWR. |  Download Scientific Diagram">
            <a:extLst>
              <a:ext uri="{FF2B5EF4-FFF2-40B4-BE49-F238E27FC236}">
                <a16:creationId xmlns:a16="http://schemas.microsoft.com/office/drawing/2014/main" id="{71968828-6EE9-4364-A2A7-EC38EDEB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36" y="3801862"/>
            <a:ext cx="4933952" cy="27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R CONTRACT! Duck Impoundment and Hunting Land For Sale in Pamlico  County NC! - MOP Land and Tree">
            <a:extLst>
              <a:ext uri="{FF2B5EF4-FFF2-40B4-BE49-F238E27FC236}">
                <a16:creationId xmlns:a16="http://schemas.microsoft.com/office/drawing/2014/main" id="{9589E385-F284-480C-A529-0E26E100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4" y="3276766"/>
            <a:ext cx="4393676" cy="32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8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37BC-183E-47C6-B42E-D6460673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656"/>
            <a:ext cx="10515600" cy="1325563"/>
          </a:xfrm>
        </p:spPr>
        <p:txBody>
          <a:bodyPr/>
          <a:lstStyle/>
          <a:p>
            <a:r>
              <a:rPr lang="en-US" dirty="0"/>
              <a:t>WOTUS?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878E-BD86-410C-9900-D9AB07267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377" y="1480458"/>
            <a:ext cx="5399115" cy="50798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WOTUS: connectivity to navigable waters and their ability to protect quality of nearby surface waters</a:t>
            </a:r>
          </a:p>
          <a:p>
            <a:pPr lvl="1"/>
            <a:r>
              <a:rPr lang="en-US" dirty="0"/>
              <a:t>Navigable waters: “those waters that are subject to the ebb and flow of the tide and/or are presently used, or have been used in the past, or may be susceptible for use to transport interstate or foreign commerce. A determination of navigability, once made, applies laterally over the entire surface of the waterbody, and is not extinguished by later actions or events which impede or destroy navigable capacity.”</a:t>
            </a:r>
          </a:p>
          <a:p>
            <a:r>
              <a:rPr lang="en-US" dirty="0"/>
              <a:t>CWA left out conversion for agriculture and silviculture </a:t>
            </a:r>
          </a:p>
          <a:p>
            <a:r>
              <a:rPr lang="en-US" dirty="0"/>
              <a:t>Food Securities Act of 1985 closed the loophole by linking wetland drainage to farm subsidies (i.e., </a:t>
            </a:r>
            <a:r>
              <a:rPr lang="en-US" dirty="0" err="1"/>
              <a:t>Swampbuster</a:t>
            </a:r>
            <a:r>
              <a:rPr lang="en-US" dirty="0"/>
              <a:t> provision)</a:t>
            </a:r>
          </a:p>
          <a:p>
            <a:r>
              <a:rPr lang="en-US" dirty="0"/>
              <a:t>Federal protection of pocosins, bogs, prairie potholes, and Carolina Bays was often questioned due to the lack of surface connectivity to navigable surface waters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EE1DE-0E14-4BC3-8F5D-C781446994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When the EPA Mentions &quot;Waters of the United States,&quot; What Do They Mean? |  Environmental Risk Management">
            <a:extLst>
              <a:ext uri="{FF2B5EF4-FFF2-40B4-BE49-F238E27FC236}">
                <a16:creationId xmlns:a16="http://schemas.microsoft.com/office/drawing/2014/main" id="{4F9F80FD-C73F-4848-8596-8F759323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7726"/>
            <a:ext cx="5757508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C0664-74F0-4F9B-8B09-B0B3E7831509}"/>
              </a:ext>
            </a:extLst>
          </p:cNvPr>
          <p:cNvSpPr txBox="1"/>
          <p:nvPr/>
        </p:nvSpPr>
        <p:spPr>
          <a:xfrm>
            <a:off x="7886700" y="1690688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Clean Water Act</a:t>
            </a:r>
          </a:p>
        </p:txBody>
      </p:sp>
    </p:spTree>
    <p:extLst>
      <p:ext uri="{BB962C8B-B14F-4D97-AF65-F5344CB8AC3E}">
        <p14:creationId xmlns:p14="http://schemas.microsoft.com/office/powerpoint/2010/main" val="415197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2030E-D575-4CCB-90D1-23AE3D4E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Significant Nexus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296BD-F542-4634-A3B7-6006A660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86" y="2154532"/>
            <a:ext cx="4061965" cy="447000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800" dirty="0" err="1">
                <a:solidFill>
                  <a:schemeClr val="bg1">
                    <a:alpha val="60000"/>
                  </a:schemeClr>
                </a:solidFill>
              </a:rPr>
              <a:t>Rapanos</a:t>
            </a:r>
            <a:r>
              <a:rPr lang="en-US" sz="1800" dirty="0">
                <a:solidFill>
                  <a:schemeClr val="bg1">
                    <a:alpha val="60000"/>
                  </a:schemeClr>
                </a:solidFill>
              </a:rPr>
              <a:t> versus United States yielded a plurality opinion</a:t>
            </a:r>
          </a:p>
          <a:p>
            <a:pPr lvl="1"/>
            <a:r>
              <a:rPr lang="en-US" sz="1800" dirty="0">
                <a:solidFill>
                  <a:schemeClr val="bg1">
                    <a:alpha val="60000"/>
                  </a:schemeClr>
                </a:solidFill>
              </a:rPr>
              <a:t>Justice Scalia: WOTUS “only if it abuts a tributary with a continuous surface water connection to a traditionally navigable water” [navigable in fact]</a:t>
            </a:r>
          </a:p>
          <a:p>
            <a:pPr lvl="1"/>
            <a:r>
              <a:rPr lang="en-US" sz="1800" dirty="0">
                <a:solidFill>
                  <a:schemeClr val="bg1">
                    <a:alpha val="60000"/>
                  </a:schemeClr>
                </a:solidFill>
              </a:rPr>
              <a:t>Justice Kennedy: WOTUS “affect the physical, biological, and chemical integrity of downstream navigable water” [significant nexus]</a:t>
            </a:r>
          </a:p>
          <a:p>
            <a:r>
              <a:rPr lang="en-US" sz="1800" dirty="0">
                <a:solidFill>
                  <a:schemeClr val="bg1">
                    <a:alpha val="60000"/>
                  </a:schemeClr>
                </a:solidFill>
              </a:rPr>
              <a:t>Significant nexus opinion led to the 2015 Clean Water Rule (CWR): case-by-case protection to wetlands that lack surface water connection to navigable waters </a:t>
            </a:r>
          </a:p>
          <a:p>
            <a:pPr lvl="1"/>
            <a:endParaRPr lang="en-US" sz="14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100" name="Picture 4" descr="Clean Water Act changes and what it means for Delaware">
            <a:extLst>
              <a:ext uri="{FF2B5EF4-FFF2-40B4-BE49-F238E27FC236}">
                <a16:creationId xmlns:a16="http://schemas.microsoft.com/office/drawing/2014/main" id="{99A0C30C-6E51-4A05-B506-56EFFC0237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950" y="742951"/>
            <a:ext cx="6954176" cy="53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2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703C1-9B5A-4035-AAB4-AF66AE0A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Significant Nexus Determination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0E5CB-BC13-4818-B80E-F57191F068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467" y="1478701"/>
            <a:ext cx="10905066" cy="4334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01602F-031A-4733-B2FD-B9EE890D13D3}"/>
              </a:ext>
            </a:extLst>
          </p:cNvPr>
          <p:cNvSpPr txBox="1"/>
          <p:nvPr/>
        </p:nvSpPr>
        <p:spPr>
          <a:xfrm>
            <a:off x="643467" y="5982316"/>
            <a:ext cx="60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RPWs: Relatively permanent waters</a:t>
            </a:r>
          </a:p>
          <a:p>
            <a:r>
              <a:rPr lang="en-US" dirty="0"/>
              <a:t>TNWs: Traditional navigable waters </a:t>
            </a:r>
          </a:p>
        </p:txBody>
      </p:sp>
    </p:spTree>
    <p:extLst>
      <p:ext uri="{BB962C8B-B14F-4D97-AF65-F5344CB8AC3E}">
        <p14:creationId xmlns:p14="http://schemas.microsoft.com/office/powerpoint/2010/main" val="286163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D83A-17D8-4AF3-B171-22848A39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Significant Nexus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1CB4-AB74-4849-9543-7C6F1FEC6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562" y="2251588"/>
            <a:ext cx="3857863" cy="39722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Wetlands performing functions that society values…</a:t>
            </a:r>
          </a:p>
          <a:p>
            <a:pPr marL="0" indent="0">
              <a:buNone/>
            </a:pPr>
            <a:endParaRPr lang="en-US" sz="2000" dirty="0"/>
          </a:p>
          <a:p>
            <a:pPr marL="0"/>
            <a:r>
              <a:rPr lang="en-US" sz="2000" dirty="0"/>
              <a:t>AND where there is evidence for real potential to affect the physical, chemical, or biological integrity of traditional navigable waters </a:t>
            </a:r>
          </a:p>
          <a:p>
            <a:pPr marL="0"/>
            <a:r>
              <a:rPr lang="en-US" sz="2000" dirty="0"/>
              <a:t>AND when the evidence is more than speculative or insubstantial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A3610-76A4-436D-9F89-8A232807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61384"/>
            <a:ext cx="6019331" cy="37319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145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2D83A-17D8-4AF3-B171-22848A39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Significant Nexus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1CB4-AB74-4849-9543-7C6F1FEC6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Wetlands performing functions that society values…</a:t>
            </a:r>
          </a:p>
          <a:p>
            <a:pPr marL="0"/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 marL="0"/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AND where there is evidence for real potential to affect the physical, chemical, or biological integrity of traditional navigable waters </a:t>
            </a:r>
          </a:p>
          <a:p>
            <a:pPr marL="0"/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AND when the evidence is more than speculative or insubstantial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F6883BA-9BBF-4D72-B8DC-2702AF9073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4022"/>
          <a:stretch/>
        </p:blipFill>
        <p:spPr>
          <a:xfrm>
            <a:off x="5603128" y="325046"/>
            <a:ext cx="5630036" cy="62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883AE-D6C7-47FF-BA13-6280CB2E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51" y="762000"/>
            <a:ext cx="4219322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Significant Nexus to Navigable In-Fact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D6F2-5F99-4878-8D36-E4CA1EB08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051" y="2618308"/>
            <a:ext cx="4096316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Clean Water Rule repealed and replaced with the Navigable Waters Protection Rule (NWPR) in 2020 </a:t>
            </a:r>
          </a:p>
          <a:p>
            <a:r>
              <a:rPr lang="en-US" sz="1700" dirty="0"/>
              <a:t>NWPR put “navigable in-fact” opinion into practice </a:t>
            </a:r>
          </a:p>
          <a:p>
            <a:pPr lvl="1"/>
            <a:r>
              <a:rPr lang="en-US" sz="1700" dirty="0"/>
              <a:t>Wetlands that do not abut a tributary with continuous  or intermittent flow fall outside CWA protection</a:t>
            </a:r>
          </a:p>
          <a:p>
            <a:pPr lvl="1"/>
            <a:r>
              <a:rPr lang="en-US" sz="1700" dirty="0"/>
              <a:t>~50% of wetlands would lose CWA protections with NWPR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C3784-EAB6-4DBE-B45E-FBF912BB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85" y="1525588"/>
            <a:ext cx="6924664" cy="4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chronology of federal legislation protecting wetlands">
            <a:extLst>
              <a:ext uri="{FF2B5EF4-FFF2-40B4-BE49-F238E27FC236}">
                <a16:creationId xmlns:a16="http://schemas.microsoft.com/office/drawing/2014/main" id="{FC6E8FEA-D857-4A39-98FF-2E9757D2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67" y="1520614"/>
            <a:ext cx="10905066" cy="381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80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1063</Words>
  <Application>Microsoft Office PowerPoint</Application>
  <PresentationFormat>Widescreen</PresentationFormat>
  <Paragraphs>140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Legal Definitions of Wetlands</vt:lpstr>
      <vt:lpstr>Jurisdictional Definition</vt:lpstr>
      <vt:lpstr>WOTUS?</vt:lpstr>
      <vt:lpstr>Significant Nexus</vt:lpstr>
      <vt:lpstr>Significant Nexus Determination</vt:lpstr>
      <vt:lpstr>Significant Nexus Determination</vt:lpstr>
      <vt:lpstr>Significant Nexus Determination</vt:lpstr>
      <vt:lpstr>Significant Nexus to Navigable In-Fact</vt:lpstr>
      <vt:lpstr>PowerPoint Presentation</vt:lpstr>
      <vt:lpstr>U.S. Army Corps of Engineers (USACE) Jurisdictional Wetland Hydrology Definition</vt:lpstr>
      <vt:lpstr>What is not a wetland? </vt:lpstr>
      <vt:lpstr>Wetland Hydrology Indicators</vt:lpstr>
      <vt:lpstr>Groups A &amp; B</vt:lpstr>
      <vt:lpstr>Example Indicators</vt:lpstr>
      <vt:lpstr>Example Indicators</vt:lpstr>
      <vt:lpstr>Groups C &amp; D</vt:lpstr>
      <vt:lpstr>Example Indicators</vt:lpstr>
      <vt:lpstr>Difficult delineations</vt:lpstr>
      <vt:lpstr>More ecological view of wetland hydrology</vt:lpstr>
      <vt:lpstr>PowerPoint Presentation</vt:lpstr>
      <vt:lpstr>USACE Hydrogeomorphic Classification of Wetlands</vt:lpstr>
      <vt:lpstr>Managed Wetland Hydrology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 Hydrology</dc:title>
  <dc:creator>Danielle Winter</dc:creator>
  <cp:lastModifiedBy>Lay, Danielle</cp:lastModifiedBy>
  <cp:revision>30</cp:revision>
  <dcterms:created xsi:type="dcterms:W3CDTF">2022-04-04T20:07:29Z</dcterms:created>
  <dcterms:modified xsi:type="dcterms:W3CDTF">2024-10-10T20:36:23Z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2024-08-13T18:34:49Z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ade42847-f20d-4d9b-9688-52b1226c1ed5</vt:lpwstr>
  </property>
  <property fmtid="{D5CDD505-2E9C-101B-9397-08002B2CF9AE}" pid="8" name="MSIP_Label_4044bd30-2ed7-4c9d-9d12-46200872a97b_ContentBits">
    <vt:lpwstr>0</vt:lpwstr>
  </property>
</Properties>
</file>