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sldIdLst>
    <p:sldId id="256" r:id="rId5"/>
    <p:sldId id="304" r:id="rId6"/>
    <p:sldId id="305" r:id="rId7"/>
    <p:sldId id="271" r:id="rId8"/>
    <p:sldId id="273" r:id="rId9"/>
    <p:sldId id="257" r:id="rId10"/>
    <p:sldId id="295" r:id="rId11"/>
    <p:sldId id="259" r:id="rId12"/>
    <p:sldId id="260" r:id="rId13"/>
    <p:sldId id="261" r:id="rId14"/>
    <p:sldId id="285" r:id="rId15"/>
    <p:sldId id="272" r:id="rId16"/>
    <p:sldId id="262" r:id="rId17"/>
    <p:sldId id="296" r:id="rId18"/>
    <p:sldId id="263" r:id="rId19"/>
    <p:sldId id="264" r:id="rId20"/>
    <p:sldId id="265" r:id="rId21"/>
    <p:sldId id="266" r:id="rId22"/>
    <p:sldId id="267" r:id="rId23"/>
    <p:sldId id="269" r:id="rId24"/>
    <p:sldId id="270" r:id="rId25"/>
    <p:sldId id="268" r:id="rId26"/>
    <p:sldId id="274" r:id="rId27"/>
    <p:sldId id="292" r:id="rId28"/>
    <p:sldId id="298" r:id="rId29"/>
    <p:sldId id="275" r:id="rId30"/>
    <p:sldId id="276" r:id="rId31"/>
    <p:sldId id="277" r:id="rId32"/>
    <p:sldId id="278" r:id="rId33"/>
    <p:sldId id="289" r:id="rId34"/>
    <p:sldId id="279" r:id="rId35"/>
    <p:sldId id="280" r:id="rId36"/>
    <p:sldId id="281" r:id="rId37"/>
    <p:sldId id="282" r:id="rId38"/>
    <p:sldId id="283" r:id="rId39"/>
    <p:sldId id="284" r:id="rId40"/>
    <p:sldId id="286" r:id="rId41"/>
    <p:sldId id="287" r:id="rId42"/>
    <p:sldId id="288" r:id="rId43"/>
    <p:sldId id="290" r:id="rId44"/>
    <p:sldId id="291" r:id="rId45"/>
    <p:sldId id="299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1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36641-4D87-4855-B5A0-F1F6173019E5}" type="datetimeFigureOut">
              <a:rPr lang="en-US" smtClean="0"/>
              <a:pPr/>
              <a:t>5/2/2021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2C1E3-D588-4542-8352-E00FDEC384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359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2C1E3-D588-4542-8352-E00FDEC3846A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4E604-F644-42DE-9C9E-DF40F7E363D1}" type="datetimeFigureOut">
              <a:rPr lang="en-US" smtClean="0"/>
              <a:pPr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02EFF-B25D-4E55-BA4B-FF674EC8F2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9240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4-H/FFA Crops Career Development Event</a:t>
            </a:r>
            <a:br>
              <a:rPr lang="en-US" b="1"/>
            </a:br>
            <a:r>
              <a:rPr lang="en-US" b="1"/>
              <a:t>2011-2015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Weed Plant Identification</a:t>
            </a:r>
          </a:p>
          <a:p>
            <a:endParaRPr lang="en-US" dirty="0"/>
          </a:p>
          <a:p>
            <a:r>
              <a:rPr lang="en-US" dirty="0"/>
              <a:t>Photos Courtesy of Purdue Agronomy and Google Images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thistle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Leaves are spiny</a:t>
            </a:r>
          </a:p>
          <a:p>
            <a:r>
              <a:rPr lang="en-US" dirty="0"/>
              <a:t>Leaves alternate and have crinkled edges that are irregularly lobed</a:t>
            </a:r>
          </a:p>
        </p:txBody>
      </p:sp>
      <p:pic>
        <p:nvPicPr>
          <p:cNvPr id="5" name="Picture 3" descr="canada thistle"/>
          <p:cNvPicPr>
            <a:picLocks noChangeAspect="1"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228600" y="1295400"/>
            <a:ext cx="3797300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Perennial sowthistle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Bluish green stems that branch only near the inflorescence </a:t>
            </a:r>
          </a:p>
          <a:p>
            <a:r>
              <a:rPr lang="en-US" dirty="0"/>
              <a:t>Leaves are alternate with prickly-toothed margins </a:t>
            </a:r>
          </a:p>
          <a:p>
            <a:r>
              <a:rPr lang="en-US" dirty="0"/>
              <a:t>Margins are deeply triangularly lobed </a:t>
            </a:r>
          </a:p>
        </p:txBody>
      </p:sp>
      <p:pic>
        <p:nvPicPr>
          <p:cNvPr id="102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52750"/>
            <a:ext cx="24765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7932" y="2541034"/>
            <a:ext cx="490013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 ragweed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Leaves can have anywhere from 3-5 lobes</a:t>
            </a:r>
          </a:p>
          <a:p>
            <a:r>
              <a:rPr lang="en-US" dirty="0"/>
              <a:t>Both stems and leaves are roughly hairy</a:t>
            </a:r>
          </a:p>
          <a:p>
            <a:r>
              <a:rPr lang="en-US" dirty="0"/>
              <a:t>Lower leaves are more deeply lobed</a:t>
            </a:r>
          </a:p>
        </p:txBody>
      </p:sp>
      <p:pic>
        <p:nvPicPr>
          <p:cNvPr id="1433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28800"/>
            <a:ext cx="428198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ragweed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Leaves are alternate with lower leaves sometimes being opposite</a:t>
            </a:r>
          </a:p>
          <a:p>
            <a:r>
              <a:rPr lang="en-US" dirty="0"/>
              <a:t>Lobed segments </a:t>
            </a:r>
          </a:p>
        </p:txBody>
      </p:sp>
      <p:pic>
        <p:nvPicPr>
          <p:cNvPr id="5" name="Picture 4" descr="pow20010812main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304800" y="2667000"/>
            <a:ext cx="4233202" cy="4191000"/>
          </a:xfrm>
          <a:prstGeom prst="rect">
            <a:avLst/>
          </a:prstGeom>
          <a:noFill/>
        </p:spPr>
      </p:pic>
      <p:pic>
        <p:nvPicPr>
          <p:cNvPr id="512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000" r="52000" b="49367"/>
          <a:stretch>
            <a:fillRect/>
          </a:stretch>
        </p:blipFill>
        <p:spPr bwMode="auto">
          <a:xfrm>
            <a:off x="0" y="1066800"/>
            <a:ext cx="25146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carrot (Queen Anne’s Lace)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defTabSz="342900"/>
            <a:r>
              <a:rPr lang="en-US" dirty="0">
                <a:latin typeface="Arial" charset="0"/>
              </a:rPr>
              <a:t>White flowers in compound head </a:t>
            </a:r>
          </a:p>
          <a:p>
            <a:pPr defTabSz="342900"/>
            <a:r>
              <a:rPr lang="en-US" dirty="0">
                <a:latin typeface="Arial" charset="0"/>
              </a:rPr>
              <a:t>Leaves alternate</a:t>
            </a:r>
          </a:p>
          <a:p>
            <a:r>
              <a:rPr lang="en-US" dirty="0"/>
              <a:t>Leaves are finely pinnately divided, making them fern-like</a:t>
            </a:r>
          </a:p>
        </p:txBody>
      </p:sp>
      <p:pic>
        <p:nvPicPr>
          <p:cNvPr id="6" name="Picture 5" descr="queenanneslace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7" name="Picture 6" descr="pow20011104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371600"/>
            <a:ext cx="2247900" cy="28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Curly dock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stem are smooth and erect</a:t>
            </a:r>
          </a:p>
          <a:p>
            <a:r>
              <a:rPr lang="en-US" dirty="0">
                <a:latin typeface="Arial" charset="0"/>
              </a:rPr>
              <a:t>Leaves have wavy margins </a:t>
            </a:r>
          </a:p>
          <a:p>
            <a:r>
              <a:rPr lang="en-US" dirty="0"/>
              <a:t>Flower head is narrowly spaced between branches</a:t>
            </a:r>
          </a:p>
        </p:txBody>
      </p:sp>
      <p:pic>
        <p:nvPicPr>
          <p:cNvPr id="614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251460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380603"/>
            <a:ext cx="4191000" cy="347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Dandelion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yellow ray flowers</a:t>
            </a:r>
          </a:p>
          <a:p>
            <a:r>
              <a:rPr lang="en-US" dirty="0"/>
              <a:t>deeply lobed leaves</a:t>
            </a:r>
          </a:p>
          <a:p>
            <a:r>
              <a:rPr lang="en-US" dirty="0"/>
              <a:t>points on leaves point towards the base </a:t>
            </a:r>
          </a:p>
          <a:p>
            <a:endParaRPr lang="en-US" dirty="0"/>
          </a:p>
        </p:txBody>
      </p:sp>
      <p:pic>
        <p:nvPicPr>
          <p:cNvPr id="717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437836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Downy brome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panicle is soft and drooping</a:t>
            </a:r>
          </a:p>
          <a:p>
            <a:r>
              <a:rPr lang="en-US" dirty="0"/>
              <a:t>Blades are hairy and sharply pointed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324802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Eastern black nightshade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Branching stems that are angular</a:t>
            </a:r>
          </a:p>
          <a:p>
            <a:r>
              <a:rPr lang="en-US" dirty="0"/>
              <a:t>Leaves alternate with irregular toothed margins</a:t>
            </a:r>
          </a:p>
          <a:p>
            <a:endParaRPr lang="en-US" dirty="0"/>
          </a:p>
        </p:txBody>
      </p:sp>
      <p:pic>
        <p:nvPicPr>
          <p:cNvPr id="5" name="Picture 4" descr="figure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1828800"/>
            <a:ext cx="4495800" cy="3462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panicum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Stem often has a waxy appearance with ligule as hair fringe</a:t>
            </a:r>
          </a:p>
          <a:p>
            <a:r>
              <a:rPr lang="en-US" dirty="0"/>
              <a:t>Swollen nodes give zig zag appearance </a:t>
            </a:r>
          </a:p>
          <a:p>
            <a:r>
              <a:rPr lang="en-US" dirty="0"/>
              <a:t>Midvein is light green to white</a:t>
            </a:r>
          </a:p>
          <a:p>
            <a:r>
              <a:rPr lang="en-US" dirty="0"/>
              <a:t>Seed head is large, freely branched, spreading panicle </a:t>
            </a:r>
          </a:p>
        </p:txBody>
      </p:sp>
      <p:pic>
        <p:nvPicPr>
          <p:cNvPr id="9219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36689"/>
            <a:ext cx="3429000" cy="562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Garlic Mustard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Beginning 2012 Season</a:t>
            </a:r>
          </a:p>
          <a:p>
            <a:endParaRPr lang="en-US" dirty="0"/>
          </a:p>
          <a:p>
            <a:r>
              <a:rPr lang="en-US" dirty="0"/>
              <a:t>Triangular, heart-shaped leaves with coarsely toothed margins</a:t>
            </a:r>
          </a:p>
          <a:p>
            <a:endParaRPr lang="en-US" dirty="0"/>
          </a:p>
          <a:p>
            <a:r>
              <a:rPr lang="en-US" dirty="0"/>
              <a:t>Only 2</a:t>
            </a:r>
            <a:r>
              <a:rPr lang="en-US" baseline="30000" dirty="0"/>
              <a:t>nd</a:t>
            </a:r>
            <a:r>
              <a:rPr lang="en-US" dirty="0"/>
              <a:t> year plants will be used (1</a:t>
            </a:r>
            <a:r>
              <a:rPr lang="en-US" baseline="30000" dirty="0"/>
              <a:t>st</a:t>
            </a:r>
            <a:r>
              <a:rPr lang="en-US" dirty="0"/>
              <a:t> year are rosettes)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9" t="10551" r="18731" b="8168"/>
          <a:stretch/>
        </p:blipFill>
        <p:spPr bwMode="auto">
          <a:xfrm>
            <a:off x="6224954" y="1143000"/>
            <a:ext cx="223324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786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pennycress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Basal leaves have toothed margins </a:t>
            </a:r>
          </a:p>
          <a:p>
            <a:r>
              <a:rPr lang="en-US" dirty="0"/>
              <a:t>Flowering stems do not branch with oblong upper leaves</a:t>
            </a:r>
          </a:p>
          <a:p>
            <a:r>
              <a:rPr lang="en-US" dirty="0"/>
              <a:t>Upper leaves have auricles </a:t>
            </a:r>
          </a:p>
          <a:p>
            <a:r>
              <a:rPr lang="en-US" dirty="0"/>
              <a:t>Fruit is flat and circular and winged around margins with a notch</a:t>
            </a:r>
          </a:p>
        </p:txBody>
      </p:sp>
      <p:pic>
        <p:nvPicPr>
          <p:cNvPr id="7" name="Picture 6" descr="Field%20pennycress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b="23426"/>
          <a:stretch>
            <a:fillRect/>
          </a:stretch>
        </p:blipFill>
        <p:spPr bwMode="auto">
          <a:xfrm>
            <a:off x="0" y="533400"/>
            <a:ext cx="2693988" cy="2895600"/>
          </a:xfrm>
          <a:prstGeom prst="rect">
            <a:avLst/>
          </a:prstGeom>
          <a:noFill/>
        </p:spPr>
      </p:pic>
      <p:pic>
        <p:nvPicPr>
          <p:cNvPr id="8" name="Picture 7" descr="plate63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914400" y="3352800"/>
            <a:ext cx="3619500" cy="3275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pepperweed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Leaves are rounded at the ends and tamper to the base</a:t>
            </a:r>
          </a:p>
          <a:p>
            <a:r>
              <a:rPr lang="en-US" dirty="0"/>
              <a:t>Upper leaves are more arrowhead shaped and clasp at the base</a:t>
            </a:r>
          </a:p>
          <a:p>
            <a:r>
              <a:rPr lang="en-US" dirty="0"/>
              <a:t>Leave margins can be entirely or partially toothed</a:t>
            </a:r>
          </a:p>
          <a:p>
            <a:r>
              <a:rPr lang="en-US" dirty="0"/>
              <a:t>Fruit is ovate with wing like structures ( much smaller than pennycress)</a:t>
            </a:r>
          </a:p>
          <a:p>
            <a:r>
              <a:rPr lang="en-US" dirty="0"/>
              <a:t>Fruit collectively gives a bottle brush appearance</a:t>
            </a:r>
          </a:p>
        </p:txBody>
      </p:sp>
      <p:pic>
        <p:nvPicPr>
          <p:cNvPr id="1126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8333"/>
          <a:stretch>
            <a:fillRect/>
          </a:stretch>
        </p:blipFill>
        <p:spPr bwMode="auto">
          <a:xfrm>
            <a:off x="990600" y="1437076"/>
            <a:ext cx="3733800" cy="542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6000" r="20000"/>
          <a:stretch>
            <a:fillRect/>
          </a:stretch>
        </p:blipFill>
        <p:spPr bwMode="auto">
          <a:xfrm>
            <a:off x="152400" y="3048000"/>
            <a:ext cx="18288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bindweed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Vines</a:t>
            </a:r>
          </a:p>
          <a:p>
            <a:r>
              <a:rPr lang="en-US" dirty="0"/>
              <a:t>Alternate leaves with lobes pointing away for the petiole at the base </a:t>
            </a:r>
          </a:p>
        </p:txBody>
      </p:sp>
      <p:pic>
        <p:nvPicPr>
          <p:cNvPr id="1024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49328" y="1997128"/>
            <a:ext cx="5594456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5845" t="16326" r="18276" b="24490"/>
          <a:stretch>
            <a:fillRect/>
          </a:stretch>
        </p:blipFill>
        <p:spPr bwMode="auto">
          <a:xfrm rot="5400000">
            <a:off x="5278820" y="3331780"/>
            <a:ext cx="239635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05400" y="5562600"/>
            <a:ext cx="7620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6200000" flipH="1">
            <a:off x="4419600" y="4191000"/>
            <a:ext cx="13716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95800" y="3505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petiole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Hedge bindweed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Vines </a:t>
            </a:r>
          </a:p>
          <a:p>
            <a:r>
              <a:rPr lang="en-US" dirty="0">
                <a:latin typeface="+mj-lt"/>
              </a:rPr>
              <a:t>Square lobes at bottom of leaf</a:t>
            </a:r>
          </a:p>
          <a:p>
            <a:r>
              <a:rPr lang="en-US" dirty="0">
                <a:latin typeface="+mj-lt"/>
              </a:rPr>
              <a:t>leaves have five points</a:t>
            </a:r>
          </a:p>
          <a:p>
            <a:r>
              <a:rPr lang="en-US" dirty="0">
                <a:latin typeface="+mj-lt"/>
              </a:rPr>
              <a:t>Lobes points away from the petiole at the base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1536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6667"/>
          <a:stretch>
            <a:fillRect/>
          </a:stretch>
        </p:blipFill>
        <p:spPr bwMode="auto">
          <a:xfrm>
            <a:off x="152400" y="1447800"/>
            <a:ext cx="4267200" cy="342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1128789">
            <a:off x="667483" y="4989963"/>
            <a:ext cx="2433638" cy="1328738"/>
          </a:xfrm>
          <a:custGeom>
            <a:avLst/>
            <a:gdLst/>
            <a:ahLst/>
            <a:cxnLst>
              <a:cxn ang="0">
                <a:pos x="44" y="131"/>
              </a:cxn>
              <a:cxn ang="0">
                <a:pos x="55" y="207"/>
              </a:cxn>
              <a:cxn ang="0">
                <a:pos x="77" y="337"/>
              </a:cxn>
              <a:cxn ang="0">
                <a:pos x="153" y="348"/>
              </a:cxn>
              <a:cxn ang="0">
                <a:pos x="261" y="391"/>
              </a:cxn>
              <a:cxn ang="0">
                <a:pos x="283" y="424"/>
              </a:cxn>
              <a:cxn ang="0">
                <a:pos x="272" y="457"/>
              </a:cxn>
              <a:cxn ang="0">
                <a:pos x="207" y="478"/>
              </a:cxn>
              <a:cxn ang="0">
                <a:pos x="174" y="500"/>
              </a:cxn>
              <a:cxn ang="0">
                <a:pos x="98" y="511"/>
              </a:cxn>
              <a:cxn ang="0">
                <a:pos x="77" y="728"/>
              </a:cxn>
              <a:cxn ang="0">
                <a:pos x="305" y="837"/>
              </a:cxn>
              <a:cxn ang="0">
                <a:pos x="663" y="783"/>
              </a:cxn>
              <a:cxn ang="0">
                <a:pos x="848" y="685"/>
              </a:cxn>
              <a:cxn ang="0">
                <a:pos x="946" y="663"/>
              </a:cxn>
              <a:cxn ang="0">
                <a:pos x="1011" y="609"/>
              </a:cxn>
              <a:cxn ang="0">
                <a:pos x="1196" y="522"/>
              </a:cxn>
              <a:cxn ang="0">
                <a:pos x="1326" y="446"/>
              </a:cxn>
              <a:cxn ang="0">
                <a:pos x="1424" y="380"/>
              </a:cxn>
              <a:cxn ang="0">
                <a:pos x="1500" y="337"/>
              </a:cxn>
              <a:cxn ang="0">
                <a:pos x="1533" y="304"/>
              </a:cxn>
              <a:cxn ang="0">
                <a:pos x="1402" y="217"/>
              </a:cxn>
              <a:cxn ang="0">
                <a:pos x="1152" y="163"/>
              </a:cxn>
              <a:cxn ang="0">
                <a:pos x="968" y="109"/>
              </a:cxn>
              <a:cxn ang="0">
                <a:pos x="859" y="98"/>
              </a:cxn>
              <a:cxn ang="0">
                <a:pos x="685" y="54"/>
              </a:cxn>
              <a:cxn ang="0">
                <a:pos x="555" y="11"/>
              </a:cxn>
              <a:cxn ang="0">
                <a:pos x="283" y="0"/>
              </a:cxn>
              <a:cxn ang="0">
                <a:pos x="0" y="65"/>
              </a:cxn>
              <a:cxn ang="0">
                <a:pos x="22" y="98"/>
              </a:cxn>
              <a:cxn ang="0">
                <a:pos x="33" y="131"/>
              </a:cxn>
              <a:cxn ang="0">
                <a:pos x="44" y="131"/>
              </a:cxn>
            </a:cxnLst>
            <a:rect l="0" t="0" r="r" b="b"/>
            <a:pathLst>
              <a:path w="1533" h="837">
                <a:moveTo>
                  <a:pt x="44" y="131"/>
                </a:moveTo>
                <a:cubicBezTo>
                  <a:pt x="48" y="156"/>
                  <a:pt x="51" y="182"/>
                  <a:pt x="55" y="207"/>
                </a:cubicBezTo>
                <a:cubicBezTo>
                  <a:pt x="62" y="250"/>
                  <a:pt x="70" y="294"/>
                  <a:pt x="77" y="337"/>
                </a:cubicBezTo>
                <a:cubicBezTo>
                  <a:pt x="81" y="362"/>
                  <a:pt x="128" y="343"/>
                  <a:pt x="153" y="348"/>
                </a:cubicBezTo>
                <a:cubicBezTo>
                  <a:pt x="195" y="356"/>
                  <a:pt x="226" y="368"/>
                  <a:pt x="261" y="391"/>
                </a:cubicBezTo>
                <a:cubicBezTo>
                  <a:pt x="268" y="402"/>
                  <a:pt x="281" y="411"/>
                  <a:pt x="283" y="424"/>
                </a:cubicBezTo>
                <a:cubicBezTo>
                  <a:pt x="285" y="435"/>
                  <a:pt x="281" y="450"/>
                  <a:pt x="272" y="457"/>
                </a:cubicBezTo>
                <a:cubicBezTo>
                  <a:pt x="253" y="470"/>
                  <a:pt x="229" y="471"/>
                  <a:pt x="207" y="478"/>
                </a:cubicBezTo>
                <a:cubicBezTo>
                  <a:pt x="194" y="482"/>
                  <a:pt x="187" y="496"/>
                  <a:pt x="174" y="500"/>
                </a:cubicBezTo>
                <a:cubicBezTo>
                  <a:pt x="150" y="507"/>
                  <a:pt x="123" y="507"/>
                  <a:pt x="98" y="511"/>
                </a:cubicBezTo>
                <a:cubicBezTo>
                  <a:pt x="2" y="544"/>
                  <a:pt x="58" y="513"/>
                  <a:pt x="77" y="728"/>
                </a:cubicBezTo>
                <a:cubicBezTo>
                  <a:pt x="83" y="796"/>
                  <a:pt x="252" y="824"/>
                  <a:pt x="305" y="837"/>
                </a:cubicBezTo>
                <a:cubicBezTo>
                  <a:pt x="442" y="829"/>
                  <a:pt x="539" y="822"/>
                  <a:pt x="663" y="783"/>
                </a:cubicBezTo>
                <a:cubicBezTo>
                  <a:pt x="703" y="756"/>
                  <a:pt x="805" y="692"/>
                  <a:pt x="848" y="685"/>
                </a:cubicBezTo>
                <a:cubicBezTo>
                  <a:pt x="873" y="681"/>
                  <a:pt x="919" y="676"/>
                  <a:pt x="946" y="663"/>
                </a:cubicBezTo>
                <a:cubicBezTo>
                  <a:pt x="987" y="642"/>
                  <a:pt x="975" y="639"/>
                  <a:pt x="1011" y="609"/>
                </a:cubicBezTo>
                <a:cubicBezTo>
                  <a:pt x="1055" y="573"/>
                  <a:pt x="1141" y="536"/>
                  <a:pt x="1196" y="522"/>
                </a:cubicBezTo>
                <a:cubicBezTo>
                  <a:pt x="1236" y="482"/>
                  <a:pt x="1278" y="473"/>
                  <a:pt x="1326" y="446"/>
                </a:cubicBezTo>
                <a:cubicBezTo>
                  <a:pt x="1351" y="432"/>
                  <a:pt x="1396" y="399"/>
                  <a:pt x="1424" y="380"/>
                </a:cubicBezTo>
                <a:cubicBezTo>
                  <a:pt x="1448" y="364"/>
                  <a:pt x="1476" y="354"/>
                  <a:pt x="1500" y="337"/>
                </a:cubicBezTo>
                <a:cubicBezTo>
                  <a:pt x="1513" y="328"/>
                  <a:pt x="1533" y="304"/>
                  <a:pt x="1533" y="304"/>
                </a:cubicBezTo>
                <a:cubicBezTo>
                  <a:pt x="1504" y="285"/>
                  <a:pt x="1440" y="229"/>
                  <a:pt x="1402" y="217"/>
                </a:cubicBezTo>
                <a:cubicBezTo>
                  <a:pt x="1320" y="191"/>
                  <a:pt x="1236" y="178"/>
                  <a:pt x="1152" y="163"/>
                </a:cubicBezTo>
                <a:cubicBezTo>
                  <a:pt x="1089" y="151"/>
                  <a:pt x="1031" y="118"/>
                  <a:pt x="968" y="109"/>
                </a:cubicBezTo>
                <a:cubicBezTo>
                  <a:pt x="932" y="104"/>
                  <a:pt x="895" y="102"/>
                  <a:pt x="859" y="98"/>
                </a:cubicBezTo>
                <a:cubicBezTo>
                  <a:pt x="802" y="79"/>
                  <a:pt x="741" y="76"/>
                  <a:pt x="685" y="54"/>
                </a:cubicBezTo>
                <a:cubicBezTo>
                  <a:pt x="649" y="40"/>
                  <a:pt x="595" y="14"/>
                  <a:pt x="555" y="11"/>
                </a:cubicBezTo>
                <a:cubicBezTo>
                  <a:pt x="464" y="4"/>
                  <a:pt x="374" y="4"/>
                  <a:pt x="283" y="0"/>
                </a:cubicBezTo>
                <a:cubicBezTo>
                  <a:pt x="180" y="9"/>
                  <a:pt x="95" y="29"/>
                  <a:pt x="0" y="65"/>
                </a:cubicBezTo>
                <a:cubicBezTo>
                  <a:pt x="7" y="76"/>
                  <a:pt x="16" y="86"/>
                  <a:pt x="22" y="98"/>
                </a:cubicBezTo>
                <a:cubicBezTo>
                  <a:pt x="27" y="108"/>
                  <a:pt x="27" y="121"/>
                  <a:pt x="33" y="131"/>
                </a:cubicBezTo>
                <a:cubicBezTo>
                  <a:pt x="35" y="134"/>
                  <a:pt x="40" y="131"/>
                  <a:pt x="44" y="13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Lin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7483" y="5294763"/>
            <a:ext cx="350520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" name="Lin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53483" y="5218563"/>
            <a:ext cx="1219200" cy="76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9" name="Lin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05883" y="5294763"/>
            <a:ext cx="10668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Lin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53483" y="5294763"/>
            <a:ext cx="1219200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1" name="Lin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05883" y="5370963"/>
            <a:ext cx="1066800" cy="914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buckwheat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038600" cy="4525963"/>
          </a:xfrm>
        </p:spPr>
        <p:txBody>
          <a:bodyPr/>
          <a:lstStyle/>
          <a:p>
            <a:r>
              <a:rPr lang="en-US" dirty="0"/>
              <a:t>Vines</a:t>
            </a:r>
          </a:p>
          <a:p>
            <a:r>
              <a:rPr lang="en-US" dirty="0"/>
              <a:t>Leaves are alternate and are triangular to heart shaped</a:t>
            </a:r>
          </a:p>
          <a:p>
            <a:r>
              <a:rPr lang="en-US" dirty="0"/>
              <a:t>Base lobes point toward petiole </a:t>
            </a:r>
          </a:p>
          <a:p>
            <a:r>
              <a:rPr lang="en-US" dirty="0"/>
              <a:t>Ocrea encircles the stem at the base of the petiole </a:t>
            </a:r>
          </a:p>
        </p:txBody>
      </p:sp>
      <p:pic>
        <p:nvPicPr>
          <p:cNvPr id="5" name="Picture 4" descr="7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0"/>
            <a:ext cx="4286250" cy="2903537"/>
          </a:xfrm>
          <a:prstGeom prst="rect">
            <a:avLst/>
          </a:prstGeom>
          <a:noFill/>
        </p:spPr>
      </p:pic>
      <p:pic>
        <p:nvPicPr>
          <p:cNvPr id="1638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524000"/>
            <a:ext cx="13716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95400"/>
            <a:ext cx="2667000" cy="236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27432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Ocrea</a:t>
            </a:r>
          </a:p>
        </p:txBody>
      </p:sp>
      <p:cxnSp>
        <p:nvCxnSpPr>
          <p:cNvPr id="10" name="Straight Arrow Connecto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8" idx="0"/>
          </p:cNvCxnSpPr>
          <p:nvPr/>
        </p:nvCxnSpPr>
        <p:spPr>
          <a:xfrm rot="5400000" flipH="1" flipV="1">
            <a:off x="819150" y="2495550"/>
            <a:ext cx="152400" cy="3429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milkweed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Unbranched, erect stems covered in hairs</a:t>
            </a:r>
          </a:p>
          <a:p>
            <a:r>
              <a:rPr lang="en-US" dirty="0"/>
              <a:t>Stems contain milky sap and become red later in the season</a:t>
            </a:r>
          </a:p>
          <a:p>
            <a:r>
              <a:rPr lang="en-US" dirty="0"/>
              <a:t>Leaves are oblong and opposite and contain a prominent, white midvein</a:t>
            </a:r>
          </a:p>
        </p:txBody>
      </p:sp>
      <p:pic>
        <p:nvPicPr>
          <p:cNvPr id="12291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9461" r="15385"/>
          <a:stretch>
            <a:fillRect/>
          </a:stretch>
        </p:blipFill>
        <p:spPr bwMode="auto">
          <a:xfrm>
            <a:off x="0" y="1264486"/>
            <a:ext cx="2819400" cy="240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143" r="14286"/>
          <a:stretch>
            <a:fillRect/>
          </a:stretch>
        </p:blipFill>
        <p:spPr bwMode="auto">
          <a:xfrm>
            <a:off x="1371600" y="2990018"/>
            <a:ext cx="3352800" cy="386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Hemp dogbane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Opposite leaves </a:t>
            </a:r>
          </a:p>
          <a:p>
            <a:r>
              <a:rPr lang="en-US" dirty="0"/>
              <a:t>Branched near top of plant</a:t>
            </a:r>
          </a:p>
          <a:p>
            <a:r>
              <a:rPr lang="en-US" dirty="0"/>
              <a:t>Stem appears to be woody</a:t>
            </a:r>
          </a:p>
        </p:txBody>
      </p:sp>
      <p:pic>
        <p:nvPicPr>
          <p:cNvPr id="1741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3962400" cy="548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Horsenettle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Stems have sharp, stout, yellowish or white prickles</a:t>
            </a:r>
          </a:p>
        </p:txBody>
      </p:sp>
      <p:pic>
        <p:nvPicPr>
          <p:cNvPr id="6" name="Picture 3" descr="horsenettle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1212" t="18623"/>
          <a:stretch>
            <a:fillRect/>
          </a:stretch>
        </p:blipFill>
        <p:spPr bwMode="auto">
          <a:xfrm>
            <a:off x="0" y="1066800"/>
            <a:ext cx="3962400" cy="2663825"/>
          </a:xfrm>
          <a:prstGeom prst="rect">
            <a:avLst/>
          </a:prstGeom>
          <a:noFill/>
        </p:spPr>
      </p:pic>
      <p:pic>
        <p:nvPicPr>
          <p:cNvPr id="7" name="Picture 4" descr="horsenett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44913"/>
            <a:ext cx="4419600" cy="3113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Horseweed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Leaves are hairy and alternate</a:t>
            </a:r>
          </a:p>
          <a:p>
            <a:r>
              <a:rPr lang="en-US" dirty="0"/>
              <a:t>Tall, erect central stem</a:t>
            </a:r>
          </a:p>
          <a:p>
            <a:r>
              <a:rPr lang="en-US" dirty="0"/>
              <a:t>Leaf margins are toothed</a:t>
            </a:r>
          </a:p>
        </p:txBody>
      </p:sp>
      <p:pic>
        <p:nvPicPr>
          <p:cNvPr id="18435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75552" y="4001848"/>
            <a:ext cx="2971800" cy="274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Ivyleaf morningglory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Vines</a:t>
            </a:r>
          </a:p>
          <a:p>
            <a:r>
              <a:rPr lang="en-US" dirty="0"/>
              <a:t>Leaves are alternate and have 3 deep lobes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true leaf may be heart shaped</a:t>
            </a:r>
          </a:p>
          <a:p>
            <a:r>
              <a:rPr lang="en-US" dirty="0"/>
              <a:t>Hairs on leaves and stems</a:t>
            </a:r>
          </a:p>
        </p:txBody>
      </p:sp>
      <p:pic>
        <p:nvPicPr>
          <p:cNvPr id="1945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4572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Yellow Foxtail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5176"/>
            <a:ext cx="4038600" cy="4525963"/>
          </a:xfrm>
        </p:spPr>
        <p:txBody>
          <a:bodyPr/>
          <a:lstStyle/>
          <a:p>
            <a:r>
              <a:rPr lang="en-US" dirty="0"/>
              <a:t>Beginning 2012 Season</a:t>
            </a:r>
          </a:p>
          <a:p>
            <a:endParaRPr lang="en-US" dirty="0"/>
          </a:p>
          <a:p>
            <a:r>
              <a:rPr lang="en-US" dirty="0"/>
              <a:t>Large seed head like giant foxtail</a:t>
            </a:r>
          </a:p>
          <a:p>
            <a:endParaRPr lang="en-US" dirty="0"/>
          </a:p>
          <a:p>
            <a:r>
              <a:rPr lang="en-US" dirty="0"/>
              <a:t>Sparse, long hairs located on upper leaf surface</a:t>
            </a:r>
          </a:p>
        </p:txBody>
      </p:sp>
      <p:pic>
        <p:nvPicPr>
          <p:cNvPr id="2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182" y="4114800"/>
            <a:ext cx="23812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605176"/>
            <a:ext cx="39243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679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 morningglory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Vines</a:t>
            </a:r>
          </a:p>
          <a:p>
            <a:r>
              <a:rPr lang="en-US" dirty="0"/>
              <a:t>Leaves are alternate and heart shaped</a:t>
            </a:r>
          </a:p>
          <a:p>
            <a:r>
              <a:rPr lang="en-US" dirty="0"/>
              <a:t>Leaves covered densely with hairs lying on the surface  </a:t>
            </a:r>
          </a:p>
        </p:txBody>
      </p:sp>
      <p:pic>
        <p:nvPicPr>
          <p:cNvPr id="2051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7185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6667" b="11111"/>
          <a:stretch>
            <a:fillRect/>
          </a:stretch>
        </p:blipFill>
        <p:spPr bwMode="auto">
          <a:xfrm>
            <a:off x="1066800" y="1371600"/>
            <a:ext cx="2209800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Jerusalem artichoke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Coarse, stout stem with hairs </a:t>
            </a:r>
          </a:p>
          <a:p>
            <a:r>
              <a:rPr lang="en-US" dirty="0"/>
              <a:t>Simple leaves with narrow tip</a:t>
            </a:r>
          </a:p>
          <a:p>
            <a:r>
              <a:rPr lang="en-US" dirty="0"/>
              <a:t>Toothed margins with rough leaf surface </a:t>
            </a:r>
          </a:p>
          <a:p>
            <a:r>
              <a:rPr lang="en-US" dirty="0"/>
              <a:t>Lower leaves are opposite, upper leaves are alternate</a:t>
            </a:r>
          </a:p>
        </p:txBody>
      </p:sp>
      <p:pic>
        <p:nvPicPr>
          <p:cNvPr id="2048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4493"/>
          <a:stretch>
            <a:fillRect/>
          </a:stretch>
        </p:blipFill>
        <p:spPr bwMode="auto">
          <a:xfrm>
            <a:off x="381000" y="1600200"/>
            <a:ext cx="375056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Jimsonweed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Smooth stems that are green or purple in color </a:t>
            </a:r>
          </a:p>
          <a:p>
            <a:r>
              <a:rPr lang="en-US" dirty="0"/>
              <a:t>Leaves are fairly large and alternate </a:t>
            </a:r>
          </a:p>
          <a:p>
            <a:r>
              <a:rPr lang="en-US" dirty="0"/>
              <a:t>Leaf margins are coarsely and unevenly toothed, resembles oak leaves</a:t>
            </a:r>
          </a:p>
        </p:txBody>
      </p:sp>
      <p:pic>
        <p:nvPicPr>
          <p:cNvPr id="2150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444738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Johnsongrass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Membranous ligule, may be jagged across top</a:t>
            </a:r>
          </a:p>
          <a:p>
            <a:r>
              <a:rPr lang="en-US" dirty="0"/>
              <a:t>Blades may have some hairs near ligule</a:t>
            </a:r>
          </a:p>
          <a:p>
            <a:r>
              <a:rPr lang="en-US" dirty="0"/>
              <a:t>Blades are flat with thick prominent white midvein </a:t>
            </a:r>
          </a:p>
          <a:p>
            <a:r>
              <a:rPr lang="en-US" dirty="0"/>
              <a:t>Large, open coarse panicle with spikelets in pairs </a:t>
            </a:r>
          </a:p>
          <a:p>
            <a:endParaRPr lang="en-US" dirty="0"/>
          </a:p>
        </p:txBody>
      </p:sp>
      <p:pic>
        <p:nvPicPr>
          <p:cNvPr id="2253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9496" r="40653"/>
          <a:stretch>
            <a:fillRect/>
          </a:stretch>
        </p:blipFill>
        <p:spPr bwMode="auto">
          <a:xfrm>
            <a:off x="0" y="0"/>
            <a:ext cx="2667000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247" t="14428" b="19900"/>
          <a:stretch>
            <a:fillRect/>
          </a:stretch>
        </p:blipFill>
        <p:spPr bwMode="auto">
          <a:xfrm>
            <a:off x="0" y="4343400"/>
            <a:ext cx="47529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crabgrass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Hairs present on blade</a:t>
            </a:r>
          </a:p>
          <a:p>
            <a:r>
              <a:rPr lang="en-US" dirty="0"/>
              <a:t>Elongated stems </a:t>
            </a:r>
          </a:p>
          <a:p>
            <a:r>
              <a:rPr lang="en-US" dirty="0"/>
              <a:t>Sheaths </a:t>
            </a:r>
          </a:p>
        </p:txBody>
      </p:sp>
      <p:pic>
        <p:nvPicPr>
          <p:cNvPr id="307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179614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505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428999"/>
            <a:ext cx="2724150" cy="292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Oxeye daisy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Basal rosette </a:t>
            </a:r>
          </a:p>
          <a:p>
            <a:r>
              <a:rPr lang="en-US" dirty="0"/>
              <a:t>Stems are smooth and hairless, usually unbranched</a:t>
            </a:r>
          </a:p>
          <a:p>
            <a:r>
              <a:rPr lang="en-US" dirty="0"/>
              <a:t>Leaves are hairless with teeth or round lobes on the margins and become smaller up the stem</a:t>
            </a:r>
          </a:p>
          <a:p>
            <a:r>
              <a:rPr lang="en-US" dirty="0"/>
              <a:t>White ray flowers</a:t>
            </a:r>
          </a:p>
        </p:txBody>
      </p:sp>
      <p:pic>
        <p:nvPicPr>
          <p:cNvPr id="4099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55761"/>
            <a:ext cx="4343400" cy="420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"/>
            <a:ext cx="22288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Pennsylvania smartweed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Swollen and jointed at the nodes </a:t>
            </a:r>
          </a:p>
          <a:p>
            <a:r>
              <a:rPr lang="en-US" dirty="0"/>
              <a:t>Ocrea present at base of petiole</a:t>
            </a:r>
          </a:p>
          <a:p>
            <a:r>
              <a:rPr lang="en-US" dirty="0"/>
              <a:t>Leaves are alternate </a:t>
            </a:r>
          </a:p>
          <a:p>
            <a:r>
              <a:rPr lang="en-US" dirty="0"/>
              <a:t>Center of leaves may have a purplish blotch </a:t>
            </a:r>
          </a:p>
        </p:txBody>
      </p:sp>
      <p:pic>
        <p:nvPicPr>
          <p:cNvPr id="512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1371600" y="2057400"/>
            <a:ext cx="14478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4600" y="1828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Ocrea</a:t>
            </a:r>
          </a:p>
        </p:txBody>
      </p:sp>
      <p:pic>
        <p:nvPicPr>
          <p:cNvPr id="512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667000"/>
            <a:ext cx="313748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2915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Quackgrass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Auricles are narrow and clasp the stem</a:t>
            </a:r>
          </a:p>
          <a:p>
            <a:r>
              <a:rPr lang="en-US" dirty="0"/>
              <a:t>Ligule is membranous and short</a:t>
            </a:r>
          </a:p>
          <a:p>
            <a:r>
              <a:rPr lang="en-US" dirty="0"/>
              <a:t>Sheaths are rounded and smooth, some hairs near base of plant</a:t>
            </a:r>
          </a:p>
          <a:p>
            <a:r>
              <a:rPr lang="en-US" dirty="0"/>
              <a:t>Seed head is long spike arranged in 2 rows </a:t>
            </a:r>
          </a:p>
          <a:p>
            <a:r>
              <a:rPr lang="en-US" dirty="0"/>
              <a:t>Awns can be present</a:t>
            </a:r>
          </a:p>
        </p:txBody>
      </p:sp>
      <p:pic>
        <p:nvPicPr>
          <p:cNvPr id="614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01600" y="2413000"/>
            <a:ext cx="5334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262758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Redroot pigweed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Upper portion of plant is branched and hairy</a:t>
            </a:r>
          </a:p>
          <a:p>
            <a:r>
              <a:rPr lang="en-US" dirty="0"/>
              <a:t>Leaves alternate and ovate with wavy margins and hair along veins </a:t>
            </a:r>
          </a:p>
          <a:p>
            <a:r>
              <a:rPr lang="en-US" dirty="0"/>
              <a:t>Veins on lower surface are white </a:t>
            </a:r>
          </a:p>
        </p:txBody>
      </p:sp>
      <p:pic>
        <p:nvPicPr>
          <p:cNvPr id="717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4000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Shepherdspurse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Basal rosette with leaves deeply toothed or lobed</a:t>
            </a:r>
          </a:p>
          <a:p>
            <a:r>
              <a:rPr lang="en-US" dirty="0"/>
              <a:t>Flowering stems are usually leafless and covered in gray hairs</a:t>
            </a:r>
          </a:p>
          <a:p>
            <a:endParaRPr lang="en-US" dirty="0"/>
          </a:p>
        </p:txBody>
      </p:sp>
      <p:pic>
        <p:nvPicPr>
          <p:cNvPr id="819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856025"/>
            <a:ext cx="3733800" cy="30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16028"/>
            <a:ext cx="2438400" cy="301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 foxtail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Numerous short hairs on the upper surface of the leaves and sheath </a:t>
            </a:r>
          </a:p>
          <a:p>
            <a:r>
              <a:rPr lang="en-US" dirty="0"/>
              <a:t>Seed head is much larger than related species</a:t>
            </a:r>
          </a:p>
        </p:txBody>
      </p:sp>
      <p:pic>
        <p:nvPicPr>
          <p:cNvPr id="1229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54680"/>
          <a:stretch>
            <a:fillRect/>
          </a:stretch>
        </p:blipFill>
        <p:spPr bwMode="auto">
          <a:xfrm>
            <a:off x="381000" y="4876800"/>
            <a:ext cx="32289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4142154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Trumpetcreeper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Woody vine </a:t>
            </a:r>
          </a:p>
          <a:p>
            <a:r>
              <a:rPr lang="en-US" dirty="0"/>
              <a:t>Leaves are alternate and pinnately compound</a:t>
            </a:r>
          </a:p>
          <a:p>
            <a:r>
              <a:rPr lang="en-US" dirty="0"/>
              <a:t>7-11 leaflets that are coarsely toothed </a:t>
            </a:r>
          </a:p>
        </p:txBody>
      </p:sp>
      <p:pic>
        <p:nvPicPr>
          <p:cNvPr id="921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96789"/>
            <a:ext cx="4572000" cy="316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306779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Velvetleaf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Erect stems covered with short velvety hairs</a:t>
            </a:r>
          </a:p>
          <a:p>
            <a:r>
              <a:rPr lang="en-US" dirty="0"/>
              <a:t>Leaves are heart shaped with toothed margins and soft hairs </a:t>
            </a:r>
          </a:p>
          <a:p>
            <a:r>
              <a:rPr lang="en-US" dirty="0"/>
              <a:t>Leaves and stems emit an unpleasant odor when crushed</a:t>
            </a:r>
          </a:p>
        </p:txBody>
      </p:sp>
      <p:pic>
        <p:nvPicPr>
          <p:cNvPr id="1024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3886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garlic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Leaves are linear </a:t>
            </a:r>
          </a:p>
          <a:p>
            <a:r>
              <a:rPr lang="en-US" dirty="0"/>
              <a:t>Flowering stems are solid and unbranched </a:t>
            </a:r>
          </a:p>
        </p:txBody>
      </p:sp>
      <p:pic>
        <p:nvPicPr>
          <p:cNvPr id="2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657600"/>
            <a:ext cx="487180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</a:t>
            </a:r>
            <a:r>
              <a:rPr lang="en-US" dirty="0" err="1"/>
              <a:t>lambsquarters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cs typeface="Times New Roman" pitchFamily="18" charset="0"/>
              </a:rPr>
              <a:t>leaves have white grainy underneath</a:t>
            </a:r>
          </a:p>
          <a:p>
            <a:r>
              <a:rPr lang="en-US" dirty="0">
                <a:latin typeface="Arial" charset="0"/>
                <a:cs typeface="Times New Roman" pitchFamily="18" charset="0"/>
              </a:rPr>
              <a:t>stem has prominent venations </a:t>
            </a:r>
          </a:p>
          <a:p>
            <a:r>
              <a:rPr lang="en-US" dirty="0">
                <a:latin typeface="Arial" charset="0"/>
                <a:cs typeface="Times New Roman" pitchFamily="18" charset="0"/>
              </a:rPr>
              <a:t>sometimes has a purplish cast</a:t>
            </a:r>
            <a:r>
              <a:rPr lang="en-US" dirty="0">
                <a:latin typeface="Arial" charset="0"/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9" descr="cheal4-29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228600" y="1752600"/>
            <a:ext cx="4139645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cocklebur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cs typeface="Times New Roman" pitchFamily="18" charset="0"/>
              </a:rPr>
              <a:t>rough, sandpapery leaves</a:t>
            </a:r>
          </a:p>
          <a:p>
            <a:r>
              <a:rPr lang="en-US" dirty="0">
                <a:cs typeface="Times New Roman" pitchFamily="18" charset="0"/>
              </a:rPr>
              <a:t>stems are hairy with black spots </a:t>
            </a:r>
          </a:p>
          <a:p>
            <a:r>
              <a:rPr lang="en-US" dirty="0">
                <a:cs typeface="Times New Roman" pitchFamily="18" charset="0"/>
              </a:rPr>
              <a:t>leaves are alternate with long petioles</a:t>
            </a:r>
          </a:p>
          <a:p>
            <a:r>
              <a:rPr lang="en-US" dirty="0">
                <a:cs typeface="Times New Roman" pitchFamily="18" charset="0"/>
              </a:rPr>
              <a:t>occasionally have 3-5 shallow lobes and often heart-shaped at the base</a:t>
            </a:r>
            <a:endParaRPr lang="en-US" dirty="0"/>
          </a:p>
          <a:p>
            <a:endParaRPr lang="en-US" b="1" dirty="0"/>
          </a:p>
        </p:txBody>
      </p:sp>
      <p:pic>
        <p:nvPicPr>
          <p:cNvPr id="102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28800"/>
            <a:ext cx="4201271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Yellow </a:t>
            </a:r>
            <a:r>
              <a:rPr lang="en-US" dirty="0" err="1"/>
              <a:t>nutsedge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24400" y="1600200"/>
            <a:ext cx="4038600" cy="4525963"/>
          </a:xfrm>
        </p:spPr>
        <p:txBody>
          <a:bodyPr/>
          <a:lstStyle/>
          <a:p>
            <a:r>
              <a:rPr lang="en-US" dirty="0">
                <a:latin typeface="Arial" charset="0"/>
                <a:cs typeface="Times New Roman" pitchFamily="18" charset="0"/>
              </a:rPr>
              <a:t>triangular stem</a:t>
            </a:r>
          </a:p>
          <a:p>
            <a:r>
              <a:rPr lang="en-US" dirty="0">
                <a:latin typeface="Arial" charset="0"/>
                <a:cs typeface="Times New Roman" pitchFamily="18" charset="0"/>
              </a:rPr>
              <a:t> flowers yellow bushy</a:t>
            </a:r>
            <a:endParaRPr lang="en-US" dirty="0"/>
          </a:p>
        </p:txBody>
      </p:sp>
      <p:pic>
        <p:nvPicPr>
          <p:cNvPr id="5" name="Picture 5" descr="fr603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343535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yellownutsedge3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3962400" y="3962400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foxtail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Rough blades that lack hairs</a:t>
            </a:r>
          </a:p>
          <a:p>
            <a:r>
              <a:rPr lang="en-US" dirty="0"/>
              <a:t>Sheaths have hairy margins</a:t>
            </a:r>
          </a:p>
          <a:p>
            <a:r>
              <a:rPr lang="en-US" dirty="0"/>
              <a:t>Seed head is smaller and greener </a:t>
            </a:r>
          </a:p>
        </p:txBody>
      </p:sp>
      <p:pic>
        <p:nvPicPr>
          <p:cNvPr id="7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3124200" cy="414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640" r="9602"/>
          <a:stretch>
            <a:fillRect/>
          </a:stretch>
        </p:blipFill>
        <p:spPr bwMode="auto">
          <a:xfrm>
            <a:off x="2514600" y="3124200"/>
            <a:ext cx="1981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Ligules and auricles are absent</a:t>
            </a:r>
          </a:p>
          <a:p>
            <a:r>
              <a:rPr lang="en-US" dirty="0"/>
              <a:t>No hairs present on leaf surface</a:t>
            </a:r>
          </a:p>
          <a:p>
            <a:r>
              <a:rPr lang="en-US" dirty="0"/>
              <a:t>Mid-vein is distinct </a:t>
            </a:r>
          </a:p>
          <a:p>
            <a:r>
              <a:rPr lang="en-US" dirty="0"/>
              <a:t>Dense spikelets </a:t>
            </a:r>
          </a:p>
        </p:txBody>
      </p:sp>
      <p:pic>
        <p:nvPicPr>
          <p:cNvPr id="102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2819400" cy="372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0"/>
            <a:ext cx="2438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Barnyardgrass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Mustard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Leaves are alternate and roughly hairy</a:t>
            </a:r>
          </a:p>
          <a:p>
            <a:r>
              <a:rPr lang="en-US" dirty="0"/>
              <a:t>Leaf is widest at the apex and tapers off near the base</a:t>
            </a:r>
          </a:p>
          <a:p>
            <a:r>
              <a:rPr lang="en-US" dirty="0"/>
              <a:t>Siliques have long pedicels and have angular beak at the tip</a:t>
            </a:r>
          </a:p>
          <a:p>
            <a:r>
              <a:rPr lang="en-US" dirty="0"/>
              <a:t>Seeds can be seen through siliques </a:t>
            </a:r>
          </a:p>
          <a:p>
            <a:endParaRPr lang="en-US" dirty="0"/>
          </a:p>
        </p:txBody>
      </p:sp>
      <p:pic>
        <p:nvPicPr>
          <p:cNvPr id="3075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79612"/>
            <a:ext cx="3200400" cy="48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8182" t="6364" r="25000" b="39545"/>
          <a:stretch>
            <a:fillRect/>
          </a:stretch>
        </p:blipFill>
        <p:spPr bwMode="auto">
          <a:xfrm>
            <a:off x="0" y="381000"/>
            <a:ext cx="2362200" cy="321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3276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Silique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3657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pedicel</a:t>
            </a:r>
          </a:p>
        </p:txBody>
      </p:sp>
      <p:cxnSp>
        <p:nvCxnSpPr>
          <p:cNvPr id="10" name="Straight Arrow Connecto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5400000" flipH="1" flipV="1">
            <a:off x="114300" y="3009900"/>
            <a:ext cx="457200" cy="228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9" idx="0"/>
          </p:cNvCxnSpPr>
          <p:nvPr/>
        </p:nvCxnSpPr>
        <p:spPr>
          <a:xfrm rot="16200000" flipV="1">
            <a:off x="952500" y="3390900"/>
            <a:ext cx="457200" cy="76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Buckhorn plantain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Leaves are a basal rosette</a:t>
            </a:r>
          </a:p>
          <a:p>
            <a:r>
              <a:rPr lang="en-US" dirty="0"/>
              <a:t>3-5 prominent parallel veins on blade</a:t>
            </a:r>
          </a:p>
          <a:p>
            <a:r>
              <a:rPr lang="en-US" dirty="0"/>
              <a:t>Seed head is leafless and cone-like </a:t>
            </a:r>
          </a:p>
        </p:txBody>
      </p:sp>
      <p:pic>
        <p:nvPicPr>
          <p:cNvPr id="5" name="Picture 4" descr="wa_buckhorn_plant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2749550"/>
            <a:ext cx="4876800" cy="410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buckhorn%20plantain%20flower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2819400" y="1662148"/>
            <a:ext cx="1676400" cy="3303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Burcucumber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Stems are sticky, hairy</a:t>
            </a:r>
          </a:p>
          <a:p>
            <a:r>
              <a:rPr lang="en-US" dirty="0"/>
              <a:t>Climbs with tendrils</a:t>
            </a:r>
          </a:p>
          <a:p>
            <a:r>
              <a:rPr lang="en-US" dirty="0"/>
              <a:t>Alternate leaves with shallow, angular lobes</a:t>
            </a:r>
          </a:p>
        </p:txBody>
      </p:sp>
      <p:pic>
        <p:nvPicPr>
          <p:cNvPr id="409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4114800" cy="540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2086E42656D2438DE535EC94DD6D99" ma:contentTypeVersion="6" ma:contentTypeDescription="Create a new document." ma:contentTypeScope="" ma:versionID="3f6db2b964ada299f65bd1dff8217259">
  <xsd:schema xmlns:xsd="http://www.w3.org/2001/XMLSchema" xmlns:xs="http://www.w3.org/2001/XMLSchema" xmlns:p="http://schemas.microsoft.com/office/2006/metadata/properties" xmlns:ns1="http://schemas.microsoft.com/sharepoint/v3" xmlns:ns2="df85e10f-883b-4101-9949-57777d45c040" targetNamespace="http://schemas.microsoft.com/office/2006/metadata/properties" ma:root="true" ma:fieldsID="16fbf549d3d3d24256e6a46e4385afde" ns1:_="" ns2:_="">
    <xsd:import namespace="http://schemas.microsoft.com/sharepoint/v3"/>
    <xsd:import namespace="df85e10f-883b-4101-9949-57777d45c04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Project" minOccurs="0"/>
                <xsd:element ref="ns2:Category" minOccurs="0"/>
                <xsd:element ref="ns2:CDE" minOccurs="0"/>
                <xsd:element ref="ns2:Program_x0020_Are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5e10f-883b-4101-9949-57777d45c040" elementFormDefault="qualified">
    <xsd:import namespace="http://schemas.microsoft.com/office/2006/documentManagement/types"/>
    <xsd:import namespace="http://schemas.microsoft.com/office/infopath/2007/PartnerControls"/>
    <xsd:element name="Project" ma:index="10" nillable="true" ma:displayName="Project" ma:format="Dropdown" ma:internalName="Project">
      <xsd:simpleType>
        <xsd:restriction base="dms:Choice">
          <xsd:enumeration value="Aerospace"/>
          <xsd:enumeration value="Agricultural Tractor"/>
          <xsd:enumeration value="Alfalfa"/>
          <xsd:enumeration value="Aquatic Science"/>
          <xsd:enumeration value="Arts and Crafts"/>
          <xsd:enumeration value="Beef"/>
          <xsd:enumeration value="Beekeeping"/>
          <xsd:enumeration value="Bicycle"/>
          <xsd:enumeration value="Bugs"/>
          <xsd:enumeration value="Cake Decorating"/>
          <xsd:enumeration value="Cat"/>
          <xsd:enumeration value="Child Development"/>
          <xsd:enumeration value="Collections"/>
          <xsd:enumeration value="Computer"/>
          <xsd:enumeration value="Consumer Clothing"/>
          <xsd:enumeration value="Corn"/>
          <xsd:enumeration value="Corn (K-2)"/>
          <xsd:enumeration value="Crops"/>
          <xsd:enumeration value="Dairy"/>
          <xsd:enumeration value="Dog"/>
          <xsd:enumeration value="Electric"/>
          <xsd:enumeration value="Entomology"/>
          <xsd:enumeration value="Exploring 4-H"/>
          <xsd:enumeration value="Exploring Farm Animals"/>
          <xsd:enumeration value="Floriculture"/>
          <xsd:enumeration value="Foods"/>
          <xsd:enumeration value="Forestry"/>
          <xsd:enumeration value="Forestry (K-2)"/>
          <xsd:enumeration value="Garden"/>
          <xsd:enumeration value="Genealogy"/>
          <xsd:enumeration value="Geology"/>
          <xsd:enumeration value="Goats"/>
          <xsd:enumeration value="Hay (forages)"/>
          <xsd:enumeration value="Health"/>
          <xsd:enumeration value="Home Environment"/>
          <xsd:enumeration value="Horse"/>
          <xsd:enumeration value="Junior Leaders"/>
          <xsd:enumeration value="Lawn and Garden"/>
          <xsd:enumeration value="Leadership"/>
          <xsd:enumeration value="Livestock"/>
          <xsd:enumeration value="Llamas (Llamas alpacas)"/>
          <xsd:enumeration value="Microwave"/>
          <xsd:enumeration value="Mission to Mars"/>
          <xsd:enumeration value="More Bugs"/>
          <xsd:enumeration value="Performing Arts"/>
          <xsd:enumeration value="Personality"/>
          <xsd:enumeration value="Pets"/>
          <xsd:enumeration value="Photography"/>
          <xsd:enumeration value="Pigeon"/>
          <xsd:enumeration value="Plant Science"/>
          <xsd:enumeration value="Poultry"/>
          <xsd:enumeration value="Rabbits"/>
          <xsd:enumeration value="Sewing"/>
          <xsd:enumeration value="Sheep"/>
          <xsd:enumeration value="Shooting Sports"/>
          <xsd:enumeration value="Small Engine"/>
          <xsd:enumeration value="Small Grains"/>
          <xsd:enumeration value="Soil and Water Science"/>
          <xsd:enumeration value="Soybeans"/>
          <xsd:enumeration value="Space"/>
          <xsd:enumeration value="Sportfishing"/>
          <xsd:enumeration value="Strawberries"/>
          <xsd:enumeration value="Swine"/>
          <xsd:enumeration value="Tractor"/>
          <xsd:enumeration value="Trees"/>
          <xsd:enumeration value="Verbal Communication Events and Activities"/>
          <xsd:enumeration value="Veterinary Science"/>
          <xsd:enumeration value="Weather and Climate Science"/>
          <xsd:enumeration value="Weeds"/>
          <xsd:enumeration value="Wildlife"/>
          <xsd:enumeration value="Wood Science"/>
        </xsd:restriction>
      </xsd:simpleType>
    </xsd:element>
    <xsd:element name="Category" ma:index="11" nillable="true" ma:displayName="Category" ma:format="Dropdown" ma:internalName="Category">
      <xsd:simpleType>
        <xsd:restriction base="dms:Choice">
          <xsd:enumeration value="Camp/Workshop/Trip"/>
          <xsd:enumeration value="CDE"/>
          <xsd:enumeration value="Project"/>
          <xsd:enumeration value="Volunteer"/>
        </xsd:restriction>
      </xsd:simpleType>
    </xsd:element>
    <xsd:element name="CDE" ma:index="12" nillable="true" ma:displayName="CDE" ma:format="Dropdown" ma:internalName="CDE">
      <xsd:simpleType>
        <xsd:restriction base="dms:Choice">
          <xsd:enumeration value="Crops"/>
          <xsd:enumeration value="Milk Quality and Products"/>
          <xsd:enumeration value="Dairy Judging"/>
          <xsd:enumeration value="Entomology"/>
          <xsd:enumeration value="Forestry"/>
          <xsd:enumeration value="Hippology"/>
          <xsd:enumeration value="Hoosier Beef Congress​"/>
          <xsd:enumeration value="Horse and Pony"/>
          <xsd:enumeration value="Horticulture"/>
          <xsd:enumeration value="Livestock Judging"/>
          <xsd:enumeration value="Livestock Skillathon"/>
          <xsd:enumeration value="Meat Judging"/>
          <xsd:enumeration value="Poultry Judging"/>
          <xsd:enumeration value="Soil Judging"/>
          <xsd:enumeration value="Wildlife Habitat ​​"/>
        </xsd:restriction>
      </xsd:simpleType>
    </xsd:element>
    <xsd:element name="Program_x0020_Area" ma:index="13" nillable="true" ma:displayName="Program Area" ma:internalName="Program_x0020_Area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itizenship"/>
                    <xsd:enumeration value="Healthy Living"/>
                    <xsd:enumeration value="STEM &amp; Agriculture"/>
                    <xsd:enumeration value="Other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 xmlns="df85e10f-883b-4101-9949-57777d45c040" xsi:nil="true"/>
    <PublishingExpirationDate xmlns="http://schemas.microsoft.com/sharepoint/v3" xsi:nil="true"/>
    <PublishingStartDate xmlns="http://schemas.microsoft.com/sharepoint/v3" xsi:nil="true"/>
    <Category xmlns="df85e10f-883b-4101-9949-57777d45c040">CDE</Category>
    <CDE xmlns="df85e10f-883b-4101-9949-57777d45c040">Crops</CDE>
    <Program_x0020_Area xmlns="df85e10f-883b-4101-9949-57777d45c040">
      <Value>STEM &amp; Agriculture</Value>
    </Program_x0020_Area>
  </documentManagement>
</p:properties>
</file>

<file path=customXml/itemProps1.xml><?xml version="1.0" encoding="utf-8"?>
<ds:datastoreItem xmlns:ds="http://schemas.openxmlformats.org/officeDocument/2006/customXml" ds:itemID="{57E37DE3-3B30-45C5-B20B-9B39B3B7A5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f85e10f-883b-4101-9949-57777d45c0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CB6974-4B31-4646-9371-A0613CF83A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E2AD8A-C59D-433E-BE92-E9892EF81ECF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df85e10f-883b-4101-9949-57777d45c04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994</Words>
  <Application>Microsoft Office PowerPoint</Application>
  <PresentationFormat>On-screen Show (4:3)</PresentationFormat>
  <Paragraphs>195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 Theme</vt:lpstr>
      <vt:lpstr>4-H/FFA Crops Career Development Event 2011-2015</vt:lpstr>
      <vt:lpstr>Garlic Mustard</vt:lpstr>
      <vt:lpstr>Yellow Foxtail</vt:lpstr>
      <vt:lpstr>Giant foxtail</vt:lpstr>
      <vt:lpstr>Green foxtail</vt:lpstr>
      <vt:lpstr>Barnyardgrass</vt:lpstr>
      <vt:lpstr>Wild Mustard</vt:lpstr>
      <vt:lpstr>Buckhorn plantain</vt:lpstr>
      <vt:lpstr>Burcucumber</vt:lpstr>
      <vt:lpstr>Canada thistle</vt:lpstr>
      <vt:lpstr>Perennial sowthistle</vt:lpstr>
      <vt:lpstr>Giant ragweed</vt:lpstr>
      <vt:lpstr>Common ragweed</vt:lpstr>
      <vt:lpstr>Wild carrot (Queen Anne’s Lace)</vt:lpstr>
      <vt:lpstr>Curly dock</vt:lpstr>
      <vt:lpstr>Dandelion</vt:lpstr>
      <vt:lpstr>Downy brome</vt:lpstr>
      <vt:lpstr>Eastern black nightshade</vt:lpstr>
      <vt:lpstr>Fall panicum</vt:lpstr>
      <vt:lpstr>Field pennycress</vt:lpstr>
      <vt:lpstr>Field pepperweed</vt:lpstr>
      <vt:lpstr>Field bindweed</vt:lpstr>
      <vt:lpstr>Hedge bindweed</vt:lpstr>
      <vt:lpstr>Wild buckwheat</vt:lpstr>
      <vt:lpstr>Common milkweed</vt:lpstr>
      <vt:lpstr>Hemp dogbane</vt:lpstr>
      <vt:lpstr>Horsenettle</vt:lpstr>
      <vt:lpstr>Horseweed</vt:lpstr>
      <vt:lpstr>Ivyleaf morningglory</vt:lpstr>
      <vt:lpstr>Tall morningglory</vt:lpstr>
      <vt:lpstr>Jerusalem artichoke</vt:lpstr>
      <vt:lpstr>Jimsonweed</vt:lpstr>
      <vt:lpstr>Johnsongrass</vt:lpstr>
      <vt:lpstr>Large crabgrass</vt:lpstr>
      <vt:lpstr>Oxeye daisy</vt:lpstr>
      <vt:lpstr>Pennsylvania smartweed</vt:lpstr>
      <vt:lpstr>Quackgrass</vt:lpstr>
      <vt:lpstr>Redroot pigweed</vt:lpstr>
      <vt:lpstr>Shepherdspurse</vt:lpstr>
      <vt:lpstr>Trumpetcreeper</vt:lpstr>
      <vt:lpstr>Velvetleaf</vt:lpstr>
      <vt:lpstr>Wild garlic </vt:lpstr>
      <vt:lpstr>Common lambsquarters</vt:lpstr>
      <vt:lpstr>Common cocklebur</vt:lpstr>
      <vt:lpstr>Yellow nutsedge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4-H/FFA Crops Career Development Event 2005-2010</dc:title>
  <dc:creator>Sam</dc:creator>
  <cp:lastModifiedBy>Price, Gina J.</cp:lastModifiedBy>
  <cp:revision>130</cp:revision>
  <dcterms:created xsi:type="dcterms:W3CDTF">2010-08-21T19:58:32Z</dcterms:created>
  <dcterms:modified xsi:type="dcterms:W3CDTF">2021-05-02T17:37:07Z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0x010100C02086E42656D2438DE535EC94DD6D99</vt:lpwstr>
  </property>
</Properties>
</file>