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9" r:id="rId6"/>
    <p:sldId id="260" r:id="rId7"/>
    <p:sldId id="290" r:id="rId8"/>
    <p:sldId id="261" r:id="rId9"/>
    <p:sldId id="262" r:id="rId10"/>
    <p:sldId id="263" r:id="rId11"/>
    <p:sldId id="264" r:id="rId12"/>
    <p:sldId id="265" r:id="rId13"/>
    <p:sldId id="266" r:id="rId14"/>
    <p:sldId id="269" r:id="rId15"/>
    <p:sldId id="295" r:id="rId16"/>
    <p:sldId id="267" r:id="rId17"/>
    <p:sldId id="270" r:id="rId18"/>
    <p:sldId id="271" r:id="rId19"/>
    <p:sldId id="272" r:id="rId20"/>
    <p:sldId id="273" r:id="rId21"/>
    <p:sldId id="275" r:id="rId22"/>
    <p:sldId id="276" r:id="rId23"/>
    <p:sldId id="277" r:id="rId24"/>
    <p:sldId id="258" r:id="rId25"/>
    <p:sldId id="284" r:id="rId26"/>
    <p:sldId id="278" r:id="rId27"/>
    <p:sldId id="268" r:id="rId28"/>
    <p:sldId id="279" r:id="rId29"/>
    <p:sldId id="280" r:id="rId30"/>
    <p:sldId id="281" r:id="rId31"/>
    <p:sldId id="282" r:id="rId32"/>
    <p:sldId id="296" r:id="rId33"/>
    <p:sldId id="257" r:id="rId34"/>
    <p:sldId id="283" r:id="rId35"/>
    <p:sldId id="285" r:id="rId36"/>
    <p:sldId id="286" r:id="rId37"/>
    <p:sldId id="287" r:id="rId38"/>
    <p:sldId id="288" r:id="rId39"/>
    <p:sldId id="289" r:id="rId40"/>
    <p:sldId id="291" r:id="rId41"/>
    <p:sldId id="292" r:id="rId42"/>
    <p:sldId id="29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90" autoAdjust="0"/>
  </p:normalViewPr>
  <p:slideViewPr>
    <p:cSldViewPr>
      <p:cViewPr varScale="1">
        <p:scale>
          <a:sx n="72" d="100"/>
          <a:sy n="72" d="100"/>
        </p:scale>
        <p:origin x="11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4E604-F644-42DE-9C9E-DF40F7E363D1}" type="datetimeFigureOut">
              <a:rPr lang="en-US" smtClean="0"/>
              <a:pPr/>
              <a:t>5/2/2021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02EFF-B25D-4E55-BA4B-FF674EC8F2F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9240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4-H/FFA Crops Career Development Event</a:t>
            </a:r>
            <a:br>
              <a:rPr lang="en-US" b="1"/>
            </a:br>
            <a:r>
              <a:rPr lang="en-US" b="1"/>
              <a:t>2011-2015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Weed Seed Identification</a:t>
            </a:r>
          </a:p>
          <a:p>
            <a:endParaRPr lang="en-US" dirty="0"/>
          </a:p>
          <a:p>
            <a:r>
              <a:rPr lang="en-US" dirty="0"/>
              <a:t>Photos Courtesy of Purdue Agronomy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Eastern black nightshade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Flattened yellow to dark brown</a:t>
            </a:r>
          </a:p>
          <a:p>
            <a:r>
              <a:rPr lang="en-US" dirty="0"/>
              <a:t>Dull and pitted</a:t>
            </a:r>
          </a:p>
          <a:p>
            <a:r>
              <a:rPr lang="en-US" dirty="0"/>
              <a:t>Smaller than horsenettle</a:t>
            </a:r>
          </a:p>
          <a:p>
            <a:r>
              <a:rPr lang="en-US" dirty="0"/>
              <a:t>Usually has a dirty appearance </a:t>
            </a:r>
          </a:p>
        </p:txBody>
      </p:sp>
      <p:sp>
        <p:nvSpPr>
          <p:cNvPr id="5" name="Rectangle 3" descr="MVC-147F"/>
          <p:cNvSpPr>
            <a:spLocks noChangeArrowheads="1"/>
          </p:cNvSpPr>
          <p:nvPr/>
        </p:nvSpPr>
        <p:spPr bwMode="auto">
          <a:xfrm>
            <a:off x="228600" y="1828800"/>
            <a:ext cx="4191000" cy="3124200"/>
          </a:xfrm>
          <a:prstGeom prst="rect">
            <a:avLst/>
          </a:prstGeom>
          <a:blipFill dpi="0" rotWithShape="0">
            <a:blip r:embed="rId2" cstate="print">
              <a:alphaModFix amt="8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92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Horsenettle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Oval, flattened</a:t>
            </a:r>
          </a:p>
          <a:p>
            <a:r>
              <a:rPr lang="en-US" dirty="0"/>
              <a:t>Usually yellow</a:t>
            </a:r>
          </a:p>
          <a:p>
            <a:r>
              <a:rPr lang="en-US" dirty="0"/>
              <a:t>Resembles hot pepper seeds at Pizza hut</a:t>
            </a:r>
          </a:p>
          <a:p>
            <a:endParaRPr lang="en-US" dirty="0"/>
          </a:p>
        </p:txBody>
      </p:sp>
      <p:sp>
        <p:nvSpPr>
          <p:cNvPr id="5" name="Rectangle 7" descr="MVC-128F"/>
          <p:cNvSpPr>
            <a:spLocks noChangeArrowheads="1"/>
          </p:cNvSpPr>
          <p:nvPr/>
        </p:nvSpPr>
        <p:spPr bwMode="auto">
          <a:xfrm>
            <a:off x="152400" y="2057400"/>
            <a:ext cx="4343400" cy="27432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8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Shepherdspurse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Tiny orange-brown </a:t>
            </a:r>
          </a:p>
          <a:p>
            <a:r>
              <a:rPr lang="en-US" dirty="0"/>
              <a:t>Slender long </a:t>
            </a:r>
          </a:p>
          <a:p>
            <a:r>
              <a:rPr lang="en-US" dirty="0"/>
              <a:t>Straight crease in seed</a:t>
            </a:r>
          </a:p>
          <a:p>
            <a:r>
              <a:rPr lang="en-US" dirty="0"/>
              <a:t>Dark tip</a:t>
            </a:r>
          </a:p>
        </p:txBody>
      </p:sp>
      <p:sp>
        <p:nvSpPr>
          <p:cNvPr id="5" name="Rectangle 2" descr="MVC-010F"/>
          <p:cNvSpPr>
            <a:spLocks noChangeArrowheads="1"/>
          </p:cNvSpPr>
          <p:nvPr/>
        </p:nvSpPr>
        <p:spPr bwMode="auto">
          <a:xfrm>
            <a:off x="152400" y="1600200"/>
            <a:ext cx="4343400" cy="37338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61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</a:t>
            </a:r>
            <a:r>
              <a:rPr lang="en-US" dirty="0" err="1"/>
              <a:t>pepperweed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small, dark brown </a:t>
            </a:r>
          </a:p>
          <a:p>
            <a:r>
              <a:rPr lang="en-US" dirty="0"/>
              <a:t>rough seed coat</a:t>
            </a:r>
          </a:p>
          <a:p>
            <a:r>
              <a:rPr lang="en-US" dirty="0"/>
              <a:t>generally pointed at one end and may be indented on one side</a:t>
            </a:r>
          </a:p>
        </p:txBody>
      </p:sp>
      <p:pic>
        <p:nvPicPr>
          <p:cNvPr id="1126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09800"/>
            <a:ext cx="410230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8448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Oxeye daisy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Carrot or comma shape</a:t>
            </a:r>
          </a:p>
          <a:p>
            <a:r>
              <a:rPr lang="en-US" dirty="0"/>
              <a:t>Tiny ridges or stripes on seed </a:t>
            </a:r>
          </a:p>
        </p:txBody>
      </p:sp>
      <p:sp>
        <p:nvSpPr>
          <p:cNvPr id="5" name="Rectangle 3" descr="MVC-146F"/>
          <p:cNvSpPr>
            <a:spLocks noChangeArrowheads="1"/>
          </p:cNvSpPr>
          <p:nvPr/>
        </p:nvSpPr>
        <p:spPr bwMode="auto">
          <a:xfrm>
            <a:off x="76200" y="1676400"/>
            <a:ext cx="4572000" cy="3429000"/>
          </a:xfrm>
          <a:prstGeom prst="rect">
            <a:avLst/>
          </a:prstGeom>
          <a:blipFill dpi="0" rotWithShape="0">
            <a:blip r:embed="rId2" cstate="print">
              <a:alphaModFix amt="9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57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pennycress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Flat, black seed with “thumbprint”</a:t>
            </a:r>
          </a:p>
          <a:p>
            <a:r>
              <a:rPr lang="en-US" dirty="0"/>
              <a:t>Teardrop shaped</a:t>
            </a:r>
          </a:p>
        </p:txBody>
      </p:sp>
      <p:sp>
        <p:nvSpPr>
          <p:cNvPr id="5" name="Rectangle 3" descr="MVC-138F"/>
          <p:cNvSpPr>
            <a:spLocks noChangeArrowheads="1"/>
          </p:cNvSpPr>
          <p:nvPr/>
        </p:nvSpPr>
        <p:spPr bwMode="auto">
          <a:xfrm>
            <a:off x="304800" y="2057400"/>
            <a:ext cx="4114800" cy="2971800"/>
          </a:xfrm>
          <a:prstGeom prst="rect">
            <a:avLst/>
          </a:prstGeom>
          <a:blipFill dpi="0" rotWithShape="0">
            <a:blip r:embed="rId2" cstate="print">
              <a:alphaModFix amt="8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7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mustard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Black-reddish color</a:t>
            </a:r>
          </a:p>
          <a:p>
            <a:r>
              <a:rPr lang="en-US" dirty="0"/>
              <a:t>Round seed with 2 hills and 1 valley in the seed</a:t>
            </a:r>
          </a:p>
        </p:txBody>
      </p:sp>
      <p:sp>
        <p:nvSpPr>
          <p:cNvPr id="5" name="Rectangle 3" descr="MVC-139F"/>
          <p:cNvSpPr>
            <a:spLocks noChangeArrowheads="1"/>
          </p:cNvSpPr>
          <p:nvPr/>
        </p:nvSpPr>
        <p:spPr bwMode="auto">
          <a:xfrm>
            <a:off x="152400" y="1905000"/>
            <a:ext cx="4038600" cy="2743200"/>
          </a:xfrm>
          <a:prstGeom prst="rect">
            <a:avLst/>
          </a:prstGeom>
          <a:blipFill dpi="0" rotWithShape="0">
            <a:blip r:embed="rId2" cstate="print">
              <a:alphaModFix amt="7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5" descr="wmustse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895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805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Velvetleaf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Gray and notched on one side</a:t>
            </a:r>
          </a:p>
          <a:p>
            <a:r>
              <a:rPr lang="en-US" dirty="0"/>
              <a:t>Rough appearance</a:t>
            </a:r>
          </a:p>
        </p:txBody>
      </p:sp>
      <p:pic>
        <p:nvPicPr>
          <p:cNvPr id="5" name="Picture 4" descr="925s"/>
          <p:cNvPicPr>
            <a:picLocks noChangeAspect="1" noChangeArrowheads="1"/>
          </p:cNvPicPr>
          <p:nvPr/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562475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972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ragweed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Like giant ragweed, but smaller</a:t>
            </a:r>
          </a:p>
        </p:txBody>
      </p:sp>
      <p:sp>
        <p:nvSpPr>
          <p:cNvPr id="5" name="Rectangle 2" descr="MVC-013F"/>
          <p:cNvSpPr>
            <a:spLocks noChangeArrowheads="1"/>
          </p:cNvSpPr>
          <p:nvPr/>
        </p:nvSpPr>
        <p:spPr bwMode="auto">
          <a:xfrm>
            <a:off x="152400" y="1981200"/>
            <a:ext cx="4267200" cy="36576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21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Pennsylvania smartweed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Tear drop </a:t>
            </a:r>
            <a:r>
              <a:rPr lang="en-US" dirty="0" err="1"/>
              <a:t>shapre</a:t>
            </a:r>
            <a:r>
              <a:rPr lang="en-US" dirty="0"/>
              <a:t> both in and out of hull</a:t>
            </a:r>
          </a:p>
          <a:p>
            <a:r>
              <a:rPr lang="en-US" dirty="0"/>
              <a:t>Seed is shiny black, almost flat</a:t>
            </a:r>
          </a:p>
          <a:p>
            <a:r>
              <a:rPr lang="en-US" dirty="0"/>
              <a:t>Looks like ace of spades</a:t>
            </a:r>
          </a:p>
        </p:txBody>
      </p:sp>
      <p:pic>
        <p:nvPicPr>
          <p:cNvPr id="6" name="Picture 4" descr="922s"/>
          <p:cNvPicPr>
            <a:picLocks noChangeAspect="1" noChangeArrowheads="1"/>
          </p:cNvPicPr>
          <p:nvPr/>
        </p:nvPicPr>
        <p:blipFill rotWithShape="1"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58"/>
          <a:stretch/>
        </p:blipFill>
        <p:spPr bwMode="auto">
          <a:xfrm>
            <a:off x="1687773" y="3886200"/>
            <a:ext cx="244501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922s"/>
          <p:cNvPicPr>
            <a:picLocks noChangeAspect="1" noChangeArrowheads="1"/>
          </p:cNvPicPr>
          <p:nvPr/>
        </p:nvPicPr>
        <p:blipFill rotWithShape="1"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715"/>
          <a:stretch/>
        </p:blipFill>
        <p:spPr bwMode="auto">
          <a:xfrm>
            <a:off x="228600" y="1223168"/>
            <a:ext cx="2918346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191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Johnsongrass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2 knobbed </a:t>
            </a:r>
            <a:r>
              <a:rPr lang="en-US" dirty="0" err="1"/>
              <a:t>rachilla</a:t>
            </a:r>
            <a:endParaRPr lang="en-US" dirty="0"/>
          </a:p>
          <a:p>
            <a:r>
              <a:rPr lang="en-US" dirty="0"/>
              <a:t>Long, oval, and dark reddish brown color</a:t>
            </a:r>
          </a:p>
        </p:txBody>
      </p:sp>
      <p:sp>
        <p:nvSpPr>
          <p:cNvPr id="5" name="Rectangle 2" descr="JOHNSONGRASS01"/>
          <p:cNvSpPr>
            <a:spLocks noChangeArrowheads="1"/>
          </p:cNvSpPr>
          <p:nvPr/>
        </p:nvSpPr>
        <p:spPr bwMode="auto">
          <a:xfrm>
            <a:off x="331304" y="1905000"/>
            <a:ext cx="3810000" cy="3124200"/>
          </a:xfrm>
          <a:prstGeom prst="rect">
            <a:avLst/>
          </a:prstGeom>
          <a:blipFill dpi="0" rotWithShape="1">
            <a:blip r:embed="rId2" cstate="print">
              <a:lum bright="8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>
                <a:cs typeface="Times New Roman" pitchFamily="18" charset="0"/>
              </a:rPr>
              <a:t>7</a:t>
            </a:r>
          </a:p>
        </p:txBody>
      </p:sp>
      <p:sp>
        <p:nvSpPr>
          <p:cNvPr id="6" name="Lin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1905000"/>
            <a:ext cx="1524000" cy="1219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21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Morningglory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Dark seed</a:t>
            </a:r>
          </a:p>
          <a:p>
            <a:r>
              <a:rPr lang="en-US" dirty="0"/>
              <a:t>Watermelon slice shape (wedge)</a:t>
            </a:r>
          </a:p>
          <a:p>
            <a:r>
              <a:rPr lang="en-US" dirty="0"/>
              <a:t>Larger and smoother than bindweed</a:t>
            </a:r>
          </a:p>
        </p:txBody>
      </p:sp>
      <p:sp>
        <p:nvSpPr>
          <p:cNvPr id="5" name="Rectangle 2" descr="MVC-126F"/>
          <p:cNvSpPr>
            <a:spLocks noChangeArrowheads="1"/>
          </p:cNvSpPr>
          <p:nvPr/>
        </p:nvSpPr>
        <p:spPr bwMode="auto">
          <a:xfrm>
            <a:off x="228600" y="1828800"/>
            <a:ext cx="4191000" cy="28194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4826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Bindweed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Dull gray with rough surface</a:t>
            </a:r>
          </a:p>
          <a:p>
            <a:r>
              <a:rPr lang="en-US" dirty="0"/>
              <a:t>Triangular</a:t>
            </a:r>
          </a:p>
          <a:p>
            <a:r>
              <a:rPr lang="en-US" dirty="0"/>
              <a:t>1 end looks bunched, like it has been “</a:t>
            </a:r>
            <a:r>
              <a:rPr lang="en-US" dirty="0" err="1"/>
              <a:t>binded</a:t>
            </a:r>
            <a:r>
              <a:rPr lang="en-US" dirty="0"/>
              <a:t>”</a:t>
            </a:r>
          </a:p>
        </p:txBody>
      </p:sp>
      <p:sp>
        <p:nvSpPr>
          <p:cNvPr id="5" name="Rectangle 2" descr="FIELDBINDWEED01"/>
          <p:cNvSpPr>
            <a:spLocks noChangeArrowheads="1"/>
          </p:cNvSpPr>
          <p:nvPr/>
        </p:nvSpPr>
        <p:spPr bwMode="auto">
          <a:xfrm>
            <a:off x="304800" y="1905000"/>
            <a:ext cx="3429000" cy="28956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743200" y="3429000"/>
            <a:ext cx="2057400" cy="6858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067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buckwheat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Seeds are triangular somewhat shiny black</a:t>
            </a:r>
          </a:p>
          <a:p>
            <a:r>
              <a:rPr lang="en-US" dirty="0"/>
              <a:t>Usually covered fully or partial with rough hull</a:t>
            </a:r>
          </a:p>
          <a:p>
            <a:r>
              <a:rPr lang="en-US" dirty="0"/>
              <a:t>Larger than curly dock</a:t>
            </a:r>
          </a:p>
        </p:txBody>
      </p:sp>
      <p:pic>
        <p:nvPicPr>
          <p:cNvPr id="5" name="Picture 4" descr="923s"/>
          <p:cNvPicPr>
            <a:picLocks noChangeAspect="1" noChangeArrowheads="1"/>
          </p:cNvPicPr>
          <p:nvPr/>
        </p:nvPicPr>
        <p:blipFill rotWithShape="1"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98"/>
          <a:stretch/>
        </p:blipFill>
        <p:spPr bwMode="auto">
          <a:xfrm>
            <a:off x="1752600" y="4032309"/>
            <a:ext cx="2720596" cy="2294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923s"/>
          <p:cNvPicPr>
            <a:picLocks noChangeAspect="1" noChangeArrowheads="1"/>
          </p:cNvPicPr>
          <p:nvPr/>
        </p:nvPicPr>
        <p:blipFill rotWithShape="1"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26"/>
          <a:stretch/>
        </p:blipFill>
        <p:spPr bwMode="auto">
          <a:xfrm>
            <a:off x="121123" y="1447800"/>
            <a:ext cx="2921759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5834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Redroot pigweed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Lens shaped </a:t>
            </a:r>
          </a:p>
          <a:p>
            <a:r>
              <a:rPr lang="en-US" dirty="0"/>
              <a:t>Glossy black, looks oily</a:t>
            </a:r>
          </a:p>
          <a:p>
            <a:r>
              <a:rPr lang="en-US" dirty="0"/>
              <a:t>Extremely small</a:t>
            </a:r>
          </a:p>
        </p:txBody>
      </p:sp>
      <p:sp>
        <p:nvSpPr>
          <p:cNvPr id="5" name="Rectangle 2" descr="MVC-008F"/>
          <p:cNvSpPr>
            <a:spLocks noChangeArrowheads="1"/>
          </p:cNvSpPr>
          <p:nvPr/>
        </p:nvSpPr>
        <p:spPr bwMode="auto">
          <a:xfrm>
            <a:off x="152400" y="1676400"/>
            <a:ext cx="4267200" cy="41148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112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Green foxtail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Oval shape with a green hue</a:t>
            </a:r>
          </a:p>
          <a:p>
            <a:r>
              <a:rPr lang="en-US" dirty="0"/>
              <a:t>Smaller than giant foxtail </a:t>
            </a:r>
          </a:p>
          <a:p>
            <a:r>
              <a:rPr lang="en-US" dirty="0" err="1"/>
              <a:t>Palea</a:t>
            </a:r>
            <a:r>
              <a:rPr lang="en-US" dirty="0"/>
              <a:t> covers more than ½ the seed</a:t>
            </a:r>
          </a:p>
        </p:txBody>
      </p:sp>
      <p:graphicFrame>
        <p:nvGraphicFrame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298165"/>
              </p:ext>
            </p:extLst>
          </p:nvPr>
        </p:nvGraphicFramePr>
        <p:xfrm>
          <a:off x="228600" y="1752600"/>
          <a:ext cx="4167207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022757" imgH="10514286" progId="">
                  <p:embed/>
                </p:oleObj>
              </mc:Choice>
              <mc:Fallback>
                <p:oleObj name="Photo Editor Photo" r:id="rId2" imgW="14022757" imgH="10514286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752600"/>
                        <a:ext cx="4167207" cy="312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971800" y="2667000"/>
            <a:ext cx="1676400" cy="990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25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foxtail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light green to yellow</a:t>
            </a:r>
          </a:p>
          <a:p>
            <a:r>
              <a:rPr lang="en-US" dirty="0"/>
              <a:t>Larger than green foxtail</a:t>
            </a:r>
          </a:p>
          <a:p>
            <a:r>
              <a:rPr lang="en-US" dirty="0" err="1"/>
              <a:t>Palea</a:t>
            </a:r>
            <a:r>
              <a:rPr lang="en-US" dirty="0"/>
              <a:t> and lemma are attached to the seed</a:t>
            </a:r>
          </a:p>
        </p:txBody>
      </p:sp>
      <p:pic>
        <p:nvPicPr>
          <p:cNvPr id="1024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38374"/>
            <a:ext cx="3962400" cy="309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6325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carrot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Oval shape</a:t>
            </a:r>
          </a:p>
          <a:p>
            <a:r>
              <a:rPr lang="en-US" dirty="0"/>
              <a:t>Tiny spines and feathery on outside edges</a:t>
            </a:r>
          </a:p>
        </p:txBody>
      </p:sp>
      <p:sp>
        <p:nvSpPr>
          <p:cNvPr id="5" name="Rectangle 3" descr="MVC-141F"/>
          <p:cNvSpPr>
            <a:spLocks noChangeArrowheads="1"/>
          </p:cNvSpPr>
          <p:nvPr/>
        </p:nvSpPr>
        <p:spPr bwMode="auto">
          <a:xfrm>
            <a:off x="228600" y="2209800"/>
            <a:ext cx="4419600" cy="3352800"/>
          </a:xfrm>
          <a:prstGeom prst="rect">
            <a:avLst/>
          </a:prstGeom>
          <a:blipFill dpi="0" rotWithShape="0">
            <a:blip r:embed="rId2" cstate="print">
              <a:alphaModFix amt="8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434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Jimsonweed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Pitted surface</a:t>
            </a:r>
          </a:p>
          <a:p>
            <a:r>
              <a:rPr lang="en-US" dirty="0"/>
              <a:t>Dark brown to black with kidney like shape</a:t>
            </a:r>
          </a:p>
          <a:p>
            <a:r>
              <a:rPr lang="en-US" dirty="0"/>
              <a:t>Seeds slightly wrinkled and somewhat flat</a:t>
            </a:r>
          </a:p>
        </p:txBody>
      </p:sp>
      <p:pic>
        <p:nvPicPr>
          <p:cNvPr id="5" name="Picture 4" descr="928s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1" y="2209800"/>
            <a:ext cx="442976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8503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 ragweed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Large, woody hull</a:t>
            </a:r>
          </a:p>
          <a:p>
            <a:r>
              <a:rPr lang="en-US" dirty="0"/>
              <a:t>Blunt ridges with several short, thick spines</a:t>
            </a:r>
          </a:p>
        </p:txBody>
      </p:sp>
      <p:sp>
        <p:nvSpPr>
          <p:cNvPr id="5" name="Rectangle 2" descr="MVC-012F"/>
          <p:cNvSpPr>
            <a:spLocks noChangeArrowheads="1"/>
          </p:cNvSpPr>
          <p:nvPr/>
        </p:nvSpPr>
        <p:spPr bwMode="auto">
          <a:xfrm>
            <a:off x="152400" y="1981200"/>
            <a:ext cx="4428699" cy="3608696"/>
          </a:xfrm>
          <a:prstGeom prst="rect">
            <a:avLst/>
          </a:prstGeom>
          <a:blipFill dpi="0" rotWithShape="1">
            <a:blip r:embed="rId2" cstate="print">
              <a:lum bright="18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038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Extremely small seed, sometimes with </a:t>
            </a:r>
            <a:r>
              <a:rPr lang="en-US" dirty="0" err="1"/>
              <a:t>pappus</a:t>
            </a:r>
            <a:endParaRPr lang="en-US" dirty="0"/>
          </a:p>
          <a:p>
            <a:r>
              <a:rPr lang="en-US" dirty="0"/>
              <a:t>Sample usually looks messy and includes plant matter </a:t>
            </a:r>
          </a:p>
        </p:txBody>
      </p:sp>
      <p:pic>
        <p:nvPicPr>
          <p:cNvPr id="4608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057400"/>
            <a:ext cx="421005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Perennial </a:t>
            </a:r>
            <a:r>
              <a:rPr lang="en-US" dirty="0" err="1"/>
              <a:t>sowthistle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Rough, dark brownish red</a:t>
            </a:r>
          </a:p>
          <a:p>
            <a:r>
              <a:rPr lang="en-US" dirty="0"/>
              <a:t>Oblong shape with deep ridges</a:t>
            </a:r>
          </a:p>
        </p:txBody>
      </p:sp>
      <p:sp>
        <p:nvSpPr>
          <p:cNvPr id="5" name="Rectangle 2" descr="MVC-121F"/>
          <p:cNvSpPr>
            <a:spLocks noChangeArrowheads="1"/>
          </p:cNvSpPr>
          <p:nvPr/>
        </p:nvSpPr>
        <p:spPr bwMode="auto">
          <a:xfrm>
            <a:off x="304800" y="2133600"/>
            <a:ext cx="4114800" cy="3048000"/>
          </a:xfrm>
          <a:prstGeom prst="rect">
            <a:avLst/>
          </a:prstGeom>
          <a:blipFill dpi="0" rotWithShape="1">
            <a:blip r:embed="rId2" cstate="print">
              <a:lum bright="14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909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Quackgrass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Sucker mouth on </a:t>
            </a:r>
            <a:r>
              <a:rPr lang="en-US" dirty="0" err="1"/>
              <a:t>rachilla</a:t>
            </a:r>
            <a:endParaRPr lang="en-US" dirty="0"/>
          </a:p>
          <a:p>
            <a:r>
              <a:rPr lang="en-US" dirty="0"/>
              <a:t>Teeth on edges of </a:t>
            </a:r>
            <a:r>
              <a:rPr lang="en-US" dirty="0" err="1"/>
              <a:t>palea</a:t>
            </a:r>
            <a:endParaRPr lang="en-US" dirty="0"/>
          </a:p>
        </p:txBody>
      </p:sp>
      <p:sp>
        <p:nvSpPr>
          <p:cNvPr id="5" name="Rectangle 3" descr="QUACKGRASS01"/>
          <p:cNvSpPr>
            <a:spLocks noChangeArrowheads="1"/>
          </p:cNvSpPr>
          <p:nvPr/>
        </p:nvSpPr>
        <p:spPr bwMode="auto">
          <a:xfrm>
            <a:off x="152400" y="1676400"/>
            <a:ext cx="4191000" cy="41148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76600" y="1905000"/>
            <a:ext cx="1524000" cy="990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756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Downy brome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Long and slender</a:t>
            </a:r>
          </a:p>
          <a:p>
            <a:r>
              <a:rPr lang="en-US" dirty="0"/>
              <a:t>Very long awn</a:t>
            </a:r>
          </a:p>
          <a:p>
            <a:r>
              <a:rPr lang="en-US" dirty="0"/>
              <a:t>One vein on glume</a:t>
            </a:r>
          </a:p>
          <a:p>
            <a:r>
              <a:rPr lang="en-US" dirty="0"/>
              <a:t>hairy at ends</a:t>
            </a:r>
          </a:p>
        </p:txBody>
      </p:sp>
      <p:pic>
        <p:nvPicPr>
          <p:cNvPr id="5" name="Picture 4" descr="918s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77560" y="2687360"/>
            <a:ext cx="529852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200400" y="3429000"/>
            <a:ext cx="1523998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447799" y="2910508"/>
            <a:ext cx="3276597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902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lambsquarters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 papery casing looks star shaped</a:t>
            </a:r>
          </a:p>
          <a:p>
            <a:r>
              <a:rPr lang="en-US" dirty="0"/>
              <a:t>Dull to shiny black, circular</a:t>
            </a:r>
          </a:p>
        </p:txBody>
      </p:sp>
      <p:sp>
        <p:nvSpPr>
          <p:cNvPr id="5" name="Rectangle 2" descr="MVC-004F"/>
          <p:cNvSpPr>
            <a:spLocks noChangeArrowheads="1"/>
          </p:cNvSpPr>
          <p:nvPr/>
        </p:nvSpPr>
        <p:spPr bwMode="auto">
          <a:xfrm>
            <a:off x="152400" y="1752600"/>
            <a:ext cx="4267200" cy="36576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457200" indent="-457200"/>
            <a:r>
              <a:rPr lang="en-US">
                <a:cs typeface="Times New Roman" pitchFamily="18" charset="0"/>
              </a:rPr>
              <a:t> </a:t>
            </a:r>
          </a:p>
          <a:p>
            <a:pPr marL="457200" indent="-457200"/>
            <a:endParaRPr lang="en-US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212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Barnyardgrass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Naked seed is glossy straw color</a:t>
            </a:r>
          </a:p>
          <a:p>
            <a:r>
              <a:rPr lang="en-US" dirty="0"/>
              <a:t>Humped shape awns with spiny hairs on </a:t>
            </a:r>
            <a:r>
              <a:rPr lang="en-US" dirty="0" err="1"/>
              <a:t>palea</a:t>
            </a:r>
            <a:endParaRPr lang="en-US" dirty="0"/>
          </a:p>
        </p:txBody>
      </p:sp>
      <p:graphicFrame>
        <p:nvGraphicFrame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9515089"/>
              </p:ext>
            </p:extLst>
          </p:nvPr>
        </p:nvGraphicFramePr>
        <p:xfrm>
          <a:off x="0" y="1600200"/>
          <a:ext cx="4454261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14022757" imgH="10514286" progId="">
                  <p:embed/>
                </p:oleObj>
              </mc:Choice>
              <mc:Fallback>
                <p:oleObj name="Photo Editor Photo" r:id="rId2" imgW="14022757" imgH="10514286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600200"/>
                        <a:ext cx="4454261" cy="3352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468762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 </a:t>
            </a:r>
            <a:r>
              <a:rPr lang="en-US" dirty="0" err="1"/>
              <a:t>panicum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Small straw colored seeds</a:t>
            </a:r>
          </a:p>
          <a:p>
            <a:r>
              <a:rPr lang="en-US" dirty="0"/>
              <a:t>Oval shape</a:t>
            </a:r>
          </a:p>
          <a:p>
            <a:endParaRPr lang="en-US" dirty="0"/>
          </a:p>
        </p:txBody>
      </p:sp>
      <p:pic>
        <p:nvPicPr>
          <p:cNvPr id="819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30" b="8766"/>
          <a:stretch/>
        </p:blipFill>
        <p:spPr bwMode="auto">
          <a:xfrm>
            <a:off x="152400" y="1752600"/>
            <a:ext cx="4475378" cy="4449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3456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crabgrass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Flat on one side with about 3 veins </a:t>
            </a:r>
          </a:p>
          <a:p>
            <a:r>
              <a:rPr lang="en-US" dirty="0"/>
              <a:t>Rounded to oval </a:t>
            </a:r>
          </a:p>
          <a:p>
            <a:r>
              <a:rPr lang="en-US" dirty="0"/>
              <a:t>Other side is striped and hairy</a:t>
            </a:r>
          </a:p>
          <a:p>
            <a:r>
              <a:rPr lang="en-US" dirty="0"/>
              <a:t>May have purple tint </a:t>
            </a:r>
          </a:p>
        </p:txBody>
      </p:sp>
      <p:sp>
        <p:nvSpPr>
          <p:cNvPr id="5" name="Rectangle 2" descr="MVC-132F"/>
          <p:cNvSpPr>
            <a:spLocks noChangeArrowheads="1"/>
          </p:cNvSpPr>
          <p:nvPr/>
        </p:nvSpPr>
        <p:spPr bwMode="auto">
          <a:xfrm>
            <a:off x="228600" y="2057400"/>
            <a:ext cx="4191000" cy="3200400"/>
          </a:xfrm>
          <a:prstGeom prst="rect">
            <a:avLst/>
          </a:prstGeom>
          <a:blipFill dpi="0" rotWithShape="0">
            <a:blip r:embed="rId2" cstate="print">
              <a:alphaModFix amt="8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0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milkweed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Papery like seed</a:t>
            </a:r>
          </a:p>
          <a:p>
            <a:r>
              <a:rPr lang="en-US" dirty="0"/>
              <a:t>Tear drop shape and light brown</a:t>
            </a:r>
          </a:p>
        </p:txBody>
      </p:sp>
      <p:pic>
        <p:nvPicPr>
          <p:cNvPr id="717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124"/>
          <a:stretch/>
        </p:blipFill>
        <p:spPr bwMode="auto">
          <a:xfrm>
            <a:off x="304800" y="1905000"/>
            <a:ext cx="4076598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1805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Cocklebur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Bur</a:t>
            </a:r>
          </a:p>
          <a:p>
            <a:r>
              <a:rPr lang="en-US" dirty="0"/>
              <a:t>Elliptic to egg-shaped</a:t>
            </a:r>
          </a:p>
          <a:p>
            <a:r>
              <a:rPr lang="en-US" dirty="0"/>
              <a:t>Covered with hooked prickles </a:t>
            </a:r>
          </a:p>
          <a:p>
            <a:r>
              <a:rPr lang="en-US" dirty="0"/>
              <a:t>Two beaks project from tip of the bur </a:t>
            </a:r>
          </a:p>
        </p:txBody>
      </p:sp>
      <p:sp>
        <p:nvSpPr>
          <p:cNvPr id="5" name="Rectangle 2" descr="MVC-129F"/>
          <p:cNvSpPr>
            <a:spLocks noChangeArrowheads="1"/>
          </p:cNvSpPr>
          <p:nvPr/>
        </p:nvSpPr>
        <p:spPr bwMode="auto">
          <a:xfrm>
            <a:off x="304800" y="2057400"/>
            <a:ext cx="3962400" cy="2590800"/>
          </a:xfrm>
          <a:prstGeom prst="rect">
            <a:avLst/>
          </a:prstGeom>
          <a:blipFill dpi="0" rotWithShape="1">
            <a:blip r:embed="rId2" cstate="print">
              <a:lum bright="14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" name="Lin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886200" y="3352800"/>
            <a:ext cx="76200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03983" y="2910508"/>
            <a:ext cx="563217" cy="632791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46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Burcucumber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Tear drop shape with rough hull</a:t>
            </a:r>
          </a:p>
          <a:p>
            <a:r>
              <a:rPr lang="en-US" dirty="0"/>
              <a:t>Dime-sized</a:t>
            </a:r>
          </a:p>
        </p:txBody>
      </p:sp>
      <p:pic>
        <p:nvPicPr>
          <p:cNvPr id="614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5" b="42824"/>
          <a:stretch/>
        </p:blipFill>
        <p:spPr bwMode="auto">
          <a:xfrm>
            <a:off x="304800" y="2057400"/>
            <a:ext cx="3800475" cy="307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72866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Trumpetcreeper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Light to dark brown</a:t>
            </a:r>
          </a:p>
          <a:p>
            <a:r>
              <a:rPr lang="en-US" dirty="0"/>
              <a:t>Papery appearance </a:t>
            </a:r>
          </a:p>
        </p:txBody>
      </p:sp>
      <p:pic>
        <p:nvPicPr>
          <p:cNvPr id="512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71" y="1676400"/>
            <a:ext cx="3877056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613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Dandelion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Reddish brown color </a:t>
            </a:r>
          </a:p>
          <a:p>
            <a:r>
              <a:rPr lang="en-US" dirty="0"/>
              <a:t>Tiny ribs and spines on seed</a:t>
            </a:r>
          </a:p>
          <a:p>
            <a:r>
              <a:rPr lang="en-US" dirty="0"/>
              <a:t>Usually has a prominent white tip</a:t>
            </a:r>
          </a:p>
        </p:txBody>
      </p:sp>
      <p:pic>
        <p:nvPicPr>
          <p:cNvPr id="5" name="Picture 4" descr="917s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80917" y="2838316"/>
            <a:ext cx="5581383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373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Canada thistle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Smooth and brown</a:t>
            </a:r>
          </a:p>
          <a:p>
            <a:r>
              <a:rPr lang="en-US" dirty="0"/>
              <a:t>Long ridge around the blossom end</a:t>
            </a:r>
          </a:p>
        </p:txBody>
      </p:sp>
      <p:sp>
        <p:nvSpPr>
          <p:cNvPr id="5" name="Rectangle 5" descr="MVC-119F"/>
          <p:cNvSpPr>
            <a:spLocks noChangeArrowheads="1"/>
          </p:cNvSpPr>
          <p:nvPr/>
        </p:nvSpPr>
        <p:spPr bwMode="auto">
          <a:xfrm>
            <a:off x="381000" y="2209800"/>
            <a:ext cx="4038600" cy="2590800"/>
          </a:xfrm>
          <a:prstGeom prst="rect">
            <a:avLst/>
          </a:prstGeom>
          <a:blipFill dpi="0" rotWithShape="1">
            <a:blip r:embed="rId2" cstate="print">
              <a:lum bright="20000" contrast="8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99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Wild garlic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Like tiny garlic or onion </a:t>
            </a:r>
            <a:r>
              <a:rPr lang="en-US" dirty="0" err="1"/>
              <a:t>bulblets</a:t>
            </a:r>
            <a:endParaRPr lang="en-US" dirty="0"/>
          </a:p>
        </p:txBody>
      </p:sp>
      <p:sp>
        <p:nvSpPr>
          <p:cNvPr id="5" name="Rectangle 2" descr="MVC-124F"/>
          <p:cNvSpPr>
            <a:spLocks noChangeArrowheads="1"/>
          </p:cNvSpPr>
          <p:nvPr/>
        </p:nvSpPr>
        <p:spPr bwMode="auto">
          <a:xfrm>
            <a:off x="304800" y="2286000"/>
            <a:ext cx="4191000" cy="2514600"/>
          </a:xfrm>
          <a:prstGeom prst="rect">
            <a:avLst/>
          </a:prstGeom>
          <a:blipFill dpi="0" rotWithShape="1">
            <a:blip r:embed="rId2" cstate="print">
              <a:lum bright="2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025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Bitter </a:t>
            </a:r>
            <a:r>
              <a:rPr lang="en-US" dirty="0" err="1"/>
              <a:t>wintercress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Dull, tannish to light brown</a:t>
            </a:r>
          </a:p>
          <a:p>
            <a:r>
              <a:rPr lang="en-US" dirty="0"/>
              <a:t>Rough seed coat</a:t>
            </a:r>
          </a:p>
        </p:txBody>
      </p:sp>
      <p:pic>
        <p:nvPicPr>
          <p:cNvPr id="921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9" y="1981200"/>
            <a:ext cx="4418437" cy="31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1036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Buckhorn plantain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Medium brown color</a:t>
            </a:r>
          </a:p>
          <a:p>
            <a:r>
              <a:rPr lang="en-US" dirty="0"/>
              <a:t>Long, oval shape</a:t>
            </a:r>
          </a:p>
          <a:p>
            <a:r>
              <a:rPr lang="en-US" dirty="0"/>
              <a:t>Hilum has one light colored spot</a:t>
            </a:r>
          </a:p>
          <a:p>
            <a:r>
              <a:rPr lang="en-US" dirty="0"/>
              <a:t>Middle is dug out to look like a canoe</a:t>
            </a:r>
          </a:p>
        </p:txBody>
      </p:sp>
      <p:sp>
        <p:nvSpPr>
          <p:cNvPr id="5" name="Rectangle 4" descr="MVC-143F"/>
          <p:cNvSpPr>
            <a:spLocks noChangeArrowheads="1"/>
          </p:cNvSpPr>
          <p:nvPr/>
        </p:nvSpPr>
        <p:spPr bwMode="auto">
          <a:xfrm>
            <a:off x="228600" y="1725872"/>
            <a:ext cx="4038600" cy="3608127"/>
          </a:xfrm>
          <a:prstGeom prst="rect">
            <a:avLst/>
          </a:prstGeom>
          <a:blipFill dpi="0" rotWithShape="0">
            <a:blip r:embed="rId2" cstate="print">
              <a:alphaModFix amt="70000"/>
            </a:blip>
            <a:srcRect/>
            <a:stretch>
              <a:fillRect/>
            </a:stretch>
          </a:blip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979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Curly dock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Shiny, triangular seed</a:t>
            </a:r>
          </a:p>
          <a:p>
            <a:r>
              <a:rPr lang="en-US" dirty="0"/>
              <a:t>Reddish brown color</a:t>
            </a:r>
          </a:p>
        </p:txBody>
      </p:sp>
      <p:graphicFrame>
        <p:nvGraphicFramePr>
          <p:cNvPr id="5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013554"/>
              </p:ext>
            </p:extLst>
          </p:nvPr>
        </p:nvGraphicFramePr>
        <p:xfrm>
          <a:off x="152400" y="1752600"/>
          <a:ext cx="4267200" cy="3337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2" imgW="2057143" imgH="1609524" progId="">
                  <p:embed/>
                </p:oleObj>
              </mc:Choice>
              <mc:Fallback>
                <p:oleObj name="Photo Editor Photo" r:id="rId2" imgW="2057143" imgH="1609524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752600"/>
                        <a:ext cx="4267200" cy="333745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0871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roject xmlns="df85e10f-883b-4101-9949-57777d45c040" xsi:nil="true"/>
    <PublishingExpirationDate xmlns="http://schemas.microsoft.com/sharepoint/v3" xsi:nil="true"/>
    <PublishingStartDate xmlns="http://schemas.microsoft.com/sharepoint/v3" xsi:nil="true"/>
    <Category xmlns="df85e10f-883b-4101-9949-57777d45c040">CDE</Category>
    <CDE xmlns="df85e10f-883b-4101-9949-57777d45c040">Crops</CDE>
    <Program_x0020_Area xmlns="df85e10f-883b-4101-9949-57777d45c040">
      <Value>STEM &amp; Agriculture</Value>
    </Program_x0020_Area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02086E42656D2438DE535EC94DD6D99" ma:contentTypeVersion="6" ma:contentTypeDescription="Create a new document." ma:contentTypeScope="" ma:versionID="3f6db2b964ada299f65bd1dff8217259">
  <xsd:schema xmlns:xsd="http://www.w3.org/2001/XMLSchema" xmlns:xs="http://www.w3.org/2001/XMLSchema" xmlns:p="http://schemas.microsoft.com/office/2006/metadata/properties" xmlns:ns1="http://schemas.microsoft.com/sharepoint/v3" xmlns:ns2="df85e10f-883b-4101-9949-57777d45c040" targetNamespace="http://schemas.microsoft.com/office/2006/metadata/properties" ma:root="true" ma:fieldsID="16fbf549d3d3d24256e6a46e4385afde" ns1:_="" ns2:_="">
    <xsd:import namespace="http://schemas.microsoft.com/sharepoint/v3"/>
    <xsd:import namespace="df85e10f-883b-4101-9949-57777d45c040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Project" minOccurs="0"/>
                <xsd:element ref="ns2:Category" minOccurs="0"/>
                <xsd:element ref="ns2:CDE" minOccurs="0"/>
                <xsd:element ref="ns2:Program_x0020_Are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85e10f-883b-4101-9949-57777d45c040" elementFormDefault="qualified">
    <xsd:import namespace="http://schemas.microsoft.com/office/2006/documentManagement/types"/>
    <xsd:import namespace="http://schemas.microsoft.com/office/infopath/2007/PartnerControls"/>
    <xsd:element name="Project" ma:index="10" nillable="true" ma:displayName="Project" ma:format="Dropdown" ma:internalName="Project">
      <xsd:simpleType>
        <xsd:restriction base="dms:Choice">
          <xsd:enumeration value="Aerospace"/>
          <xsd:enumeration value="Agricultural Tractor"/>
          <xsd:enumeration value="Alfalfa"/>
          <xsd:enumeration value="Aquatic Science"/>
          <xsd:enumeration value="Arts and Crafts"/>
          <xsd:enumeration value="Beef"/>
          <xsd:enumeration value="Beekeeping"/>
          <xsd:enumeration value="Bicycle"/>
          <xsd:enumeration value="Bugs"/>
          <xsd:enumeration value="Cake Decorating"/>
          <xsd:enumeration value="Cat"/>
          <xsd:enumeration value="Child Development"/>
          <xsd:enumeration value="Collections"/>
          <xsd:enumeration value="Computer"/>
          <xsd:enumeration value="Consumer Clothing"/>
          <xsd:enumeration value="Corn"/>
          <xsd:enumeration value="Corn (K-2)"/>
          <xsd:enumeration value="Crops"/>
          <xsd:enumeration value="Dairy"/>
          <xsd:enumeration value="Dog"/>
          <xsd:enumeration value="Electric"/>
          <xsd:enumeration value="Entomology"/>
          <xsd:enumeration value="Exploring 4-H"/>
          <xsd:enumeration value="Exploring Farm Animals"/>
          <xsd:enumeration value="Floriculture"/>
          <xsd:enumeration value="Foods"/>
          <xsd:enumeration value="Forestry"/>
          <xsd:enumeration value="Forestry (K-2)"/>
          <xsd:enumeration value="Garden"/>
          <xsd:enumeration value="Genealogy"/>
          <xsd:enumeration value="Geology"/>
          <xsd:enumeration value="Goats"/>
          <xsd:enumeration value="Hay (forages)"/>
          <xsd:enumeration value="Health"/>
          <xsd:enumeration value="Home Environment"/>
          <xsd:enumeration value="Horse"/>
          <xsd:enumeration value="Junior Leaders"/>
          <xsd:enumeration value="Lawn and Garden"/>
          <xsd:enumeration value="Leadership"/>
          <xsd:enumeration value="Livestock"/>
          <xsd:enumeration value="Llamas (Llamas alpacas)"/>
          <xsd:enumeration value="Microwave"/>
          <xsd:enumeration value="Mission to Mars"/>
          <xsd:enumeration value="More Bugs"/>
          <xsd:enumeration value="Performing Arts"/>
          <xsd:enumeration value="Personality"/>
          <xsd:enumeration value="Pets"/>
          <xsd:enumeration value="Photography"/>
          <xsd:enumeration value="Pigeon"/>
          <xsd:enumeration value="Plant Science"/>
          <xsd:enumeration value="Poultry"/>
          <xsd:enumeration value="Rabbits"/>
          <xsd:enumeration value="Sewing"/>
          <xsd:enumeration value="Sheep"/>
          <xsd:enumeration value="Shooting Sports"/>
          <xsd:enumeration value="Small Engine"/>
          <xsd:enumeration value="Small Grains"/>
          <xsd:enumeration value="Soil and Water Science"/>
          <xsd:enumeration value="Soybeans"/>
          <xsd:enumeration value="Space"/>
          <xsd:enumeration value="Sportfishing"/>
          <xsd:enumeration value="Strawberries"/>
          <xsd:enumeration value="Swine"/>
          <xsd:enumeration value="Tractor"/>
          <xsd:enumeration value="Trees"/>
          <xsd:enumeration value="Verbal Communication Events and Activities"/>
          <xsd:enumeration value="Veterinary Science"/>
          <xsd:enumeration value="Weather and Climate Science"/>
          <xsd:enumeration value="Weeds"/>
          <xsd:enumeration value="Wildlife"/>
          <xsd:enumeration value="Wood Science"/>
        </xsd:restriction>
      </xsd:simpleType>
    </xsd:element>
    <xsd:element name="Category" ma:index="11" nillable="true" ma:displayName="Category" ma:format="Dropdown" ma:internalName="Category">
      <xsd:simpleType>
        <xsd:restriction base="dms:Choice">
          <xsd:enumeration value="Camp/Workshop/Trip"/>
          <xsd:enumeration value="CDE"/>
          <xsd:enumeration value="Project"/>
          <xsd:enumeration value="Volunteer"/>
        </xsd:restriction>
      </xsd:simpleType>
    </xsd:element>
    <xsd:element name="CDE" ma:index="12" nillable="true" ma:displayName="CDE" ma:format="Dropdown" ma:internalName="CDE">
      <xsd:simpleType>
        <xsd:restriction base="dms:Choice">
          <xsd:enumeration value="Crops"/>
          <xsd:enumeration value="Milk Quality and Products"/>
          <xsd:enumeration value="Dairy Judging"/>
          <xsd:enumeration value="Entomology"/>
          <xsd:enumeration value="Forestry"/>
          <xsd:enumeration value="Hippology"/>
          <xsd:enumeration value="Hoosier Beef Congress​"/>
          <xsd:enumeration value="Horse and Pony"/>
          <xsd:enumeration value="Horticulture"/>
          <xsd:enumeration value="Livestock Judging"/>
          <xsd:enumeration value="Livestock Skillathon"/>
          <xsd:enumeration value="Meat Judging"/>
          <xsd:enumeration value="Poultry Judging"/>
          <xsd:enumeration value="Soil Judging"/>
          <xsd:enumeration value="Wildlife Habitat ​​"/>
        </xsd:restriction>
      </xsd:simpleType>
    </xsd:element>
    <xsd:element name="Program_x0020_Area" ma:index="13" nillable="true" ma:displayName="Program Area" ma:internalName="Program_x0020_Area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itizenship"/>
                    <xsd:enumeration value="Healthy Living"/>
                    <xsd:enumeration value="STEM &amp; Agriculture"/>
                    <xsd:enumeration value="Other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ED1EF61-E30D-4B93-B246-B50A8CA3A0F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http://purl.org/dc/terms/"/>
    <ds:schemaRef ds:uri="http://schemas.microsoft.com/office/infopath/2007/PartnerControls"/>
    <ds:schemaRef ds:uri="df85e10f-883b-4101-9949-57777d45c040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8B34DA-A128-45E7-ACAE-FC098A735B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df85e10f-883b-4101-9949-57777d45c0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D322237-A54F-4B1A-8242-50F14EFEEA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553</Words>
  <Application>Microsoft Office PowerPoint</Application>
  <PresentationFormat>On-screen Show (4:3)</PresentationFormat>
  <Paragraphs>141</Paragraphs>
  <Slides>39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Office Theme</vt:lpstr>
      <vt:lpstr>Photo Editor Photo</vt:lpstr>
      <vt:lpstr>4-H/FFA Crops Career Development Event 2011-2015</vt:lpstr>
      <vt:lpstr>Johnsongrass</vt:lpstr>
      <vt:lpstr>Perennial sowthistle</vt:lpstr>
      <vt:lpstr>Dandelion</vt:lpstr>
      <vt:lpstr>Canada thistle </vt:lpstr>
      <vt:lpstr>Wild garlic</vt:lpstr>
      <vt:lpstr>Bitter wintercress</vt:lpstr>
      <vt:lpstr>Buckhorn plantain</vt:lpstr>
      <vt:lpstr>Curly dock</vt:lpstr>
      <vt:lpstr>Eastern black nightshade</vt:lpstr>
      <vt:lpstr>Horsenettle</vt:lpstr>
      <vt:lpstr>Shepherdspurse</vt:lpstr>
      <vt:lpstr>Field pepperweed</vt:lpstr>
      <vt:lpstr>Oxeye daisy</vt:lpstr>
      <vt:lpstr>Field pennycress</vt:lpstr>
      <vt:lpstr>Wild mustard</vt:lpstr>
      <vt:lpstr>Velvetleaf</vt:lpstr>
      <vt:lpstr>Common ragweed</vt:lpstr>
      <vt:lpstr>Pennsylvania smartweed</vt:lpstr>
      <vt:lpstr>Morningglory</vt:lpstr>
      <vt:lpstr>Bindweed</vt:lpstr>
      <vt:lpstr>Wild buckwheat</vt:lpstr>
      <vt:lpstr>Redroot pigweed</vt:lpstr>
      <vt:lpstr>Green foxtail</vt:lpstr>
      <vt:lpstr>Giant foxtail</vt:lpstr>
      <vt:lpstr>Wild carrot</vt:lpstr>
      <vt:lpstr>Jimsonweed</vt:lpstr>
      <vt:lpstr>Giant ragweed</vt:lpstr>
      <vt:lpstr>Horseweed</vt:lpstr>
      <vt:lpstr>Quackgrass</vt:lpstr>
      <vt:lpstr>Downy brome</vt:lpstr>
      <vt:lpstr>Common lambsquarters</vt:lpstr>
      <vt:lpstr>Barnyardgrass</vt:lpstr>
      <vt:lpstr>Fall panicum</vt:lpstr>
      <vt:lpstr>Large crabgrass</vt:lpstr>
      <vt:lpstr>Common milkweed</vt:lpstr>
      <vt:lpstr>Cocklebur</vt:lpstr>
      <vt:lpstr>Burcucumber</vt:lpstr>
      <vt:lpstr>Trumpetcreeper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4-H/FFA Crops Career Development Event 2005-2010</dc:title>
  <dc:creator>Sam</dc:creator>
  <cp:lastModifiedBy>Price, Gina J.</cp:lastModifiedBy>
  <cp:revision>20</cp:revision>
  <dcterms:created xsi:type="dcterms:W3CDTF">2010-08-21T19:58:32Z</dcterms:created>
  <dcterms:modified xsi:type="dcterms:W3CDTF">2021-05-02T17:31:37Z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0x010100C02086E42656D2438DE535EC94DD6D99</vt:lpwstr>
  </property>
</Properties>
</file>