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8"/>
  </p:notesMasterIdLst>
  <p:sldIdLst>
    <p:sldId id="261" r:id="rId2"/>
    <p:sldId id="263" r:id="rId3"/>
    <p:sldId id="266" r:id="rId4"/>
    <p:sldId id="265" r:id="rId5"/>
    <p:sldId id="271" r:id="rId6"/>
    <p:sldId id="272" r:id="rId7"/>
    <p:sldId id="273" r:id="rId8"/>
    <p:sldId id="274" r:id="rId9"/>
    <p:sldId id="275" r:id="rId10"/>
    <p:sldId id="276" r:id="rId11"/>
    <p:sldId id="343" r:id="rId12"/>
    <p:sldId id="286" r:id="rId13"/>
    <p:sldId id="288" r:id="rId14"/>
    <p:sldId id="289" r:id="rId15"/>
    <p:sldId id="342" r:id="rId16"/>
    <p:sldId id="277" r:id="rId17"/>
    <p:sldId id="278" r:id="rId18"/>
    <p:sldId id="279" r:id="rId19"/>
    <p:sldId id="280" r:id="rId20"/>
    <p:sldId id="281" r:id="rId21"/>
    <p:sldId id="282" r:id="rId22"/>
    <p:sldId id="283" r:id="rId23"/>
    <p:sldId id="284" r:id="rId24"/>
    <p:sldId id="285" r:id="rId25"/>
    <p:sldId id="290" r:id="rId26"/>
    <p:sldId id="291" r:id="rId27"/>
    <p:sldId id="292" r:id="rId28"/>
    <p:sldId id="293" r:id="rId29"/>
    <p:sldId id="295" r:id="rId30"/>
    <p:sldId id="296" r:id="rId31"/>
    <p:sldId id="297" r:id="rId32"/>
    <p:sldId id="298" r:id="rId33"/>
    <p:sldId id="299" r:id="rId34"/>
    <p:sldId id="300" r:id="rId35"/>
    <p:sldId id="301" r:id="rId36"/>
    <p:sldId id="302" r:id="rId37"/>
    <p:sldId id="303" r:id="rId38"/>
    <p:sldId id="304" r:id="rId39"/>
    <p:sldId id="305" r:id="rId40"/>
    <p:sldId id="306" r:id="rId41"/>
    <p:sldId id="307" r:id="rId42"/>
    <p:sldId id="308" r:id="rId43"/>
    <p:sldId id="309" r:id="rId44"/>
    <p:sldId id="310" r:id="rId45"/>
    <p:sldId id="311" r:id="rId46"/>
    <p:sldId id="312" r:id="rId47"/>
    <p:sldId id="313" r:id="rId48"/>
    <p:sldId id="314" r:id="rId49"/>
    <p:sldId id="315" r:id="rId50"/>
    <p:sldId id="316" r:id="rId51"/>
    <p:sldId id="317" r:id="rId52"/>
    <p:sldId id="318" r:id="rId53"/>
    <p:sldId id="319" r:id="rId54"/>
    <p:sldId id="320" r:id="rId55"/>
    <p:sldId id="321" r:id="rId56"/>
    <p:sldId id="322" r:id="rId57"/>
    <p:sldId id="323" r:id="rId58"/>
    <p:sldId id="324" r:id="rId59"/>
    <p:sldId id="325" r:id="rId60"/>
    <p:sldId id="326" r:id="rId61"/>
    <p:sldId id="327" r:id="rId62"/>
    <p:sldId id="328" r:id="rId63"/>
    <p:sldId id="329" r:id="rId64"/>
    <p:sldId id="330" r:id="rId65"/>
    <p:sldId id="331" r:id="rId66"/>
    <p:sldId id="344" r:id="rId67"/>
    <p:sldId id="332" r:id="rId68"/>
    <p:sldId id="333" r:id="rId69"/>
    <p:sldId id="334" r:id="rId70"/>
    <p:sldId id="335" r:id="rId71"/>
    <p:sldId id="345" r:id="rId72"/>
    <p:sldId id="337" r:id="rId73"/>
    <p:sldId id="338" r:id="rId74"/>
    <p:sldId id="339" r:id="rId75"/>
    <p:sldId id="346" r:id="rId76"/>
    <p:sldId id="341" r:id="rId7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3F3F"/>
    <a:srgbClr val="7B7A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66" autoAdjust="0"/>
    <p:restoredTop sz="94643"/>
  </p:normalViewPr>
  <p:slideViewPr>
    <p:cSldViewPr snapToGrid="0" snapToObjects="1">
      <p:cViewPr varScale="1">
        <p:scale>
          <a:sx n="89" d="100"/>
          <a:sy n="89" d="100"/>
        </p:scale>
        <p:origin x="205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53C10D1-02E9-4CCA-B07F-FC8FE69FBDA6}" type="datetimeFigureOut">
              <a:rPr lang="en-US" smtClean="0"/>
              <a:t>11/20/2023</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BBD6BF8-FAC6-441A-AE56-9BCEECD7329B}" type="slidenum">
              <a:rPr lang="en-US" smtClean="0"/>
              <a:t>‹#›</a:t>
            </a:fld>
            <a:endParaRPr lang="en-US"/>
          </a:p>
        </p:txBody>
      </p:sp>
    </p:spTree>
    <p:extLst>
      <p:ext uri="{BB962C8B-B14F-4D97-AF65-F5344CB8AC3E}">
        <p14:creationId xmlns:p14="http://schemas.microsoft.com/office/powerpoint/2010/main" val="1001085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7066" indent="-291179">
              <a:defRPr sz="2400">
                <a:solidFill>
                  <a:schemeClr val="tx1"/>
                </a:solidFill>
                <a:latin typeface="Arial" panose="020B0604020202020204" pitchFamily="34" charset="0"/>
                <a:ea typeface="ＭＳ Ｐゴシック" panose="020B0600070205080204" pitchFamily="34" charset="-128"/>
              </a:defRPr>
            </a:lvl2pPr>
            <a:lvl3pPr marL="1164717" indent="-232943">
              <a:defRPr sz="2400">
                <a:solidFill>
                  <a:schemeClr val="tx1"/>
                </a:solidFill>
                <a:latin typeface="Arial" panose="020B0604020202020204" pitchFamily="34" charset="0"/>
                <a:ea typeface="ＭＳ Ｐゴシック" panose="020B0600070205080204" pitchFamily="34" charset="-128"/>
              </a:defRPr>
            </a:lvl3pPr>
            <a:lvl4pPr marL="1630604" indent="-232943">
              <a:defRPr sz="2400">
                <a:solidFill>
                  <a:schemeClr val="tx1"/>
                </a:solidFill>
                <a:latin typeface="Arial" panose="020B0604020202020204" pitchFamily="34" charset="0"/>
                <a:ea typeface="ＭＳ Ｐゴシック" panose="020B0600070205080204" pitchFamily="34" charset="-128"/>
              </a:defRPr>
            </a:lvl4pPr>
            <a:lvl5pPr marL="2096491" indent="-232943">
              <a:defRPr sz="2400">
                <a:solidFill>
                  <a:schemeClr val="tx1"/>
                </a:solidFill>
                <a:latin typeface="Arial" panose="020B0604020202020204" pitchFamily="34" charset="0"/>
                <a:ea typeface="ＭＳ Ｐゴシック" panose="020B0600070205080204" pitchFamily="34" charset="-128"/>
              </a:defRPr>
            </a:lvl5pPr>
            <a:lvl6pPr marL="2562377" indent="-23294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28264" indent="-23294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94151" indent="-23294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60038" indent="-23294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F3F48D4-3F0D-4D4C-A98D-27F302B23428}" type="slidenum">
              <a:rPr lang="en-US" altLang="en-US" sz="1200"/>
              <a:pPr/>
              <a:t>3</a:t>
            </a:fld>
            <a:endParaRPr lang="en-US" altLang="en-US" sz="1200"/>
          </a:p>
        </p:txBody>
      </p:sp>
    </p:spTree>
    <p:extLst>
      <p:ext uri="{BB962C8B-B14F-4D97-AF65-F5344CB8AC3E}">
        <p14:creationId xmlns:p14="http://schemas.microsoft.com/office/powerpoint/2010/main" val="17287439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6D1785A-A158-5840-AA1B-8DA68A177BA4}"/>
              </a:ext>
            </a:extLst>
          </p:cNvPr>
          <p:cNvSpPr>
            <a:spLocks noGrp="1"/>
          </p:cNvSpPr>
          <p:nvPr>
            <p:ph type="subTitle" idx="1"/>
          </p:nvPr>
        </p:nvSpPr>
        <p:spPr>
          <a:xfrm>
            <a:off x="2686050" y="3787567"/>
            <a:ext cx="5314950" cy="1256401"/>
          </a:xfrm>
        </p:spPr>
        <p:txBody>
          <a:bodyPr>
            <a:normAutofit/>
          </a:bodyPr>
          <a:lstStyle>
            <a:lvl1pPr marL="0" indent="0" algn="l">
              <a:lnSpc>
                <a:spcPts val="2700"/>
              </a:lnSpc>
              <a:buNone/>
              <a:defRPr sz="2700" b="0" i="0" spc="38" baseline="0">
                <a:solidFill>
                  <a:srgbClr val="7B7A7A"/>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493A262E-62EA-494D-8CA4-C5F3A425E911}"/>
              </a:ext>
            </a:extLst>
          </p:cNvPr>
          <p:cNvSpPr>
            <a:spLocks noGrp="1"/>
          </p:cNvSpPr>
          <p:nvPr>
            <p:ph type="ftr" sz="quarter" idx="11"/>
          </p:nvPr>
        </p:nvSpPr>
        <p:spPr>
          <a:xfrm>
            <a:off x="2686051" y="6356351"/>
            <a:ext cx="4261757" cy="365125"/>
          </a:xfrm>
        </p:spPr>
        <p:txBody>
          <a:bodyPr/>
          <a:lstStyle>
            <a:lvl1pPr algn="l">
              <a:defRPr/>
            </a:lvl1pPr>
          </a:lstStyle>
          <a:p>
            <a:endParaRPr lang="en-US" dirty="0"/>
          </a:p>
        </p:txBody>
      </p:sp>
      <p:sp>
        <p:nvSpPr>
          <p:cNvPr id="9" name="Title 1">
            <a:extLst>
              <a:ext uri="{FF2B5EF4-FFF2-40B4-BE49-F238E27FC236}">
                <a16:creationId xmlns:a16="http://schemas.microsoft.com/office/drawing/2014/main" id="{32649911-772F-0D41-A344-1488E8CEC5A9}"/>
              </a:ext>
            </a:extLst>
          </p:cNvPr>
          <p:cNvSpPr>
            <a:spLocks noGrp="1"/>
          </p:cNvSpPr>
          <p:nvPr>
            <p:ph type="title"/>
          </p:nvPr>
        </p:nvSpPr>
        <p:spPr>
          <a:xfrm>
            <a:off x="2686050" y="2624344"/>
            <a:ext cx="5314950" cy="1096962"/>
          </a:xfrm>
        </p:spPr>
        <p:txBody>
          <a:bodyPr anchor="b"/>
          <a:lstStyle>
            <a:lvl1pPr>
              <a:defRPr sz="4500" baseline="0">
                <a:latin typeface="Arial" panose="020B0604020202020204" pitchFamily="34" charset="0"/>
              </a:defRPr>
            </a:lvl1pPr>
          </a:lstStyle>
          <a:p>
            <a:r>
              <a:rPr lang="en-US"/>
              <a:t>Click to edit Master title style</a:t>
            </a:r>
            <a:endParaRPr lang="en-US" dirty="0"/>
          </a:p>
        </p:txBody>
      </p:sp>
      <p:pic>
        <p:nvPicPr>
          <p:cNvPr id="4" name="Picture 3">
            <a:extLst>
              <a:ext uri="{FF2B5EF4-FFF2-40B4-BE49-F238E27FC236}">
                <a16:creationId xmlns:a16="http://schemas.microsoft.com/office/drawing/2014/main" id="{3E0EE793-06D8-7A46-A779-629A3BB33AF0}"/>
              </a:ext>
            </a:extLst>
          </p:cNvPr>
          <p:cNvPicPr>
            <a:picLocks noChangeAspect="1"/>
          </p:cNvPicPr>
          <p:nvPr userDrawn="1"/>
        </p:nvPicPr>
        <p:blipFill>
          <a:blip r:embed="rId2"/>
          <a:stretch>
            <a:fillRect/>
          </a:stretch>
        </p:blipFill>
        <p:spPr>
          <a:xfrm>
            <a:off x="1" y="1"/>
            <a:ext cx="9245609" cy="6940627"/>
          </a:xfrm>
          <a:prstGeom prst="rect">
            <a:avLst/>
          </a:prstGeom>
        </p:spPr>
      </p:pic>
      <p:pic>
        <p:nvPicPr>
          <p:cNvPr id="8" name="Picture 7">
            <a:extLst>
              <a:ext uri="{FF2B5EF4-FFF2-40B4-BE49-F238E27FC236}">
                <a16:creationId xmlns:a16="http://schemas.microsoft.com/office/drawing/2014/main" id="{9A26447F-DF45-CD45-9822-19E952EA779D}"/>
              </a:ext>
            </a:extLst>
          </p:cNvPr>
          <p:cNvPicPr>
            <a:picLocks noChangeAspect="1"/>
          </p:cNvPicPr>
          <p:nvPr userDrawn="1"/>
        </p:nvPicPr>
        <p:blipFill>
          <a:blip r:embed="rId3"/>
          <a:stretch>
            <a:fillRect/>
          </a:stretch>
        </p:blipFill>
        <p:spPr>
          <a:xfrm>
            <a:off x="4229" y="-1"/>
            <a:ext cx="9245609" cy="6940627"/>
          </a:xfrm>
          <a:prstGeom prst="rect">
            <a:avLst/>
          </a:prstGeom>
        </p:spPr>
      </p:pic>
      <p:pic>
        <p:nvPicPr>
          <p:cNvPr id="10" name="Picture 9">
            <a:extLst>
              <a:ext uri="{FF2B5EF4-FFF2-40B4-BE49-F238E27FC236}">
                <a16:creationId xmlns:a16="http://schemas.microsoft.com/office/drawing/2014/main" id="{C9FA3AD4-F2A3-8640-BD80-F4AE3B6A786E}"/>
              </a:ext>
            </a:extLst>
          </p:cNvPr>
          <p:cNvPicPr>
            <a:picLocks noChangeAspect="1"/>
          </p:cNvPicPr>
          <p:nvPr userDrawn="1"/>
        </p:nvPicPr>
        <p:blipFill>
          <a:blip r:embed="rId4"/>
          <a:stretch>
            <a:fillRect/>
          </a:stretch>
        </p:blipFill>
        <p:spPr>
          <a:xfrm>
            <a:off x="4229" y="-1"/>
            <a:ext cx="9249837" cy="6943801"/>
          </a:xfrm>
          <a:prstGeom prst="rect">
            <a:avLst/>
          </a:prstGeom>
        </p:spPr>
      </p:pic>
    </p:spTree>
    <p:extLst>
      <p:ext uri="{BB962C8B-B14F-4D97-AF65-F5344CB8AC3E}">
        <p14:creationId xmlns:p14="http://schemas.microsoft.com/office/powerpoint/2010/main" val="2787967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AD19F-1A8A-F94F-B2B4-029C6486A9A9}"/>
              </a:ext>
            </a:extLst>
          </p:cNvPr>
          <p:cNvSpPr>
            <a:spLocks noGrp="1"/>
          </p:cNvSpPr>
          <p:nvPr>
            <p:ph type="title"/>
          </p:nvPr>
        </p:nvSpPr>
        <p:spPr/>
        <p:txBody>
          <a:bodyPr/>
          <a:lstStyle>
            <a:lvl1pPr>
              <a:defRPr baseline="0">
                <a:latin typeface="Arial" panose="020B0604020202020204" pitchFamily="34" charset="0"/>
              </a:defRPr>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FB03CE3-D2D9-0C43-A48B-9F0696541A13}"/>
              </a:ext>
            </a:extLst>
          </p:cNvPr>
          <p:cNvSpPr>
            <a:spLocks noGrp="1"/>
          </p:cNvSpPr>
          <p:nvPr>
            <p:ph type="body" orient="vert" idx="1"/>
          </p:nvPr>
        </p:nvSpPr>
        <p:spPr/>
        <p:txBody>
          <a:bodyPr vert="eaVert"/>
          <a:lstStyle>
            <a:lvl1pPr>
              <a:defRPr baseline="0">
                <a:latin typeface="Arial" panose="020B0604020202020204" pitchFamily="34" charset="0"/>
              </a:defRPr>
            </a:lvl1pPr>
            <a:lvl2pPr>
              <a:defRPr baseline="0">
                <a:latin typeface="Arial" panose="020B0604020202020204" pitchFamily="34" charset="0"/>
              </a:defRPr>
            </a:lvl2pPr>
          </a:lstStyle>
          <a:p>
            <a:pPr lvl="0"/>
            <a:r>
              <a:rPr lang="en-US"/>
              <a:t>Edit Master text styles</a:t>
            </a:r>
          </a:p>
          <a:p>
            <a:pPr lvl="1"/>
            <a:r>
              <a:rPr lang="en-US"/>
              <a:t>Second level</a:t>
            </a:r>
          </a:p>
          <a:p>
            <a:pPr lvl="2"/>
            <a:r>
              <a:rPr lang="en-US"/>
              <a:t>Third level</a:t>
            </a:r>
          </a:p>
        </p:txBody>
      </p:sp>
      <p:sp>
        <p:nvSpPr>
          <p:cNvPr id="4" name="Date Placeholder 3">
            <a:extLst>
              <a:ext uri="{FF2B5EF4-FFF2-40B4-BE49-F238E27FC236}">
                <a16:creationId xmlns:a16="http://schemas.microsoft.com/office/drawing/2014/main" id="{ADC9DE97-9E3B-9443-A8C5-BD381FBBA7FD}"/>
              </a:ext>
            </a:extLst>
          </p:cNvPr>
          <p:cNvSpPr>
            <a:spLocks noGrp="1"/>
          </p:cNvSpPr>
          <p:nvPr>
            <p:ph type="dt" sz="half" idx="10"/>
          </p:nvPr>
        </p:nvSpPr>
        <p:spPr/>
        <p:txBody>
          <a:bodyPr/>
          <a:lstStyle/>
          <a:p>
            <a:fld id="{B4DE7C81-E38E-E447-A68E-9C210CB827C3}" type="datetimeFigureOut">
              <a:rPr lang="en-US" smtClean="0"/>
              <a:t>11/20/2023</a:t>
            </a:fld>
            <a:endParaRPr lang="en-US"/>
          </a:p>
        </p:txBody>
      </p:sp>
      <p:sp>
        <p:nvSpPr>
          <p:cNvPr id="5" name="Footer Placeholder 4">
            <a:extLst>
              <a:ext uri="{FF2B5EF4-FFF2-40B4-BE49-F238E27FC236}">
                <a16:creationId xmlns:a16="http://schemas.microsoft.com/office/drawing/2014/main" id="{DB7F441C-7571-DD43-9C1E-EF7A3F210C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C20F7-FAD9-264D-A0C8-452A45B11291}"/>
              </a:ext>
            </a:extLst>
          </p:cNvPr>
          <p:cNvSpPr>
            <a:spLocks noGrp="1"/>
          </p:cNvSpPr>
          <p:nvPr>
            <p:ph type="sldNum" sz="quarter" idx="12"/>
          </p:nvPr>
        </p:nvSpPr>
        <p:spPr>
          <a:xfrm>
            <a:off x="6381750" y="6400008"/>
            <a:ext cx="2057400" cy="365125"/>
          </a:xfrm>
          <a:prstGeom prst="rect">
            <a:avLst/>
          </a:prstGeom>
        </p:spPr>
        <p:txBody>
          <a:bodyPr/>
          <a:lstStyle/>
          <a:p>
            <a:fld id="{C9BBB7FD-A5E7-4F42-B1B7-E18192863CE4}" type="slidenum">
              <a:rPr lang="en-US" smtClean="0"/>
              <a:t>‹#›</a:t>
            </a:fld>
            <a:endParaRPr lang="en-US"/>
          </a:p>
        </p:txBody>
      </p:sp>
    </p:spTree>
    <p:extLst>
      <p:ext uri="{BB962C8B-B14F-4D97-AF65-F5344CB8AC3E}">
        <p14:creationId xmlns:p14="http://schemas.microsoft.com/office/powerpoint/2010/main" val="2333037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79682A-FAF8-AA43-A1C8-87BD62D4FAD3}"/>
              </a:ext>
            </a:extLst>
          </p:cNvPr>
          <p:cNvSpPr>
            <a:spLocks noGrp="1"/>
          </p:cNvSpPr>
          <p:nvPr>
            <p:ph type="title" orient="vert"/>
          </p:nvPr>
        </p:nvSpPr>
        <p:spPr>
          <a:xfrm>
            <a:off x="6157913" y="1028699"/>
            <a:ext cx="1971675" cy="5148263"/>
          </a:xfrm>
        </p:spPr>
        <p:txBody>
          <a:bodyPr vert="eaVert"/>
          <a:lstStyle>
            <a:lvl1pPr>
              <a:defRPr baseline="0">
                <a:latin typeface="Arial" panose="020B0604020202020204" pitchFamily="34" charset="0"/>
              </a:defRPr>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7D9C233-5337-2C47-A92A-A3186B8BDF7F}"/>
              </a:ext>
            </a:extLst>
          </p:cNvPr>
          <p:cNvSpPr>
            <a:spLocks noGrp="1"/>
          </p:cNvSpPr>
          <p:nvPr>
            <p:ph type="body" orient="vert" idx="1"/>
          </p:nvPr>
        </p:nvSpPr>
        <p:spPr>
          <a:xfrm>
            <a:off x="628650" y="1028700"/>
            <a:ext cx="5414963" cy="5148263"/>
          </a:xfrm>
        </p:spPr>
        <p:txBody>
          <a:bodyPr vert="eaVert"/>
          <a:lstStyle>
            <a:lvl1pPr>
              <a:defRPr baseline="0">
                <a:latin typeface="Arial" panose="020B0604020202020204" pitchFamily="34" charset="0"/>
              </a:defRPr>
            </a:lvl1pPr>
            <a:lvl2pPr>
              <a:defRPr baseline="0">
                <a:latin typeface="Arial" panose="020B0604020202020204" pitchFamily="34" charset="0"/>
              </a:defRPr>
            </a:lvl2pPr>
          </a:lstStyle>
          <a:p>
            <a:pPr lvl="0"/>
            <a:r>
              <a:rPr lang="en-US"/>
              <a:t>Edit Master text styles</a:t>
            </a:r>
          </a:p>
          <a:p>
            <a:pPr lvl="1"/>
            <a:r>
              <a:rPr lang="en-US"/>
              <a:t>Second level</a:t>
            </a:r>
          </a:p>
        </p:txBody>
      </p:sp>
      <p:sp>
        <p:nvSpPr>
          <p:cNvPr id="4" name="Date Placeholder 3">
            <a:extLst>
              <a:ext uri="{FF2B5EF4-FFF2-40B4-BE49-F238E27FC236}">
                <a16:creationId xmlns:a16="http://schemas.microsoft.com/office/drawing/2014/main" id="{FB0DB0F7-4F44-344B-AB37-BF5C2CFDA68A}"/>
              </a:ext>
            </a:extLst>
          </p:cNvPr>
          <p:cNvSpPr>
            <a:spLocks noGrp="1"/>
          </p:cNvSpPr>
          <p:nvPr>
            <p:ph type="dt" sz="half" idx="10"/>
          </p:nvPr>
        </p:nvSpPr>
        <p:spPr/>
        <p:txBody>
          <a:bodyPr/>
          <a:lstStyle/>
          <a:p>
            <a:fld id="{B4DE7C81-E38E-E447-A68E-9C210CB827C3}" type="datetimeFigureOut">
              <a:rPr lang="en-US" smtClean="0"/>
              <a:t>11/20/2023</a:t>
            </a:fld>
            <a:endParaRPr lang="en-US"/>
          </a:p>
        </p:txBody>
      </p:sp>
      <p:sp>
        <p:nvSpPr>
          <p:cNvPr id="5" name="Footer Placeholder 4">
            <a:extLst>
              <a:ext uri="{FF2B5EF4-FFF2-40B4-BE49-F238E27FC236}">
                <a16:creationId xmlns:a16="http://schemas.microsoft.com/office/drawing/2014/main" id="{AE8A18EE-2449-644F-9FFD-EAB7495A91F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547463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295400"/>
            <a:ext cx="7772400" cy="762000"/>
          </a:xfrm>
        </p:spPr>
        <p:txBody>
          <a:bodyPr/>
          <a:lstStyle/>
          <a:p>
            <a:r>
              <a:rPr lang="en-US"/>
              <a:t>Click to edit Master title style</a:t>
            </a:r>
          </a:p>
        </p:txBody>
      </p:sp>
      <p:sp>
        <p:nvSpPr>
          <p:cNvPr id="3" name="Text Placeholder 2"/>
          <p:cNvSpPr>
            <a:spLocks noGrp="1"/>
          </p:cNvSpPr>
          <p:nvPr>
            <p:ph type="body" sz="half" idx="1"/>
          </p:nvPr>
        </p:nvSpPr>
        <p:spPr>
          <a:xfrm>
            <a:off x="685800" y="2286000"/>
            <a:ext cx="3810000"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286000"/>
            <a:ext cx="38100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267200"/>
            <a:ext cx="38100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r>
              <a:rPr lang="en-US"/>
              <a:t>Purdue University is an Equal Opportunity/Equal Access institution.</a:t>
            </a:r>
            <a:endParaRPr lang="en-US" sz="1400"/>
          </a:p>
        </p:txBody>
      </p:sp>
      <p:sp>
        <p:nvSpPr>
          <p:cNvPr id="8" name="Slide Number Placeholder 5"/>
          <p:cNvSpPr>
            <a:spLocks noGrp="1"/>
          </p:cNvSpPr>
          <p:nvPr>
            <p:ph type="sldNum" sz="quarter" idx="12"/>
          </p:nvPr>
        </p:nvSpPr>
        <p:spPr/>
        <p:txBody>
          <a:bodyPr/>
          <a:lstStyle>
            <a:lvl1pPr>
              <a:defRPr/>
            </a:lvl1pPr>
          </a:lstStyle>
          <a:p>
            <a:pPr>
              <a:defRPr/>
            </a:pPr>
            <a:fld id="{19365841-2780-47B5-BBD5-7C3ECA877609}" type="slidenum">
              <a:rPr lang="en-US"/>
              <a:pPr>
                <a:defRPr/>
              </a:pPr>
              <a:t>‹#›</a:t>
            </a:fld>
            <a:endParaRPr lang="en-US"/>
          </a:p>
        </p:txBody>
      </p:sp>
    </p:spTree>
    <p:extLst>
      <p:ext uri="{BB962C8B-B14F-4D97-AF65-F5344CB8AC3E}">
        <p14:creationId xmlns:p14="http://schemas.microsoft.com/office/powerpoint/2010/main" val="2542411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1295400"/>
            <a:ext cx="7772400" cy="762000"/>
          </a:xfrm>
        </p:spPr>
        <p:txBody>
          <a:bodyPr/>
          <a:lstStyle/>
          <a:p>
            <a:r>
              <a:rPr lang="en-US"/>
              <a:t>Click to edit Master title style</a:t>
            </a:r>
          </a:p>
        </p:txBody>
      </p:sp>
      <p:sp>
        <p:nvSpPr>
          <p:cNvPr id="3" name="Content Placeholder 2"/>
          <p:cNvSpPr>
            <a:spLocks noGrp="1"/>
          </p:cNvSpPr>
          <p:nvPr>
            <p:ph sz="quarter" idx="1"/>
          </p:nvPr>
        </p:nvSpPr>
        <p:spPr>
          <a:xfrm>
            <a:off x="685800" y="2286000"/>
            <a:ext cx="38100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286000"/>
            <a:ext cx="38100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267200"/>
            <a:ext cx="38100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267200"/>
            <a:ext cx="38100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r>
              <a:rPr lang="en-US"/>
              <a:t>Purdue University is an Equal Opportunity/Equal Access institution.</a:t>
            </a:r>
            <a:endParaRPr lang="en-US" sz="1400"/>
          </a:p>
        </p:txBody>
      </p:sp>
      <p:sp>
        <p:nvSpPr>
          <p:cNvPr id="9" name="Slide Number Placeholder 5"/>
          <p:cNvSpPr>
            <a:spLocks noGrp="1"/>
          </p:cNvSpPr>
          <p:nvPr>
            <p:ph type="sldNum" sz="quarter" idx="12"/>
          </p:nvPr>
        </p:nvSpPr>
        <p:spPr/>
        <p:txBody>
          <a:bodyPr/>
          <a:lstStyle>
            <a:lvl1pPr>
              <a:defRPr/>
            </a:lvl1pPr>
          </a:lstStyle>
          <a:p>
            <a:pPr>
              <a:defRPr/>
            </a:pPr>
            <a:fld id="{EBC447AB-A34C-446A-9D6B-E199ABDA8D4F}" type="slidenum">
              <a:rPr lang="en-US"/>
              <a:pPr>
                <a:defRPr/>
              </a:pPr>
              <a:t>‹#›</a:t>
            </a:fld>
            <a:endParaRPr lang="en-US"/>
          </a:p>
        </p:txBody>
      </p:sp>
    </p:spTree>
    <p:extLst>
      <p:ext uri="{BB962C8B-B14F-4D97-AF65-F5344CB8AC3E}">
        <p14:creationId xmlns:p14="http://schemas.microsoft.com/office/powerpoint/2010/main" val="332153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1295400"/>
            <a:ext cx="77724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r>
              <a:rPr lang="en-US"/>
              <a:t>Purdue University is an Equal Opportunity/Equal Access institution.</a:t>
            </a:r>
            <a:endParaRPr lang="en-US" sz="1400"/>
          </a:p>
        </p:txBody>
      </p:sp>
      <p:sp>
        <p:nvSpPr>
          <p:cNvPr id="5" name="Slide Number Placeholder 5"/>
          <p:cNvSpPr>
            <a:spLocks noGrp="1"/>
          </p:cNvSpPr>
          <p:nvPr>
            <p:ph type="sldNum" sz="quarter" idx="12"/>
          </p:nvPr>
        </p:nvSpPr>
        <p:spPr/>
        <p:txBody>
          <a:bodyPr/>
          <a:lstStyle>
            <a:lvl1pPr>
              <a:defRPr/>
            </a:lvl1pPr>
          </a:lstStyle>
          <a:p>
            <a:pPr>
              <a:defRPr/>
            </a:pPr>
            <a:fld id="{7E246F55-92B1-45DF-B661-80FF1BBCE2A5}" type="slidenum">
              <a:rPr lang="en-US"/>
              <a:pPr>
                <a:defRPr/>
              </a:pPr>
              <a:t>‹#›</a:t>
            </a:fld>
            <a:endParaRPr lang="en-US"/>
          </a:p>
        </p:txBody>
      </p:sp>
    </p:spTree>
    <p:extLst>
      <p:ext uri="{BB962C8B-B14F-4D97-AF65-F5344CB8AC3E}">
        <p14:creationId xmlns:p14="http://schemas.microsoft.com/office/powerpoint/2010/main" val="13016300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1295400"/>
            <a:ext cx="7772400" cy="762000"/>
          </a:xfrm>
        </p:spPr>
        <p:txBody>
          <a:bodyPr/>
          <a:lstStyle/>
          <a:p>
            <a:r>
              <a:rPr lang="en-US"/>
              <a:t>Click to edit Master title style</a:t>
            </a:r>
          </a:p>
        </p:txBody>
      </p:sp>
      <p:sp>
        <p:nvSpPr>
          <p:cNvPr id="3" name="Table Placeholder 2"/>
          <p:cNvSpPr>
            <a:spLocks noGrp="1"/>
          </p:cNvSpPr>
          <p:nvPr>
            <p:ph type="tbl" idx="1"/>
          </p:nvPr>
        </p:nvSpPr>
        <p:spPr>
          <a:xfrm>
            <a:off x="685800" y="2286000"/>
            <a:ext cx="7772400" cy="3810000"/>
          </a:xfrm>
        </p:spPr>
        <p:txBody>
          <a:bodyPr rtlCol="0">
            <a:normAutofit/>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Purdue University is an Equal Opportunity/Equal Access institution.</a:t>
            </a:r>
            <a:endParaRPr lang="en-US" sz="1400"/>
          </a:p>
        </p:txBody>
      </p:sp>
      <p:sp>
        <p:nvSpPr>
          <p:cNvPr id="6" name="Slide Number Placeholder 5"/>
          <p:cNvSpPr>
            <a:spLocks noGrp="1"/>
          </p:cNvSpPr>
          <p:nvPr>
            <p:ph type="sldNum" sz="quarter" idx="12"/>
          </p:nvPr>
        </p:nvSpPr>
        <p:spPr/>
        <p:txBody>
          <a:bodyPr/>
          <a:lstStyle>
            <a:lvl1pPr>
              <a:defRPr/>
            </a:lvl1pPr>
          </a:lstStyle>
          <a:p>
            <a:pPr>
              <a:defRPr/>
            </a:pPr>
            <a:fld id="{759D1013-974D-49B8-8C25-C1A877C5794A}" type="slidenum">
              <a:rPr lang="en-US"/>
              <a:pPr>
                <a:defRPr/>
              </a:pPr>
              <a:t>‹#›</a:t>
            </a:fld>
            <a:endParaRPr lang="en-US"/>
          </a:p>
        </p:txBody>
      </p:sp>
    </p:spTree>
    <p:extLst>
      <p:ext uri="{BB962C8B-B14F-4D97-AF65-F5344CB8AC3E}">
        <p14:creationId xmlns:p14="http://schemas.microsoft.com/office/powerpoint/2010/main" val="734135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4CD95-9C75-474B-9F70-27DE7440C03B}"/>
              </a:ext>
            </a:extLst>
          </p:cNvPr>
          <p:cNvSpPr>
            <a:spLocks noGrp="1"/>
          </p:cNvSpPr>
          <p:nvPr>
            <p:ph type="title"/>
          </p:nvPr>
        </p:nvSpPr>
        <p:spPr>
          <a:xfrm>
            <a:off x="623887" y="1709739"/>
            <a:ext cx="7396163" cy="2852737"/>
          </a:xfrm>
        </p:spPr>
        <p:txBody>
          <a:bodyPr anchor="b"/>
          <a:lstStyle>
            <a:lvl1pPr>
              <a:defRPr sz="4500" baseline="0">
                <a:latin typeface="Arial" panose="020B0604020202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B4A00E5-9FE3-4545-AC63-E84136773845}"/>
              </a:ext>
            </a:extLst>
          </p:cNvPr>
          <p:cNvSpPr>
            <a:spLocks noGrp="1"/>
          </p:cNvSpPr>
          <p:nvPr>
            <p:ph type="body" idx="1"/>
          </p:nvPr>
        </p:nvSpPr>
        <p:spPr>
          <a:xfrm>
            <a:off x="623887" y="4589464"/>
            <a:ext cx="7396163" cy="1500187"/>
          </a:xfrm>
        </p:spPr>
        <p:txBody>
          <a:bodyPr/>
          <a:lstStyle>
            <a:lvl1pPr marL="0" indent="0">
              <a:buNone/>
              <a:defRPr sz="1800" baseline="0">
                <a:solidFill>
                  <a:schemeClr val="tx1">
                    <a:tint val="75000"/>
                  </a:schemeClr>
                </a:solidFill>
                <a:latin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B3E4DD1-504D-D045-9BE1-CD03E5DEA1D9}"/>
              </a:ext>
            </a:extLst>
          </p:cNvPr>
          <p:cNvSpPr>
            <a:spLocks noGrp="1"/>
          </p:cNvSpPr>
          <p:nvPr>
            <p:ph type="dt" sz="half" idx="10"/>
          </p:nvPr>
        </p:nvSpPr>
        <p:spPr/>
        <p:txBody>
          <a:bodyPr/>
          <a:lstStyle/>
          <a:p>
            <a:fld id="{B4DE7C81-E38E-E447-A68E-9C210CB827C3}" type="datetimeFigureOut">
              <a:rPr lang="en-US" smtClean="0"/>
              <a:t>11/20/2023</a:t>
            </a:fld>
            <a:endParaRPr lang="en-US"/>
          </a:p>
        </p:txBody>
      </p:sp>
      <p:sp>
        <p:nvSpPr>
          <p:cNvPr id="5" name="Footer Placeholder 4">
            <a:extLst>
              <a:ext uri="{FF2B5EF4-FFF2-40B4-BE49-F238E27FC236}">
                <a16:creationId xmlns:a16="http://schemas.microsoft.com/office/drawing/2014/main" id="{B85C4B66-3C4C-9240-9199-27EC5672B82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75122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9A83E-4311-7647-96DA-C66405777FCF}"/>
              </a:ext>
            </a:extLst>
          </p:cNvPr>
          <p:cNvSpPr>
            <a:spLocks noGrp="1"/>
          </p:cNvSpPr>
          <p:nvPr>
            <p:ph type="title"/>
          </p:nvPr>
        </p:nvSpPr>
        <p:spPr/>
        <p:txBody>
          <a:bodyPr/>
          <a:lstStyle>
            <a:lvl1pPr>
              <a:defRPr baseline="0">
                <a:latin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964C27C-16EB-5D41-98FB-6F438627FCF6}"/>
              </a:ext>
            </a:extLst>
          </p:cNvPr>
          <p:cNvSpPr>
            <a:spLocks noGrp="1"/>
          </p:cNvSpPr>
          <p:nvPr>
            <p:ph idx="1"/>
          </p:nvPr>
        </p:nvSpPr>
        <p:spPr/>
        <p:txBody>
          <a:bodyPr/>
          <a:lstStyle>
            <a:lvl1pPr>
              <a:defRPr baseline="0">
                <a:latin typeface="Arial" panose="020B0604020202020204" pitchFamily="34" charset="0"/>
              </a:defRPr>
            </a:lvl1pPr>
            <a:lvl2pPr>
              <a:defRPr baseline="0">
                <a:latin typeface="Arial" panose="020B0604020202020204" pitchFamily="34" charset="0"/>
              </a:defRPr>
            </a:lvl2pPr>
          </a:lstStyle>
          <a:p>
            <a:pPr lvl="0"/>
            <a:r>
              <a:rPr lang="en-US"/>
              <a:t>Edit Master text styles</a:t>
            </a:r>
          </a:p>
          <a:p>
            <a:pPr lvl="1"/>
            <a:r>
              <a:rPr lang="en-US"/>
              <a:t>Second level</a:t>
            </a:r>
          </a:p>
        </p:txBody>
      </p:sp>
      <p:sp>
        <p:nvSpPr>
          <p:cNvPr id="4" name="Date Placeholder 3">
            <a:extLst>
              <a:ext uri="{FF2B5EF4-FFF2-40B4-BE49-F238E27FC236}">
                <a16:creationId xmlns:a16="http://schemas.microsoft.com/office/drawing/2014/main" id="{6AD1E9EC-13DD-1C46-B71F-C2C8F2E0CDCF}"/>
              </a:ext>
            </a:extLst>
          </p:cNvPr>
          <p:cNvSpPr>
            <a:spLocks noGrp="1"/>
          </p:cNvSpPr>
          <p:nvPr>
            <p:ph type="dt" sz="half" idx="10"/>
          </p:nvPr>
        </p:nvSpPr>
        <p:spPr/>
        <p:txBody>
          <a:bodyPr/>
          <a:lstStyle/>
          <a:p>
            <a:fld id="{B4DE7C81-E38E-E447-A68E-9C210CB827C3}" type="datetimeFigureOut">
              <a:rPr lang="en-US" smtClean="0"/>
              <a:t>11/20/2023</a:t>
            </a:fld>
            <a:endParaRPr lang="en-US"/>
          </a:p>
        </p:txBody>
      </p:sp>
      <p:sp>
        <p:nvSpPr>
          <p:cNvPr id="5" name="Footer Placeholder 4">
            <a:extLst>
              <a:ext uri="{FF2B5EF4-FFF2-40B4-BE49-F238E27FC236}">
                <a16:creationId xmlns:a16="http://schemas.microsoft.com/office/drawing/2014/main" id="{BBF93868-035B-C14C-BE8E-8118AF8260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89FD9B-BA9E-8143-94B0-20F9F528AC28}"/>
              </a:ext>
            </a:extLst>
          </p:cNvPr>
          <p:cNvSpPr>
            <a:spLocks noGrp="1"/>
          </p:cNvSpPr>
          <p:nvPr>
            <p:ph type="sldNum" sz="quarter" idx="12"/>
          </p:nvPr>
        </p:nvSpPr>
        <p:spPr>
          <a:xfrm>
            <a:off x="6381750" y="6400008"/>
            <a:ext cx="2057400" cy="365125"/>
          </a:xfrm>
          <a:prstGeom prst="rect">
            <a:avLst/>
          </a:prstGeom>
        </p:spPr>
        <p:txBody>
          <a:bodyPr/>
          <a:lstStyle/>
          <a:p>
            <a:fld id="{C9BBB7FD-A5E7-4F42-B1B7-E18192863CE4}" type="slidenum">
              <a:rPr lang="en-US" smtClean="0"/>
              <a:t>‹#›</a:t>
            </a:fld>
            <a:endParaRPr lang="en-US"/>
          </a:p>
        </p:txBody>
      </p:sp>
    </p:spTree>
    <p:extLst>
      <p:ext uri="{BB962C8B-B14F-4D97-AF65-F5344CB8AC3E}">
        <p14:creationId xmlns:p14="http://schemas.microsoft.com/office/powerpoint/2010/main" val="726005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563CE-6A1B-3F45-B1F7-9EFDB3A7065A}"/>
              </a:ext>
            </a:extLst>
          </p:cNvPr>
          <p:cNvSpPr>
            <a:spLocks noGrp="1"/>
          </p:cNvSpPr>
          <p:nvPr>
            <p:ph type="title"/>
          </p:nvPr>
        </p:nvSpPr>
        <p:spPr/>
        <p:txBody>
          <a:bodyPr/>
          <a:lstStyle>
            <a:lvl1pPr>
              <a:defRPr baseline="0">
                <a:latin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104B3D6-5C23-1441-AF39-2835EB714CEF}"/>
              </a:ext>
            </a:extLst>
          </p:cNvPr>
          <p:cNvSpPr>
            <a:spLocks noGrp="1"/>
          </p:cNvSpPr>
          <p:nvPr>
            <p:ph sz="half" idx="1"/>
          </p:nvPr>
        </p:nvSpPr>
        <p:spPr>
          <a:xfrm>
            <a:off x="628651" y="2590798"/>
            <a:ext cx="3419474" cy="3586165"/>
          </a:xfrm>
        </p:spPr>
        <p:txBody>
          <a:bodyPr/>
          <a:lstStyle>
            <a:lvl1pPr>
              <a:defRPr baseline="0">
                <a:latin typeface="Arial" panose="020B0604020202020204" pitchFamily="34" charset="0"/>
              </a:defRPr>
            </a:lvl1pPr>
            <a:lvl2pPr>
              <a:defRPr baseline="0">
                <a:latin typeface="Arial" panose="020B0604020202020204" pitchFamily="34" charset="0"/>
              </a:defRPr>
            </a:lvl2pPr>
          </a:lstStyle>
          <a:p>
            <a:pPr lvl="0"/>
            <a:r>
              <a:rPr lang="en-US"/>
              <a:t>Edit Master text styles</a:t>
            </a:r>
          </a:p>
          <a:p>
            <a:pPr lvl="1"/>
            <a:r>
              <a:rPr lang="en-US"/>
              <a:t>Second level</a:t>
            </a:r>
          </a:p>
        </p:txBody>
      </p:sp>
      <p:sp>
        <p:nvSpPr>
          <p:cNvPr id="4" name="Content Placeholder 3">
            <a:extLst>
              <a:ext uri="{FF2B5EF4-FFF2-40B4-BE49-F238E27FC236}">
                <a16:creationId xmlns:a16="http://schemas.microsoft.com/office/drawing/2014/main" id="{FC9F16FC-CBE7-344C-B824-3D5A8C595FE1}"/>
              </a:ext>
            </a:extLst>
          </p:cNvPr>
          <p:cNvSpPr>
            <a:spLocks noGrp="1"/>
          </p:cNvSpPr>
          <p:nvPr>
            <p:ph sz="half" idx="2"/>
          </p:nvPr>
        </p:nvSpPr>
        <p:spPr>
          <a:xfrm>
            <a:off x="4505325" y="2590796"/>
            <a:ext cx="3495676" cy="3586166"/>
          </a:xfrm>
        </p:spPr>
        <p:txBody>
          <a:bodyPr/>
          <a:lstStyle>
            <a:lvl1pPr>
              <a:defRPr baseline="0">
                <a:latin typeface="Arial" panose="020B0604020202020204" pitchFamily="34" charset="0"/>
              </a:defRPr>
            </a:lvl1pPr>
            <a:lvl2pPr>
              <a:defRPr baseline="0">
                <a:latin typeface="Arial" panose="020B0604020202020204" pitchFamily="34" charset="0"/>
              </a:defRPr>
            </a:lvl2pPr>
          </a:lstStyle>
          <a:p>
            <a:pPr lvl="0"/>
            <a:r>
              <a:rPr lang="en-US"/>
              <a:t>Edit Master text styles</a:t>
            </a:r>
          </a:p>
          <a:p>
            <a:pPr lvl="1"/>
            <a:r>
              <a:rPr lang="en-US"/>
              <a:t>Second level</a:t>
            </a:r>
          </a:p>
        </p:txBody>
      </p:sp>
      <p:sp>
        <p:nvSpPr>
          <p:cNvPr id="5" name="Date Placeholder 4">
            <a:extLst>
              <a:ext uri="{FF2B5EF4-FFF2-40B4-BE49-F238E27FC236}">
                <a16:creationId xmlns:a16="http://schemas.microsoft.com/office/drawing/2014/main" id="{92E3DDC8-FB3A-074A-B78A-46DFC6982F11}"/>
              </a:ext>
            </a:extLst>
          </p:cNvPr>
          <p:cNvSpPr>
            <a:spLocks noGrp="1"/>
          </p:cNvSpPr>
          <p:nvPr>
            <p:ph type="dt" sz="half" idx="10"/>
          </p:nvPr>
        </p:nvSpPr>
        <p:spPr/>
        <p:txBody>
          <a:bodyPr/>
          <a:lstStyle/>
          <a:p>
            <a:fld id="{B4DE7C81-E38E-E447-A68E-9C210CB827C3}" type="datetimeFigureOut">
              <a:rPr lang="en-US" smtClean="0"/>
              <a:t>11/20/2023</a:t>
            </a:fld>
            <a:endParaRPr lang="en-US"/>
          </a:p>
        </p:txBody>
      </p:sp>
      <p:sp>
        <p:nvSpPr>
          <p:cNvPr id="6" name="Footer Placeholder 5">
            <a:extLst>
              <a:ext uri="{FF2B5EF4-FFF2-40B4-BE49-F238E27FC236}">
                <a16:creationId xmlns:a16="http://schemas.microsoft.com/office/drawing/2014/main" id="{BB8E531D-14CB-B44C-BC19-507A546EAF9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97080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00C1A-C0A8-484D-9048-EBD137762B8E}"/>
              </a:ext>
            </a:extLst>
          </p:cNvPr>
          <p:cNvSpPr>
            <a:spLocks noGrp="1"/>
          </p:cNvSpPr>
          <p:nvPr>
            <p:ph type="title"/>
          </p:nvPr>
        </p:nvSpPr>
        <p:spPr>
          <a:xfrm>
            <a:off x="628650" y="939801"/>
            <a:ext cx="7429500" cy="1153319"/>
          </a:xfrm>
        </p:spPr>
        <p:txBody>
          <a:bodyPr/>
          <a:lstStyle>
            <a:lvl1pPr>
              <a:defRPr baseline="0">
                <a:latin typeface="Arial" panose="020B0604020202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64759C6-6F73-6541-8A79-6D73934BC2BA}"/>
              </a:ext>
            </a:extLst>
          </p:cNvPr>
          <p:cNvSpPr>
            <a:spLocks noGrp="1"/>
          </p:cNvSpPr>
          <p:nvPr>
            <p:ph type="body" idx="1"/>
          </p:nvPr>
        </p:nvSpPr>
        <p:spPr>
          <a:xfrm>
            <a:off x="628650" y="2158603"/>
            <a:ext cx="3723084" cy="823912"/>
          </a:xfrm>
        </p:spPr>
        <p:txBody>
          <a:bodyPr anchor="b">
            <a:normAutofit/>
          </a:bodyPr>
          <a:lstStyle>
            <a:lvl1pPr marL="0" indent="0">
              <a:buNone/>
              <a:defRPr sz="2100" b="0" i="0" baseline="0">
                <a:latin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BE31E209-5CB5-F743-8CE2-A546F9218A9D}"/>
              </a:ext>
            </a:extLst>
          </p:cNvPr>
          <p:cNvSpPr>
            <a:spLocks noGrp="1"/>
          </p:cNvSpPr>
          <p:nvPr>
            <p:ph sz="half" idx="2"/>
          </p:nvPr>
        </p:nvSpPr>
        <p:spPr>
          <a:xfrm>
            <a:off x="629842" y="3006726"/>
            <a:ext cx="3723083" cy="3182937"/>
          </a:xfrm>
        </p:spPr>
        <p:txBody>
          <a:bodyPr/>
          <a:lstStyle>
            <a:lvl1pPr>
              <a:defRPr baseline="0">
                <a:latin typeface="Arial" panose="020B0604020202020204" pitchFamily="34" charset="0"/>
              </a:defRPr>
            </a:lvl1pPr>
            <a:lvl2pPr>
              <a:defRPr baseline="0">
                <a:latin typeface="Arial" panose="020B0604020202020204" pitchFamily="34" charset="0"/>
              </a:defRPr>
            </a:lvl2pPr>
          </a:lstStyle>
          <a:p>
            <a:pPr lvl="0"/>
            <a:r>
              <a:rPr lang="en-US"/>
              <a:t>Edit Master text styles</a:t>
            </a:r>
          </a:p>
          <a:p>
            <a:pPr lvl="1"/>
            <a:r>
              <a:rPr lang="en-US"/>
              <a:t>Second level</a:t>
            </a:r>
          </a:p>
        </p:txBody>
      </p:sp>
      <p:sp>
        <p:nvSpPr>
          <p:cNvPr id="5" name="Text Placeholder 4">
            <a:extLst>
              <a:ext uri="{FF2B5EF4-FFF2-40B4-BE49-F238E27FC236}">
                <a16:creationId xmlns:a16="http://schemas.microsoft.com/office/drawing/2014/main" id="{65CD4B98-E4EF-7D4D-AD0C-BA6152A4960A}"/>
              </a:ext>
            </a:extLst>
          </p:cNvPr>
          <p:cNvSpPr>
            <a:spLocks noGrp="1"/>
          </p:cNvSpPr>
          <p:nvPr>
            <p:ph type="body" sz="quarter" idx="3"/>
          </p:nvPr>
        </p:nvSpPr>
        <p:spPr>
          <a:xfrm>
            <a:off x="4498181" y="2158603"/>
            <a:ext cx="3559970" cy="823912"/>
          </a:xfrm>
        </p:spPr>
        <p:txBody>
          <a:bodyPr anchor="b">
            <a:normAutofit/>
          </a:bodyPr>
          <a:lstStyle>
            <a:lvl1pPr marL="0" indent="0">
              <a:buNone/>
              <a:defRPr sz="2100" b="0" i="0" baseline="0">
                <a:latin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6A1B2912-187B-3E42-A901-10914655DAED}"/>
              </a:ext>
            </a:extLst>
          </p:cNvPr>
          <p:cNvSpPr>
            <a:spLocks noGrp="1"/>
          </p:cNvSpPr>
          <p:nvPr>
            <p:ph sz="quarter" idx="4"/>
          </p:nvPr>
        </p:nvSpPr>
        <p:spPr>
          <a:xfrm>
            <a:off x="4498182" y="3006725"/>
            <a:ext cx="3559969" cy="3182938"/>
          </a:xfrm>
        </p:spPr>
        <p:txBody>
          <a:bodyPr/>
          <a:lstStyle>
            <a:lvl1pPr>
              <a:defRPr baseline="0">
                <a:latin typeface="Arial" panose="020B0604020202020204" pitchFamily="34" charset="0"/>
              </a:defRPr>
            </a:lvl1pPr>
            <a:lvl2pPr>
              <a:defRPr baseline="0">
                <a:latin typeface="Arial" panose="020B0604020202020204" pitchFamily="34" charset="0"/>
              </a:defRPr>
            </a:lvl2pPr>
          </a:lstStyle>
          <a:p>
            <a:pPr lvl="0"/>
            <a:r>
              <a:rPr lang="en-US"/>
              <a:t>Edit Master text styles</a:t>
            </a:r>
          </a:p>
          <a:p>
            <a:pPr lvl="1"/>
            <a:r>
              <a:rPr lang="en-US"/>
              <a:t>Second level</a:t>
            </a:r>
          </a:p>
        </p:txBody>
      </p:sp>
      <p:sp>
        <p:nvSpPr>
          <p:cNvPr id="7" name="Date Placeholder 6">
            <a:extLst>
              <a:ext uri="{FF2B5EF4-FFF2-40B4-BE49-F238E27FC236}">
                <a16:creationId xmlns:a16="http://schemas.microsoft.com/office/drawing/2014/main" id="{B20D23C5-A3C6-F141-B980-86876CC95EA5}"/>
              </a:ext>
            </a:extLst>
          </p:cNvPr>
          <p:cNvSpPr>
            <a:spLocks noGrp="1"/>
          </p:cNvSpPr>
          <p:nvPr>
            <p:ph type="dt" sz="half" idx="10"/>
          </p:nvPr>
        </p:nvSpPr>
        <p:spPr/>
        <p:txBody>
          <a:bodyPr/>
          <a:lstStyle/>
          <a:p>
            <a:fld id="{B4DE7C81-E38E-E447-A68E-9C210CB827C3}" type="datetimeFigureOut">
              <a:rPr lang="en-US" smtClean="0"/>
              <a:t>11/20/2023</a:t>
            </a:fld>
            <a:endParaRPr lang="en-US"/>
          </a:p>
        </p:txBody>
      </p:sp>
      <p:sp>
        <p:nvSpPr>
          <p:cNvPr id="8" name="Footer Placeholder 7">
            <a:extLst>
              <a:ext uri="{FF2B5EF4-FFF2-40B4-BE49-F238E27FC236}">
                <a16:creationId xmlns:a16="http://schemas.microsoft.com/office/drawing/2014/main" id="{D661D411-ABE4-9045-B43F-DB145506F558}"/>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11272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079C5-845D-4043-AA61-CCA8FE5FFC27}"/>
              </a:ext>
            </a:extLst>
          </p:cNvPr>
          <p:cNvSpPr>
            <a:spLocks noGrp="1"/>
          </p:cNvSpPr>
          <p:nvPr>
            <p:ph type="title"/>
          </p:nvPr>
        </p:nvSpPr>
        <p:spPr/>
        <p:txBody>
          <a:bodyPr/>
          <a:lstStyle>
            <a:lvl1pPr>
              <a:defRPr baseline="0">
                <a:latin typeface="Arial" panose="020B0604020202020204" pitchFamily="34" charset="0"/>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C9E47D8-8229-D04D-9B71-D5EB78033CE0}"/>
              </a:ext>
            </a:extLst>
          </p:cNvPr>
          <p:cNvSpPr>
            <a:spLocks noGrp="1"/>
          </p:cNvSpPr>
          <p:nvPr>
            <p:ph type="dt" sz="half" idx="10"/>
          </p:nvPr>
        </p:nvSpPr>
        <p:spPr/>
        <p:txBody>
          <a:bodyPr/>
          <a:lstStyle/>
          <a:p>
            <a:fld id="{B4DE7C81-E38E-E447-A68E-9C210CB827C3}" type="datetimeFigureOut">
              <a:rPr lang="en-US" smtClean="0"/>
              <a:t>11/20/2023</a:t>
            </a:fld>
            <a:endParaRPr lang="en-US"/>
          </a:p>
        </p:txBody>
      </p:sp>
      <p:sp>
        <p:nvSpPr>
          <p:cNvPr id="4" name="Footer Placeholder 3">
            <a:extLst>
              <a:ext uri="{FF2B5EF4-FFF2-40B4-BE49-F238E27FC236}">
                <a16:creationId xmlns:a16="http://schemas.microsoft.com/office/drawing/2014/main" id="{75D59D8B-4EA0-5944-B688-CB14F9F03EB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19010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B517FD-9114-6D4E-BFF5-C0D840DA6AAC}"/>
              </a:ext>
            </a:extLst>
          </p:cNvPr>
          <p:cNvSpPr>
            <a:spLocks noGrp="1"/>
          </p:cNvSpPr>
          <p:nvPr>
            <p:ph type="dt" sz="half" idx="10"/>
          </p:nvPr>
        </p:nvSpPr>
        <p:spPr/>
        <p:txBody>
          <a:bodyPr/>
          <a:lstStyle/>
          <a:p>
            <a:fld id="{B4DE7C81-E38E-E447-A68E-9C210CB827C3}" type="datetimeFigureOut">
              <a:rPr lang="en-US" smtClean="0"/>
              <a:t>11/20/2023</a:t>
            </a:fld>
            <a:endParaRPr lang="en-US"/>
          </a:p>
        </p:txBody>
      </p:sp>
      <p:sp>
        <p:nvSpPr>
          <p:cNvPr id="3" name="Footer Placeholder 2">
            <a:extLst>
              <a:ext uri="{FF2B5EF4-FFF2-40B4-BE49-F238E27FC236}">
                <a16:creationId xmlns:a16="http://schemas.microsoft.com/office/drawing/2014/main" id="{C80DCD11-853F-9540-A810-057E50018B6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31438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D4151-5EA8-BF4E-97E4-581B28A6AD20}"/>
              </a:ext>
            </a:extLst>
          </p:cNvPr>
          <p:cNvSpPr>
            <a:spLocks noGrp="1"/>
          </p:cNvSpPr>
          <p:nvPr>
            <p:ph type="title"/>
          </p:nvPr>
        </p:nvSpPr>
        <p:spPr>
          <a:xfrm>
            <a:off x="629841" y="1086643"/>
            <a:ext cx="2949178" cy="1600200"/>
          </a:xfrm>
        </p:spPr>
        <p:txBody>
          <a:bodyPr anchor="b">
            <a:noAutofit/>
          </a:bodyPr>
          <a:lstStyle>
            <a:lvl1pPr>
              <a:defRPr sz="2400" baseline="0">
                <a:latin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1FB8167-17DA-0348-A0FE-64DA8D876700}"/>
              </a:ext>
            </a:extLst>
          </p:cNvPr>
          <p:cNvSpPr>
            <a:spLocks noGrp="1"/>
          </p:cNvSpPr>
          <p:nvPr>
            <p:ph idx="1"/>
          </p:nvPr>
        </p:nvSpPr>
        <p:spPr>
          <a:xfrm>
            <a:off x="3887391" y="1155700"/>
            <a:ext cx="4170759" cy="4705350"/>
          </a:xfrm>
        </p:spPr>
        <p:txBody>
          <a:bodyPr/>
          <a:lstStyle>
            <a:lvl1pPr>
              <a:defRPr sz="2100" baseline="0">
                <a:latin typeface="Arial" panose="020B0604020202020204" pitchFamily="34" charset="0"/>
              </a:defRPr>
            </a:lvl1pPr>
            <a:lvl2pPr>
              <a:defRPr sz="1800" baseline="0">
                <a:latin typeface="Arial" panose="020B0604020202020204" pitchFamily="34" charset="0"/>
              </a:defRPr>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p:txBody>
      </p:sp>
      <p:sp>
        <p:nvSpPr>
          <p:cNvPr id="4" name="Text Placeholder 3">
            <a:extLst>
              <a:ext uri="{FF2B5EF4-FFF2-40B4-BE49-F238E27FC236}">
                <a16:creationId xmlns:a16="http://schemas.microsoft.com/office/drawing/2014/main" id="{A299CF1C-76A0-A649-A1F6-EC96416F4CE4}"/>
              </a:ext>
            </a:extLst>
          </p:cNvPr>
          <p:cNvSpPr>
            <a:spLocks noGrp="1"/>
          </p:cNvSpPr>
          <p:nvPr>
            <p:ph type="body" sz="half" idx="2"/>
          </p:nvPr>
        </p:nvSpPr>
        <p:spPr>
          <a:xfrm>
            <a:off x="629841" y="2730500"/>
            <a:ext cx="2949178" cy="3138488"/>
          </a:xfrm>
        </p:spPr>
        <p:txBody>
          <a:bodyPr>
            <a:normAutofit/>
          </a:bodyPr>
          <a:lstStyle>
            <a:lvl1pPr marL="0" indent="0">
              <a:buNone/>
              <a:defRPr sz="1800" baseline="0">
                <a:latin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10569B72-8CF3-5044-BF4F-C07F144BC1F6}"/>
              </a:ext>
            </a:extLst>
          </p:cNvPr>
          <p:cNvSpPr>
            <a:spLocks noGrp="1"/>
          </p:cNvSpPr>
          <p:nvPr>
            <p:ph type="dt" sz="half" idx="10"/>
          </p:nvPr>
        </p:nvSpPr>
        <p:spPr/>
        <p:txBody>
          <a:bodyPr/>
          <a:lstStyle/>
          <a:p>
            <a:fld id="{B4DE7C81-E38E-E447-A68E-9C210CB827C3}" type="datetimeFigureOut">
              <a:rPr lang="en-US" smtClean="0"/>
              <a:t>11/20/2023</a:t>
            </a:fld>
            <a:endParaRPr lang="en-US"/>
          </a:p>
        </p:txBody>
      </p:sp>
      <p:sp>
        <p:nvSpPr>
          <p:cNvPr id="6" name="Footer Placeholder 5">
            <a:extLst>
              <a:ext uri="{FF2B5EF4-FFF2-40B4-BE49-F238E27FC236}">
                <a16:creationId xmlns:a16="http://schemas.microsoft.com/office/drawing/2014/main" id="{2772747D-75B1-EF4B-AA27-A32F55DE601A}"/>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89610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392A9-C4CF-3048-A772-F42DFCB1FFF0}"/>
              </a:ext>
            </a:extLst>
          </p:cNvPr>
          <p:cNvSpPr>
            <a:spLocks noGrp="1"/>
          </p:cNvSpPr>
          <p:nvPr>
            <p:ph type="title"/>
          </p:nvPr>
        </p:nvSpPr>
        <p:spPr>
          <a:xfrm>
            <a:off x="629841" y="1079500"/>
            <a:ext cx="2949178" cy="1600200"/>
          </a:xfrm>
        </p:spPr>
        <p:txBody>
          <a:bodyPr anchor="b"/>
          <a:lstStyle>
            <a:lvl1pPr>
              <a:defRPr sz="2400" baseline="0">
                <a:latin typeface="Arial" panose="020B0604020202020204" pitchFamily="34" charset="0"/>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C24022B3-53B9-8446-AA82-9273665AE7CB}"/>
              </a:ext>
            </a:extLst>
          </p:cNvPr>
          <p:cNvSpPr>
            <a:spLocks noGrp="1"/>
          </p:cNvSpPr>
          <p:nvPr>
            <p:ph type="pic" idx="1"/>
          </p:nvPr>
        </p:nvSpPr>
        <p:spPr>
          <a:xfrm>
            <a:off x="3887391" y="1054100"/>
            <a:ext cx="4142184" cy="48069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E90C3D8-03F9-E44D-8EE8-8C7335320343}"/>
              </a:ext>
            </a:extLst>
          </p:cNvPr>
          <p:cNvSpPr>
            <a:spLocks noGrp="1"/>
          </p:cNvSpPr>
          <p:nvPr>
            <p:ph type="body" sz="half" idx="2"/>
          </p:nvPr>
        </p:nvSpPr>
        <p:spPr>
          <a:xfrm>
            <a:off x="629841" y="2768600"/>
            <a:ext cx="2949178" cy="3100388"/>
          </a:xfrm>
        </p:spPr>
        <p:txBody>
          <a:bodyPr>
            <a:normAutofit/>
          </a:bodyPr>
          <a:lstStyle>
            <a:lvl1pPr marL="0" indent="0">
              <a:buNone/>
              <a:defRPr sz="1800" baseline="0">
                <a:latin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92293D4-1770-0B4C-AE7F-F20B74D4D26B}"/>
              </a:ext>
            </a:extLst>
          </p:cNvPr>
          <p:cNvSpPr>
            <a:spLocks noGrp="1"/>
          </p:cNvSpPr>
          <p:nvPr>
            <p:ph type="dt" sz="half" idx="10"/>
          </p:nvPr>
        </p:nvSpPr>
        <p:spPr/>
        <p:txBody>
          <a:bodyPr/>
          <a:lstStyle/>
          <a:p>
            <a:fld id="{B4DE7C81-E38E-E447-A68E-9C210CB827C3}" type="datetimeFigureOut">
              <a:rPr lang="en-US" smtClean="0"/>
              <a:t>11/20/2023</a:t>
            </a:fld>
            <a:endParaRPr lang="en-US"/>
          </a:p>
        </p:txBody>
      </p:sp>
      <p:sp>
        <p:nvSpPr>
          <p:cNvPr id="6" name="Footer Placeholder 5">
            <a:extLst>
              <a:ext uri="{FF2B5EF4-FFF2-40B4-BE49-F238E27FC236}">
                <a16:creationId xmlns:a16="http://schemas.microsoft.com/office/drawing/2014/main" id="{73C9F6B3-336B-2446-BA67-52882AB8C58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19878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B2B24D-1E46-6B4D-8AE3-A09DC06396C0}"/>
              </a:ext>
            </a:extLst>
          </p:cNvPr>
          <p:cNvSpPr>
            <a:spLocks noGrp="1"/>
          </p:cNvSpPr>
          <p:nvPr>
            <p:ph type="title"/>
          </p:nvPr>
        </p:nvSpPr>
        <p:spPr>
          <a:xfrm>
            <a:off x="626800" y="985837"/>
            <a:ext cx="7374201" cy="14255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3047F96-D545-0741-9DE7-36D296BE081B}"/>
              </a:ext>
            </a:extLst>
          </p:cNvPr>
          <p:cNvSpPr>
            <a:spLocks noGrp="1"/>
          </p:cNvSpPr>
          <p:nvPr>
            <p:ph type="body" idx="1"/>
          </p:nvPr>
        </p:nvSpPr>
        <p:spPr>
          <a:xfrm>
            <a:off x="628650" y="2590800"/>
            <a:ext cx="7372350" cy="35861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p:txBody>
      </p:sp>
      <p:sp>
        <p:nvSpPr>
          <p:cNvPr id="4" name="Date Placeholder 3">
            <a:extLst>
              <a:ext uri="{FF2B5EF4-FFF2-40B4-BE49-F238E27FC236}">
                <a16:creationId xmlns:a16="http://schemas.microsoft.com/office/drawing/2014/main" id="{5F460384-E604-F542-948F-65B995147CF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4DE7C81-E38E-E447-A68E-9C210CB827C3}" type="datetimeFigureOut">
              <a:rPr lang="en-US" smtClean="0"/>
              <a:t>11/20/2023</a:t>
            </a:fld>
            <a:endParaRPr lang="en-US"/>
          </a:p>
        </p:txBody>
      </p:sp>
      <p:sp>
        <p:nvSpPr>
          <p:cNvPr id="5" name="Footer Placeholder 4">
            <a:extLst>
              <a:ext uri="{FF2B5EF4-FFF2-40B4-BE49-F238E27FC236}">
                <a16:creationId xmlns:a16="http://schemas.microsoft.com/office/drawing/2014/main" id="{039EC312-3C96-774E-9EF0-C53D0BF53D7D}"/>
              </a:ext>
            </a:extLst>
          </p:cNvPr>
          <p:cNvSpPr>
            <a:spLocks noGrp="1"/>
          </p:cNvSpPr>
          <p:nvPr>
            <p:ph type="ftr" sz="quarter" idx="3"/>
          </p:nvPr>
        </p:nvSpPr>
        <p:spPr>
          <a:xfrm>
            <a:off x="3028950" y="6356351"/>
            <a:ext cx="4200525"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pic>
        <p:nvPicPr>
          <p:cNvPr id="7" name="Picture 6">
            <a:extLst>
              <a:ext uri="{FF2B5EF4-FFF2-40B4-BE49-F238E27FC236}">
                <a16:creationId xmlns:a16="http://schemas.microsoft.com/office/drawing/2014/main" id="{5F640161-D3C9-6145-9C02-48EC2414B81F}"/>
              </a:ext>
            </a:extLst>
          </p:cNvPr>
          <p:cNvPicPr>
            <a:picLocks noChangeAspect="1"/>
          </p:cNvPicPr>
          <p:nvPr userDrawn="1"/>
        </p:nvPicPr>
        <p:blipFill>
          <a:blip r:embed="rId17"/>
          <a:stretch>
            <a:fillRect/>
          </a:stretch>
        </p:blipFill>
        <p:spPr>
          <a:xfrm>
            <a:off x="1850" y="0"/>
            <a:ext cx="9140300" cy="6858000"/>
          </a:xfrm>
          <a:prstGeom prst="rect">
            <a:avLst/>
          </a:prstGeom>
        </p:spPr>
      </p:pic>
      <p:pic>
        <p:nvPicPr>
          <p:cNvPr id="8" name="Picture 7">
            <a:extLst>
              <a:ext uri="{FF2B5EF4-FFF2-40B4-BE49-F238E27FC236}">
                <a16:creationId xmlns:a16="http://schemas.microsoft.com/office/drawing/2014/main" id="{944FD318-45AD-CF4B-9CAC-DCB7697B9238}"/>
              </a:ext>
            </a:extLst>
          </p:cNvPr>
          <p:cNvPicPr>
            <a:picLocks noChangeAspect="1"/>
          </p:cNvPicPr>
          <p:nvPr userDrawn="1"/>
        </p:nvPicPr>
        <p:blipFill>
          <a:blip r:embed="rId18"/>
          <a:stretch>
            <a:fillRect/>
          </a:stretch>
        </p:blipFill>
        <p:spPr>
          <a:xfrm>
            <a:off x="1850" y="0"/>
            <a:ext cx="9140300" cy="6858000"/>
          </a:xfrm>
          <a:prstGeom prst="rect">
            <a:avLst/>
          </a:prstGeom>
        </p:spPr>
      </p:pic>
      <p:pic>
        <p:nvPicPr>
          <p:cNvPr id="9" name="Picture 8">
            <a:extLst>
              <a:ext uri="{FF2B5EF4-FFF2-40B4-BE49-F238E27FC236}">
                <a16:creationId xmlns:a16="http://schemas.microsoft.com/office/drawing/2014/main" id="{797DF8B1-EAF2-0A49-8E04-9561A703B499}"/>
              </a:ext>
            </a:extLst>
          </p:cNvPr>
          <p:cNvPicPr>
            <a:picLocks noChangeAspect="1"/>
          </p:cNvPicPr>
          <p:nvPr userDrawn="1"/>
        </p:nvPicPr>
        <p:blipFill>
          <a:blip r:embed="rId19"/>
          <a:stretch>
            <a:fillRect/>
          </a:stretch>
        </p:blipFill>
        <p:spPr>
          <a:xfrm>
            <a:off x="1850" y="0"/>
            <a:ext cx="9140300" cy="6858000"/>
          </a:xfrm>
          <a:prstGeom prst="rect">
            <a:avLst/>
          </a:prstGeom>
        </p:spPr>
      </p:pic>
      <p:pic>
        <p:nvPicPr>
          <p:cNvPr id="10" name="Picture 9">
            <a:extLst>
              <a:ext uri="{FF2B5EF4-FFF2-40B4-BE49-F238E27FC236}">
                <a16:creationId xmlns:a16="http://schemas.microsoft.com/office/drawing/2014/main" id="{3C108821-2D14-774D-8091-3287A0038672}"/>
              </a:ext>
            </a:extLst>
          </p:cNvPr>
          <p:cNvPicPr>
            <a:picLocks noChangeAspect="1"/>
          </p:cNvPicPr>
          <p:nvPr userDrawn="1"/>
        </p:nvPicPr>
        <p:blipFill>
          <a:blip r:embed="rId20"/>
          <a:stretch>
            <a:fillRect/>
          </a:stretch>
        </p:blipFill>
        <p:spPr>
          <a:xfrm>
            <a:off x="1850" y="0"/>
            <a:ext cx="9140300" cy="6858000"/>
          </a:xfrm>
          <a:prstGeom prst="rect">
            <a:avLst/>
          </a:prstGeom>
        </p:spPr>
      </p:pic>
    </p:spTree>
    <p:extLst>
      <p:ext uri="{BB962C8B-B14F-4D97-AF65-F5344CB8AC3E}">
        <p14:creationId xmlns:p14="http://schemas.microsoft.com/office/powerpoint/2010/main" val="3180215547"/>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685800" rtl="0" eaLnBrk="1" latinLnBrk="0" hangingPunct="1">
        <a:lnSpc>
          <a:spcPct val="90000"/>
        </a:lnSpc>
        <a:spcBef>
          <a:spcPct val="0"/>
        </a:spcBef>
        <a:buNone/>
        <a:defRPr sz="3000" b="1" i="0" kern="1200">
          <a:solidFill>
            <a:srgbClr val="3E3F3F"/>
          </a:solidFill>
          <a:latin typeface="Myriad Pro Semibold" panose="020B0503030403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rgbClr val="7B7A7A"/>
          </a:solidFill>
          <a:latin typeface="Myriad Pro" panose="020B0503030403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rgbClr val="7B7A7A"/>
          </a:solidFill>
          <a:latin typeface="Myriad Pro" panose="020B0503030403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rgbClr val="3E3F3F"/>
          </a:solidFill>
          <a:latin typeface="Myriad Pro" panose="020B0503030403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rgbClr val="3E3F3F"/>
          </a:solidFill>
          <a:latin typeface="Myriad Pro" panose="020B0503030403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rgbClr val="3E3F3F"/>
          </a:solidFill>
          <a:latin typeface="Myriad Pro" panose="020B05030304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youtube.com/watch?v=9HGP2FlY-Yk&amp;list=PLtXSf1tu3Jd94YLXWTqsLwn1FogVoEPrB&amp;index=84" TargetMode="Externa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www.youtube.com/watch?v=WZMw2mtQHds&amp;list=PLtXSf1tu3Jd94YLXWTqsLwn1FogVoEPrB&amp;index=82" TargetMode="External"/><Relationship Id="rId1" Type="http://schemas.openxmlformats.org/officeDocument/2006/relationships/slideLayout" Target="../slideLayouts/slideLayout3.xml"/><Relationship Id="rId5" Type="http://schemas.openxmlformats.org/officeDocument/2006/relationships/image" Target="../media/image28.jpe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hyperlink" Target="https://www.youtube.com/watch?v=p82f6ISNec0&amp;list=PLtXSf1tu3Jd94YLXWTqsLwn1FogVoEPrB&amp;index=83" TargetMode="Externa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extension.purdue.edu/boone" TargetMode="Externa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g"/><Relationship Id="rId4" Type="http://schemas.openxmlformats.org/officeDocument/2006/relationships/image" Target="../media/image9.jpeg"/><Relationship Id="rId9" Type="http://schemas.openxmlformats.org/officeDocument/2006/relationships/image" Target="../media/image14.jpeg"/></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hyperlink" Target="https://extension.purdue.edu/Boone" TargetMode="Externa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hyperlink" Target="mailto:stephanieg@purdue.edu" TargetMode="Externa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hyperlink" Target="mailto:stephanieg@purdue.edu"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7"/>
          <p:cNvSpPr>
            <a:spLocks noGrp="1"/>
          </p:cNvSpPr>
          <p:nvPr>
            <p:ph type="ctrTitle"/>
          </p:nvPr>
        </p:nvSpPr>
        <p:spPr>
          <a:xfrm>
            <a:off x="3028950" y="1122363"/>
            <a:ext cx="5429250" cy="1853593"/>
          </a:xfrm>
        </p:spPr>
        <p:txBody>
          <a:bodyPr>
            <a:normAutofit/>
          </a:bodyPr>
          <a:lstStyle/>
          <a:p>
            <a:pPr algn="ctr" eaLnBrk="1" hangingPunct="1"/>
            <a:r>
              <a:rPr lang="en-US" altLang="en-US" sz="5400" dirty="0">
                <a:latin typeface="Baskerville Old Face" panose="02020602080505020303" pitchFamily="18" charset="0"/>
              </a:rPr>
              <a:t>4-H Trips and Scholarships </a:t>
            </a:r>
          </a:p>
        </p:txBody>
      </p:sp>
      <p:sp>
        <p:nvSpPr>
          <p:cNvPr id="9" name="Subtitle 8"/>
          <p:cNvSpPr>
            <a:spLocks noGrp="1"/>
          </p:cNvSpPr>
          <p:nvPr>
            <p:ph type="subTitle" idx="1"/>
          </p:nvPr>
        </p:nvSpPr>
        <p:spPr>
          <a:xfrm>
            <a:off x="2755669" y="3366655"/>
            <a:ext cx="6388331" cy="3106073"/>
          </a:xfrm>
        </p:spPr>
        <p:txBody>
          <a:bodyPr rtlCol="0">
            <a:normAutofit/>
          </a:bodyPr>
          <a:lstStyle/>
          <a:p>
            <a:pPr eaLnBrk="1" fontAlgn="auto" hangingPunct="1">
              <a:spcAft>
                <a:spcPts val="0"/>
              </a:spcAft>
              <a:defRPr/>
            </a:pPr>
            <a:r>
              <a:rPr lang="en-US" sz="3900" i="1" dirty="0"/>
              <a:t>Taking what you’ve learned</a:t>
            </a:r>
          </a:p>
          <a:p>
            <a:pPr eaLnBrk="1" fontAlgn="auto" hangingPunct="1">
              <a:spcAft>
                <a:spcPts val="0"/>
              </a:spcAft>
              <a:defRPr/>
            </a:pPr>
            <a:r>
              <a:rPr lang="en-US" sz="3900" i="1" dirty="0"/>
              <a:t> and turning it into $$$</a:t>
            </a:r>
          </a:p>
          <a:p>
            <a:pPr eaLnBrk="1" fontAlgn="auto" hangingPunct="1">
              <a:spcAft>
                <a:spcPts val="0"/>
              </a:spcAft>
              <a:defRPr/>
            </a:pPr>
            <a:endParaRPr lang="en-US" sz="3900" i="1" dirty="0"/>
          </a:p>
          <a:p>
            <a:pPr eaLnBrk="1" fontAlgn="auto" hangingPunct="1">
              <a:spcAft>
                <a:spcPts val="0"/>
              </a:spcAft>
              <a:defRPr/>
            </a:pPr>
            <a:endParaRPr lang="en-US" sz="3900" i="1" dirty="0"/>
          </a:p>
          <a:p>
            <a:pPr eaLnBrk="1" fontAlgn="auto" hangingPunct="1">
              <a:spcAft>
                <a:spcPts val="0"/>
              </a:spcAft>
              <a:defRPr/>
            </a:pPr>
            <a:endParaRPr lang="en-US" dirty="0"/>
          </a:p>
          <a:p>
            <a:pPr eaLnBrk="1" fontAlgn="auto" hangingPunct="1">
              <a:spcAft>
                <a:spcPts val="0"/>
              </a:spcAft>
              <a:defRPr/>
            </a:pPr>
            <a:r>
              <a:rPr lang="en-US" dirty="0"/>
              <a:t>Taken from 2021 scholarship workshop-Updated November 2023</a:t>
            </a:r>
          </a:p>
        </p:txBody>
      </p:sp>
    </p:spTree>
    <p:extLst>
      <p:ext uri="{BB962C8B-B14F-4D97-AF65-F5344CB8AC3E}">
        <p14:creationId xmlns:p14="http://schemas.microsoft.com/office/powerpoint/2010/main" val="1110610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ur H Clover" title="Four H Clover"/>
          <p:cNvPicPr>
            <a:picLocks noChangeAspect="1"/>
          </p:cNvPicPr>
          <p:nvPr/>
        </p:nvPicPr>
        <p:blipFill>
          <a:blip r:embed="rId2"/>
          <a:stretch>
            <a:fillRect/>
          </a:stretch>
        </p:blipFill>
        <p:spPr>
          <a:xfrm>
            <a:off x="3657600" y="3810000"/>
            <a:ext cx="2222500" cy="2190750"/>
          </a:xfrm>
          <a:prstGeom prst="rect">
            <a:avLst/>
          </a:prstGeom>
        </p:spPr>
      </p:pic>
      <p:sp>
        <p:nvSpPr>
          <p:cNvPr id="2" name="Title 1" descr="2014 State and National Four H Trips &amp; Events Powerpoint" title="2014 State and National Four H Trips &amp; Events"/>
          <p:cNvSpPr>
            <a:spLocks noGrp="1"/>
          </p:cNvSpPr>
          <p:nvPr>
            <p:ph type="title"/>
          </p:nvPr>
        </p:nvSpPr>
        <p:spPr>
          <a:xfrm>
            <a:off x="623887" y="872413"/>
            <a:ext cx="7396163" cy="2852737"/>
          </a:xfrm>
        </p:spPr>
        <p:txBody>
          <a:bodyPr>
            <a:noAutofit/>
          </a:bodyPr>
          <a:lstStyle/>
          <a:p>
            <a:pPr>
              <a:defRPr/>
            </a:pPr>
            <a:r>
              <a:rPr lang="en-US" sz="5400" dirty="0"/>
              <a:t>2024 County, State and National 4-H Trips &amp; Events</a:t>
            </a:r>
          </a:p>
        </p:txBody>
      </p:sp>
    </p:spTree>
    <p:extLst>
      <p:ext uri="{BB962C8B-B14F-4D97-AF65-F5344CB8AC3E}">
        <p14:creationId xmlns:p14="http://schemas.microsoft.com/office/powerpoint/2010/main" val="3462825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8B0E9-9E6A-45AF-A187-EBDA1F294AFE}"/>
              </a:ext>
            </a:extLst>
          </p:cNvPr>
          <p:cNvSpPr>
            <a:spLocks noGrp="1"/>
          </p:cNvSpPr>
          <p:nvPr>
            <p:ph type="title"/>
          </p:nvPr>
        </p:nvSpPr>
        <p:spPr>
          <a:xfrm>
            <a:off x="626800" y="2529411"/>
            <a:ext cx="7374201" cy="1425575"/>
          </a:xfrm>
        </p:spPr>
        <p:txBody>
          <a:bodyPr>
            <a:normAutofit fontScale="90000"/>
          </a:bodyPr>
          <a:lstStyle/>
          <a:p>
            <a:pPr algn="ctr"/>
            <a:r>
              <a:rPr lang="en-US" sz="7200" dirty="0">
                <a:latin typeface="Audiowide" panose="02000503000000020004" pitchFamily="2" charset="0"/>
              </a:rPr>
              <a:t>Trips on Fall Application</a:t>
            </a:r>
          </a:p>
        </p:txBody>
      </p:sp>
    </p:spTree>
    <p:extLst>
      <p:ext uri="{BB962C8B-B14F-4D97-AF65-F5344CB8AC3E}">
        <p14:creationId xmlns:p14="http://schemas.microsoft.com/office/powerpoint/2010/main" val="1919039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533400" y="1098550"/>
            <a:ext cx="7886700" cy="547688"/>
          </a:xfrm>
        </p:spPr>
        <p:txBody>
          <a:bodyPr>
            <a:normAutofit fontScale="90000"/>
          </a:bodyPr>
          <a:lstStyle/>
          <a:p>
            <a:r>
              <a:rPr lang="en-US" altLang="en-US" sz="4000"/>
              <a:t>Boone County 4-H Achievement Trip</a:t>
            </a:r>
          </a:p>
        </p:txBody>
      </p:sp>
      <p:sp>
        <p:nvSpPr>
          <p:cNvPr id="24579" name="Content Placeholder 2"/>
          <p:cNvSpPr>
            <a:spLocks noGrp="1"/>
          </p:cNvSpPr>
          <p:nvPr>
            <p:ph idx="1"/>
          </p:nvPr>
        </p:nvSpPr>
        <p:spPr>
          <a:xfrm>
            <a:off x="628650" y="2172750"/>
            <a:ext cx="7372350" cy="4004214"/>
          </a:xfrm>
        </p:spPr>
        <p:txBody>
          <a:bodyPr/>
          <a:lstStyle/>
          <a:p>
            <a:r>
              <a:rPr lang="en-US" altLang="en-US" dirty="0">
                <a:solidFill>
                  <a:schemeClr val="tx1"/>
                </a:solidFill>
              </a:rPr>
              <a:t>Current Grades 7-12</a:t>
            </a:r>
          </a:p>
          <a:p>
            <a:r>
              <a:rPr lang="en-US" altLang="en-US" dirty="0">
                <a:solidFill>
                  <a:schemeClr val="tx1"/>
                </a:solidFill>
              </a:rPr>
              <a:t>35 Youth from Boone County attend a one-day educational,  hands-on trip in Indiana. </a:t>
            </a:r>
          </a:p>
          <a:p>
            <a:r>
              <a:rPr lang="en-US" altLang="en-US" dirty="0">
                <a:solidFill>
                  <a:schemeClr val="tx1"/>
                </a:solidFill>
              </a:rPr>
              <a:t>Each year is a different location and you can reapply each year!</a:t>
            </a:r>
          </a:p>
          <a:p>
            <a:r>
              <a:rPr lang="en-US" altLang="en-US" dirty="0">
                <a:solidFill>
                  <a:schemeClr val="tx1"/>
                </a:solidFill>
              </a:rPr>
              <a:t>Completely free…funded by Boone County 4-H Booster Club</a:t>
            </a:r>
          </a:p>
          <a:p>
            <a:r>
              <a:rPr lang="en-US" altLang="en-US" dirty="0">
                <a:solidFill>
                  <a:schemeClr val="tx1"/>
                </a:solidFill>
              </a:rPr>
              <a:t>Usually on a weekend in October or November</a:t>
            </a:r>
          </a:p>
        </p:txBody>
      </p:sp>
      <p:sp>
        <p:nvSpPr>
          <p:cNvPr id="4" name="Footer Placeholder 3"/>
          <p:cNvSpPr>
            <a:spLocks noGrp="1"/>
          </p:cNvSpPr>
          <p:nvPr>
            <p:ph type="ftr" sz="quarter" idx="11"/>
          </p:nvPr>
        </p:nvSpPr>
        <p:spPr/>
        <p:txBody>
          <a:bodyPr/>
          <a:lstStyle/>
          <a:p>
            <a:pPr>
              <a:defRPr/>
            </a:pPr>
            <a:r>
              <a:rPr lang="en-US" dirty="0"/>
              <a:t>Purdue University is an Equal Opportunity/Equal Access institution.</a:t>
            </a:r>
            <a:endParaRPr lang="en-US" sz="1400" dirty="0"/>
          </a:p>
        </p:txBody>
      </p:sp>
      <p:sp>
        <p:nvSpPr>
          <p:cNvPr id="24581" name="TextBox 4"/>
          <p:cNvSpPr txBox="1">
            <a:spLocks noChangeArrowheads="1"/>
          </p:cNvSpPr>
          <p:nvPr/>
        </p:nvSpPr>
        <p:spPr bwMode="auto">
          <a:xfrm rot="-545490">
            <a:off x="6730917" y="1553796"/>
            <a:ext cx="2362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2400" dirty="0">
                <a:solidFill>
                  <a:srgbClr val="FFC000"/>
                </a:solidFill>
                <a:latin typeface="Arial" panose="020B0604020202020204" pitchFamily="34" charset="0"/>
              </a:rPr>
              <a:t>FALL APPLICATION</a:t>
            </a:r>
          </a:p>
        </p:txBody>
      </p:sp>
      <p:pic>
        <p:nvPicPr>
          <p:cNvPr id="1026" name="Picture 2" descr="Image preview">
            <a:extLst>
              <a:ext uri="{FF2B5EF4-FFF2-40B4-BE49-F238E27FC236}">
                <a16:creationId xmlns:a16="http://schemas.microsoft.com/office/drawing/2014/main" id="{CC54EF6D-EC7C-4D1E-866D-DFE142A10C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961"/>
          <a:stretch/>
        </p:blipFill>
        <p:spPr bwMode="auto">
          <a:xfrm>
            <a:off x="662617" y="4994232"/>
            <a:ext cx="1251908" cy="14695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Image preview">
            <a:extLst>
              <a:ext uri="{FF2B5EF4-FFF2-40B4-BE49-F238E27FC236}">
                <a16:creationId xmlns:a16="http://schemas.microsoft.com/office/drawing/2014/main" id="{7279E3BC-E1F2-4EF4-AE1E-A81725A31F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9186" y="4998035"/>
            <a:ext cx="1844536" cy="13834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EEDE3D9-4149-45E7-B2AA-29A5A2138483}"/>
              </a:ext>
            </a:extLst>
          </p:cNvPr>
          <p:cNvPicPr>
            <a:picLocks noChangeAspect="1"/>
          </p:cNvPicPr>
          <p:nvPr/>
        </p:nvPicPr>
        <p:blipFill rotWithShape="1">
          <a:blip r:embed="rId4"/>
          <a:srcRect t="20853" r="8895"/>
          <a:stretch/>
        </p:blipFill>
        <p:spPr>
          <a:xfrm>
            <a:off x="5928383" y="4949356"/>
            <a:ext cx="1301092" cy="15070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6596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Title 1"/>
          <p:cNvSpPr>
            <a:spLocks noGrp="1"/>
          </p:cNvSpPr>
          <p:nvPr>
            <p:ph type="title"/>
          </p:nvPr>
        </p:nvSpPr>
        <p:spPr>
          <a:xfrm>
            <a:off x="639763" y="762000"/>
            <a:ext cx="7886700" cy="1325563"/>
          </a:xfrm>
        </p:spPr>
        <p:txBody>
          <a:bodyPr/>
          <a:lstStyle/>
          <a:p>
            <a:r>
              <a:rPr lang="en-US" altLang="en-US"/>
              <a:t>Citizenship Washington Focus</a:t>
            </a:r>
          </a:p>
        </p:txBody>
      </p:sp>
      <p:sp>
        <p:nvSpPr>
          <p:cNvPr id="26627" name="Content Placeholder 2"/>
          <p:cNvSpPr>
            <a:spLocks noGrp="1"/>
          </p:cNvSpPr>
          <p:nvPr>
            <p:ph idx="1"/>
          </p:nvPr>
        </p:nvSpPr>
        <p:spPr>
          <a:xfrm>
            <a:off x="628650" y="2173111"/>
            <a:ext cx="7372350" cy="3586163"/>
          </a:xfrm>
        </p:spPr>
        <p:txBody>
          <a:bodyPr/>
          <a:lstStyle/>
          <a:p>
            <a:r>
              <a:rPr lang="en-US" altLang="en-US" dirty="0">
                <a:solidFill>
                  <a:schemeClr val="tx1"/>
                </a:solidFill>
              </a:rPr>
              <a:t>July 1-7, 2023</a:t>
            </a:r>
          </a:p>
          <a:p>
            <a:r>
              <a:rPr lang="en-US" altLang="en-US" dirty="0">
                <a:solidFill>
                  <a:schemeClr val="tx1"/>
                </a:solidFill>
              </a:rPr>
              <a:t>Conference teaches personal and team leadership as well as citizenship skills</a:t>
            </a:r>
          </a:p>
          <a:p>
            <a:r>
              <a:rPr lang="en-US" altLang="en-US" dirty="0">
                <a:solidFill>
                  <a:schemeClr val="tx1"/>
                </a:solidFill>
              </a:rPr>
              <a:t>Conducted in Washington, DC metro area</a:t>
            </a:r>
          </a:p>
          <a:p>
            <a:r>
              <a:rPr lang="en-US" altLang="en-US" dirty="0">
                <a:solidFill>
                  <a:schemeClr val="tx1"/>
                </a:solidFill>
              </a:rPr>
              <a:t>Visit legislators on Capitol Hill </a:t>
            </a:r>
          </a:p>
          <a:p>
            <a:r>
              <a:rPr lang="en-US" altLang="en-US" dirty="0">
                <a:solidFill>
                  <a:schemeClr val="tx1"/>
                </a:solidFill>
              </a:rPr>
              <a:t>Sightseeing in Washington, DC</a:t>
            </a:r>
          </a:p>
          <a:p>
            <a:r>
              <a:rPr lang="en-US" altLang="en-US" dirty="0">
                <a:solidFill>
                  <a:schemeClr val="tx1"/>
                </a:solidFill>
              </a:rPr>
              <a:t>Must be at least 15 years old</a:t>
            </a:r>
          </a:p>
          <a:p>
            <a:r>
              <a:rPr lang="en-US" altLang="en-US" dirty="0">
                <a:solidFill>
                  <a:schemeClr val="tx1"/>
                </a:solidFill>
              </a:rPr>
              <a:t>$1,600 (generally fully funded by Boone County 4-H Booster Club)</a:t>
            </a:r>
          </a:p>
        </p:txBody>
      </p:sp>
      <p:sp>
        <p:nvSpPr>
          <p:cNvPr id="26628" name="TextBox 1"/>
          <p:cNvSpPr txBox="1">
            <a:spLocks noChangeArrowheads="1"/>
          </p:cNvSpPr>
          <p:nvPr/>
        </p:nvSpPr>
        <p:spPr bwMode="auto">
          <a:xfrm rot="-545490">
            <a:off x="2717800" y="5514975"/>
            <a:ext cx="2362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2400">
                <a:solidFill>
                  <a:srgbClr val="FFC000"/>
                </a:solidFill>
                <a:latin typeface="Arial" panose="020B0604020202020204" pitchFamily="34" charset="0"/>
              </a:rPr>
              <a:t>FALL APPLICATION</a:t>
            </a:r>
          </a:p>
        </p:txBody>
      </p:sp>
      <p:pic>
        <p:nvPicPr>
          <p:cNvPr id="2662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3165299"/>
            <a:ext cx="20574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9448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663575" y="990600"/>
            <a:ext cx="7886700" cy="1325563"/>
          </a:xfrm>
        </p:spPr>
        <p:txBody>
          <a:bodyPr/>
          <a:lstStyle/>
          <a:p>
            <a:r>
              <a:rPr lang="en-US" altLang="en-US"/>
              <a:t>National 4-H Conference</a:t>
            </a:r>
          </a:p>
        </p:txBody>
      </p:sp>
      <p:sp>
        <p:nvSpPr>
          <p:cNvPr id="3" name="Content Placeholder 2"/>
          <p:cNvSpPr>
            <a:spLocks noGrp="1"/>
          </p:cNvSpPr>
          <p:nvPr>
            <p:ph idx="1"/>
          </p:nvPr>
        </p:nvSpPr>
        <p:spPr>
          <a:xfrm>
            <a:off x="628650" y="2005366"/>
            <a:ext cx="7886700" cy="4351337"/>
          </a:xfrm>
        </p:spPr>
        <p:txBody>
          <a:bodyPr/>
          <a:lstStyle/>
          <a:p>
            <a:pPr>
              <a:defRPr/>
            </a:pPr>
            <a:r>
              <a:rPr lang="en-US" dirty="0">
                <a:solidFill>
                  <a:schemeClr val="tx1"/>
                </a:solidFill>
              </a:rPr>
              <a:t>Grades 9 - 12</a:t>
            </a:r>
          </a:p>
          <a:p>
            <a:pPr>
              <a:defRPr/>
            </a:pPr>
            <a:r>
              <a:rPr lang="en-US" dirty="0">
                <a:solidFill>
                  <a:schemeClr val="tx1"/>
                </a:solidFill>
              </a:rPr>
              <a:t>Delegates selected from application and interview process by IN 4-H </a:t>
            </a:r>
          </a:p>
          <a:p>
            <a:pPr>
              <a:defRPr/>
            </a:pPr>
            <a:r>
              <a:rPr lang="en-US" dirty="0">
                <a:solidFill>
                  <a:schemeClr val="tx1"/>
                </a:solidFill>
              </a:rPr>
              <a:t>Leadership conference that teaches personal leadership and citizenship skills</a:t>
            </a:r>
          </a:p>
          <a:p>
            <a:pPr>
              <a:defRPr/>
            </a:pPr>
            <a:r>
              <a:rPr lang="en-US" dirty="0">
                <a:solidFill>
                  <a:schemeClr val="tx1"/>
                </a:solidFill>
              </a:rPr>
              <a:t>April 19-24, 2024, at National 4-H Conference Center near Washington, DC</a:t>
            </a:r>
          </a:p>
          <a:p>
            <a:pPr>
              <a:defRPr/>
            </a:pPr>
            <a:r>
              <a:rPr lang="en-US" dirty="0">
                <a:solidFill>
                  <a:schemeClr val="tx1"/>
                </a:solidFill>
              </a:rPr>
              <a:t>$600 (estimate – </a:t>
            </a:r>
            <a:r>
              <a:rPr lang="en-US" altLang="en-US" dirty="0">
                <a:solidFill>
                  <a:schemeClr val="tx1"/>
                </a:solidFill>
              </a:rPr>
              <a:t>will be partially to fully funded by Boone County 4-H Booster Club</a:t>
            </a:r>
            <a:r>
              <a:rPr lang="en-US" dirty="0">
                <a:solidFill>
                  <a:schemeClr val="tx1"/>
                </a:solidFill>
              </a:rPr>
              <a:t>)</a:t>
            </a:r>
          </a:p>
          <a:p>
            <a:pPr marL="0" indent="0">
              <a:buFont typeface="Arial" panose="020B0604020202020204" pitchFamily="34" charset="0"/>
              <a:buNone/>
              <a:defRPr/>
            </a:pPr>
            <a:endParaRPr lang="en-US" dirty="0"/>
          </a:p>
        </p:txBody>
      </p:sp>
      <p:sp>
        <p:nvSpPr>
          <p:cNvPr id="27652" name="TextBox 4"/>
          <p:cNvSpPr txBox="1">
            <a:spLocks noChangeArrowheads="1"/>
          </p:cNvSpPr>
          <p:nvPr/>
        </p:nvSpPr>
        <p:spPr bwMode="auto">
          <a:xfrm rot="-545490">
            <a:off x="3251200" y="5210175"/>
            <a:ext cx="2362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2400">
                <a:solidFill>
                  <a:srgbClr val="FFC000"/>
                </a:solidFill>
                <a:latin typeface="Arial" panose="020B0604020202020204" pitchFamily="34" charset="0"/>
              </a:rPr>
              <a:t>FALL APPLICATION</a:t>
            </a:r>
          </a:p>
        </p:txBody>
      </p:sp>
      <p:pic>
        <p:nvPicPr>
          <p:cNvPr id="2765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59550" y="47879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4816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8B0E9-9E6A-45AF-A187-EBDA1F294AFE}"/>
              </a:ext>
            </a:extLst>
          </p:cNvPr>
          <p:cNvSpPr>
            <a:spLocks noGrp="1"/>
          </p:cNvSpPr>
          <p:nvPr>
            <p:ph type="title"/>
          </p:nvPr>
        </p:nvSpPr>
        <p:spPr>
          <a:xfrm>
            <a:off x="626800" y="2529411"/>
            <a:ext cx="7374201" cy="1425575"/>
          </a:xfrm>
        </p:spPr>
        <p:txBody>
          <a:bodyPr>
            <a:normAutofit fontScale="90000"/>
          </a:bodyPr>
          <a:lstStyle/>
          <a:p>
            <a:pPr algn="ctr"/>
            <a:r>
              <a:rPr lang="en-US" sz="7200" dirty="0">
                <a:latin typeface="Audiowide" panose="02000503000000020004" pitchFamily="2" charset="0"/>
              </a:rPr>
              <a:t>Trips on Summer Application</a:t>
            </a:r>
          </a:p>
        </p:txBody>
      </p:sp>
    </p:spTree>
    <p:extLst>
      <p:ext uri="{BB962C8B-B14F-4D97-AF65-F5344CB8AC3E}">
        <p14:creationId xmlns:p14="http://schemas.microsoft.com/office/powerpoint/2010/main" val="2176063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628650" y="748147"/>
            <a:ext cx="7886700" cy="1080654"/>
          </a:xfrm>
        </p:spPr>
        <p:txBody>
          <a:bodyPr/>
          <a:lstStyle/>
          <a:p>
            <a:r>
              <a:rPr lang="en-US" altLang="en-US" dirty="0"/>
              <a:t>4-H Academy @ Purdue</a:t>
            </a:r>
          </a:p>
        </p:txBody>
      </p:sp>
      <p:sp>
        <p:nvSpPr>
          <p:cNvPr id="15363" name="Content Placeholder 2"/>
          <p:cNvSpPr>
            <a:spLocks noGrp="1"/>
          </p:cNvSpPr>
          <p:nvPr>
            <p:ph idx="1"/>
          </p:nvPr>
        </p:nvSpPr>
        <p:spPr>
          <a:xfrm>
            <a:off x="587375" y="1551781"/>
            <a:ext cx="7372350" cy="3586163"/>
          </a:xfrm>
        </p:spPr>
        <p:txBody>
          <a:bodyPr>
            <a:normAutofit fontScale="92500"/>
          </a:bodyPr>
          <a:lstStyle/>
          <a:p>
            <a:r>
              <a:rPr lang="en-US" altLang="en-US" dirty="0">
                <a:solidFill>
                  <a:schemeClr val="tx1"/>
                </a:solidFill>
              </a:rPr>
              <a:t>Grades 9-12</a:t>
            </a:r>
          </a:p>
          <a:p>
            <a:r>
              <a:rPr lang="en-US" altLang="en-US" dirty="0">
                <a:solidFill>
                  <a:schemeClr val="tx1"/>
                </a:solidFill>
              </a:rPr>
              <a:t>June 12-14, 2024</a:t>
            </a:r>
          </a:p>
          <a:p>
            <a:r>
              <a:rPr lang="en-US" altLang="en-US" dirty="0">
                <a:solidFill>
                  <a:schemeClr val="tx1"/>
                </a:solidFill>
              </a:rPr>
              <a:t>Opportunity for youth to live on a Big Ten Campus</a:t>
            </a:r>
          </a:p>
          <a:p>
            <a:r>
              <a:rPr lang="en-US" altLang="en-US" dirty="0">
                <a:solidFill>
                  <a:schemeClr val="tx1"/>
                </a:solidFill>
              </a:rPr>
              <a:t>Hands-on educational workshops designed to teach technical and workforce preparation skills</a:t>
            </a:r>
          </a:p>
          <a:p>
            <a:r>
              <a:rPr lang="en-US" altLang="en-US" dirty="0">
                <a:solidFill>
                  <a:schemeClr val="tx1"/>
                </a:solidFill>
              </a:rPr>
              <a:t>Cost and deadline to register</a:t>
            </a:r>
          </a:p>
          <a:p>
            <a:r>
              <a:rPr lang="en-US" altLang="en-US" dirty="0">
                <a:solidFill>
                  <a:schemeClr val="tx1"/>
                </a:solidFill>
              </a:rPr>
              <a:t>List of workshops on next slide</a:t>
            </a:r>
          </a:p>
          <a:p>
            <a:r>
              <a:rPr lang="en-US" altLang="en-US" dirty="0">
                <a:solidFill>
                  <a:schemeClr val="tx1"/>
                </a:solidFill>
              </a:rPr>
              <a:t>$200 (generally fully funded by Boone County 4-H Booster Club)</a:t>
            </a:r>
          </a:p>
          <a:p>
            <a:r>
              <a:rPr lang="en-US" altLang="en-US" dirty="0">
                <a:hlinkClick r:id="rId2"/>
              </a:rPr>
              <a:t>https://www.youtube.com/watch?v=9HGP2FlY-Yk&amp;list=PLtXSf1tu3Jd94YLXWTqsLwn1FogVoEPrB&amp;index=84</a:t>
            </a:r>
            <a:r>
              <a:rPr lang="en-US" altLang="en-US" dirty="0"/>
              <a:t> </a:t>
            </a:r>
          </a:p>
          <a:p>
            <a:endParaRPr lang="en-US" altLang="en-US" dirty="0"/>
          </a:p>
        </p:txBody>
      </p:sp>
      <p:pic>
        <p:nvPicPr>
          <p:cNvPr id="4" name="Picture 3"/>
          <p:cNvPicPr>
            <a:picLocks noChangeAspect="1"/>
          </p:cNvPicPr>
          <p:nvPr/>
        </p:nvPicPr>
        <p:blipFill>
          <a:blip r:embed="rId3"/>
          <a:stretch>
            <a:fillRect/>
          </a:stretch>
        </p:blipFill>
        <p:spPr>
          <a:xfrm>
            <a:off x="1225435" y="5137944"/>
            <a:ext cx="1790700" cy="134302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stretch>
            <a:fillRect/>
          </a:stretch>
        </p:blipFill>
        <p:spPr>
          <a:xfrm>
            <a:off x="4495800" y="5203825"/>
            <a:ext cx="1981200" cy="1485900"/>
          </a:xfrm>
          <a:prstGeom prst="rect">
            <a:avLst/>
          </a:prstGeom>
          <a:ln>
            <a:noFill/>
          </a:ln>
          <a:effectLst>
            <a:outerShdw blurRad="292100" dist="139700" dir="2700000" algn="tl" rotWithShape="0">
              <a:srgbClr val="333333">
                <a:alpha val="65000"/>
              </a:srgbClr>
            </a:outerShdw>
          </a:effectLst>
        </p:spPr>
      </p:pic>
      <p:pic>
        <p:nvPicPr>
          <p:cNvPr id="15366"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63457" y="500677"/>
            <a:ext cx="1133475"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6846888" y="176212"/>
            <a:ext cx="1751012" cy="23336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75084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cience Workshop Options that members may choose from" title="Science Workshop Options"/>
          <p:cNvSpPr>
            <a:spLocks noGrp="1"/>
          </p:cNvSpPr>
          <p:nvPr>
            <p:ph type="title"/>
          </p:nvPr>
        </p:nvSpPr>
        <p:spPr>
          <a:xfrm>
            <a:off x="657225" y="711200"/>
            <a:ext cx="7886700" cy="1325563"/>
          </a:xfrm>
        </p:spPr>
        <p:txBody>
          <a:bodyPr/>
          <a:lstStyle/>
          <a:p>
            <a:pPr>
              <a:defRPr/>
            </a:pPr>
            <a:r>
              <a:rPr lang="en-US" dirty="0"/>
              <a:t>4-H Academy @ Purdue OPTIONS</a:t>
            </a:r>
          </a:p>
        </p:txBody>
      </p:sp>
      <p:sp>
        <p:nvSpPr>
          <p:cNvPr id="3" name="Content Placeholder 2"/>
          <p:cNvSpPr>
            <a:spLocks noGrp="1"/>
          </p:cNvSpPr>
          <p:nvPr>
            <p:ph idx="1"/>
          </p:nvPr>
        </p:nvSpPr>
        <p:spPr>
          <a:xfrm>
            <a:off x="772258" y="2057401"/>
            <a:ext cx="7772400" cy="4089399"/>
          </a:xfrm>
        </p:spPr>
        <p:txBody>
          <a:bodyPr numCol="2">
            <a:normAutofit/>
          </a:bodyPr>
          <a:lstStyle/>
          <a:p>
            <a:pPr marL="0" indent="0">
              <a:lnSpc>
                <a:spcPct val="150000"/>
              </a:lnSpc>
              <a:buNone/>
              <a:defRPr/>
            </a:pPr>
            <a:r>
              <a:rPr lang="en-US" sz="1600" b="0" i="0" dirty="0">
                <a:effectLst/>
                <a:latin typeface="Arial" panose="020B0604020202020204" pitchFamily="34" charset="0"/>
              </a:rPr>
              <a:t>▪ Animal Bio-Science</a:t>
            </a:r>
            <a:br>
              <a:rPr lang="en-US" sz="1600" dirty="0"/>
            </a:br>
            <a:r>
              <a:rPr lang="en-US" sz="1600" b="0" i="0" dirty="0">
                <a:effectLst/>
                <a:latin typeface="Arial" panose="020B0604020202020204" pitchFamily="34" charset="0"/>
              </a:rPr>
              <a:t>▪ Animal Health</a:t>
            </a:r>
            <a:br>
              <a:rPr lang="en-US" sz="1600" dirty="0"/>
            </a:br>
            <a:r>
              <a:rPr lang="en-US" sz="1600" b="0" i="0" dirty="0">
                <a:effectLst/>
                <a:latin typeface="Arial" panose="020B0604020202020204" pitchFamily="34" charset="0"/>
              </a:rPr>
              <a:t>▪ Food Animal</a:t>
            </a:r>
            <a:br>
              <a:rPr lang="en-US" sz="1600" dirty="0"/>
            </a:br>
            <a:r>
              <a:rPr lang="en-US" sz="1600" b="0" i="0" dirty="0">
                <a:effectLst/>
                <a:latin typeface="Arial" panose="020B0604020202020204" pitchFamily="34" charset="0"/>
              </a:rPr>
              <a:t>▪ Horse and Companion</a:t>
            </a:r>
            <a:br>
              <a:rPr lang="en-US" sz="1600" dirty="0"/>
            </a:br>
            <a:r>
              <a:rPr lang="en-US" sz="1600" b="0" i="0" dirty="0">
                <a:effectLst/>
                <a:latin typeface="Arial" panose="020B0604020202020204" pitchFamily="34" charset="0"/>
              </a:rPr>
              <a:t>Animal</a:t>
            </a:r>
            <a:br>
              <a:rPr lang="en-US" sz="1600" dirty="0"/>
            </a:br>
            <a:r>
              <a:rPr lang="en-US" sz="1600" b="0" i="0" dirty="0">
                <a:effectLst/>
                <a:latin typeface="Arial" panose="020B0604020202020204" pitchFamily="34" charset="0"/>
              </a:rPr>
              <a:t>▪ Civic Engagement:</a:t>
            </a:r>
            <a:br>
              <a:rPr lang="en-US" sz="1600" dirty="0"/>
            </a:br>
            <a:r>
              <a:rPr lang="en-US" sz="1600" b="0" i="0" dirty="0">
                <a:effectLst/>
                <a:latin typeface="Arial" panose="020B0604020202020204" pitchFamily="34" charset="0"/>
              </a:rPr>
              <a:t>Community Change Starts</a:t>
            </a:r>
            <a:br>
              <a:rPr lang="en-US" sz="1600" dirty="0"/>
            </a:br>
            <a:r>
              <a:rPr lang="en-US" sz="1600" b="0" i="0" dirty="0">
                <a:effectLst/>
                <a:latin typeface="Arial" panose="020B0604020202020204" pitchFamily="34" charset="0"/>
              </a:rPr>
              <a:t>with Me</a:t>
            </a:r>
            <a:br>
              <a:rPr lang="en-US" sz="1600" dirty="0"/>
            </a:br>
            <a:r>
              <a:rPr lang="en-US" sz="1600" b="0" i="0" dirty="0">
                <a:effectLst/>
                <a:latin typeface="Arial" panose="020B0604020202020204" pitchFamily="34" charset="0"/>
              </a:rPr>
              <a:t>▪ Exploring Health Careers</a:t>
            </a:r>
            <a:br>
              <a:rPr lang="en-US" sz="1600" dirty="0"/>
            </a:br>
            <a:r>
              <a:rPr lang="en-US" sz="1600" b="0" i="0" dirty="0">
                <a:effectLst/>
                <a:latin typeface="Arial" panose="020B0604020202020204" pitchFamily="34" charset="0"/>
              </a:rPr>
              <a:t>▪ Intro to EMS</a:t>
            </a:r>
            <a:br>
              <a:rPr lang="en-US" sz="1600" dirty="0"/>
            </a:br>
            <a:r>
              <a:rPr lang="en-US" sz="1600" b="0" i="0" dirty="0">
                <a:effectLst/>
                <a:latin typeface="Arial" panose="020B0604020202020204" pitchFamily="34" charset="0"/>
              </a:rPr>
              <a:t>▪ Food Science/Nutrition</a:t>
            </a:r>
            <a:br>
              <a:rPr lang="en-US" sz="1600" dirty="0"/>
            </a:br>
            <a:r>
              <a:rPr lang="en-US" sz="1600" b="0" i="0" dirty="0">
                <a:effectLst/>
                <a:latin typeface="Arial" panose="020B0604020202020204" pitchFamily="34" charset="0"/>
              </a:rPr>
              <a:t>Science</a:t>
            </a:r>
            <a:br>
              <a:rPr lang="en-US" sz="1600" dirty="0"/>
            </a:br>
            <a:r>
              <a:rPr lang="en-US" sz="1600" b="0" i="0" dirty="0">
                <a:effectLst/>
                <a:latin typeface="Arial" panose="020B0604020202020204" pitchFamily="34" charset="0"/>
              </a:rPr>
              <a:t>▪ Natural Resources</a:t>
            </a:r>
            <a:br>
              <a:rPr lang="en-US" sz="1600" dirty="0"/>
            </a:br>
            <a:r>
              <a:rPr lang="en-US" sz="1600" b="0" i="0" dirty="0">
                <a:effectLst/>
                <a:latin typeface="Arial" panose="020B0604020202020204" pitchFamily="34" charset="0"/>
              </a:rPr>
              <a:t>▪ Plant Science</a:t>
            </a:r>
            <a:br>
              <a:rPr lang="en-US" sz="1600" dirty="0"/>
            </a:br>
            <a:r>
              <a:rPr lang="en-US" sz="1600" b="0" i="0" dirty="0">
                <a:effectLst/>
                <a:latin typeface="Arial" panose="020B0604020202020204" pitchFamily="34" charset="0"/>
              </a:rPr>
              <a:t>▪ Show Me the Money</a:t>
            </a:r>
            <a:br>
              <a:rPr lang="en-US" sz="1600" dirty="0"/>
            </a:br>
            <a:r>
              <a:rPr lang="en-US" sz="1600" b="0" i="0" dirty="0">
                <a:effectLst/>
                <a:latin typeface="Arial" panose="020B0604020202020204" pitchFamily="34" charset="0"/>
              </a:rPr>
              <a:t>▪ Spread the News</a:t>
            </a:r>
            <a:br>
              <a:rPr lang="en-US" sz="1600" dirty="0"/>
            </a:br>
            <a:r>
              <a:rPr lang="en-US" sz="1600" b="0" i="0" dirty="0">
                <a:effectLst/>
                <a:latin typeface="Arial" panose="020B0604020202020204" pitchFamily="34" charset="0"/>
              </a:rPr>
              <a:t>▪ Computer</a:t>
            </a:r>
            <a:br>
              <a:rPr lang="en-US" sz="1600" dirty="0"/>
            </a:br>
            <a:r>
              <a:rPr lang="en-US" sz="1600" b="0" i="0" dirty="0">
                <a:effectLst/>
                <a:latin typeface="Arial" panose="020B0604020202020204" pitchFamily="34" charset="0"/>
              </a:rPr>
              <a:t>▪ Engineering</a:t>
            </a:r>
            <a:br>
              <a:rPr lang="en-US" sz="1600" dirty="0"/>
            </a:br>
            <a:r>
              <a:rPr lang="en-US" sz="1600" b="0" i="0" dirty="0">
                <a:effectLst/>
                <a:latin typeface="Arial" panose="020B0604020202020204" pitchFamily="34" charset="0"/>
              </a:rPr>
              <a:t>▪ Science of Flight</a:t>
            </a:r>
            <a:endParaRPr lang="en-US" sz="1600" dirty="0">
              <a:solidFill>
                <a:schemeClr val="tx1"/>
              </a:solidFill>
            </a:endParaRPr>
          </a:p>
        </p:txBody>
      </p:sp>
    </p:spTree>
    <p:extLst>
      <p:ext uri="{BB962C8B-B14F-4D97-AF65-F5344CB8AC3E}">
        <p14:creationId xmlns:p14="http://schemas.microsoft.com/office/powerpoint/2010/main" val="1164048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4025" y="651554"/>
            <a:ext cx="7886700" cy="936177"/>
          </a:xfrm>
        </p:spPr>
        <p:txBody>
          <a:bodyPr/>
          <a:lstStyle/>
          <a:p>
            <a:r>
              <a:rPr lang="en-US" altLang="en-US" dirty="0"/>
              <a:t>State 4-H Junior Leader Conference</a:t>
            </a:r>
          </a:p>
        </p:txBody>
      </p:sp>
      <p:sp>
        <p:nvSpPr>
          <p:cNvPr id="17411" name="Content Placeholder 2"/>
          <p:cNvSpPr>
            <a:spLocks noGrp="1"/>
          </p:cNvSpPr>
          <p:nvPr>
            <p:ph idx="1"/>
          </p:nvPr>
        </p:nvSpPr>
        <p:spPr>
          <a:xfrm>
            <a:off x="430129" y="1774901"/>
            <a:ext cx="8126849" cy="4351338"/>
          </a:xfrm>
        </p:spPr>
        <p:txBody>
          <a:bodyPr wrap="square"/>
          <a:lstStyle/>
          <a:p>
            <a:pPr>
              <a:buClr>
                <a:srgbClr val="549E39"/>
              </a:buClr>
            </a:pPr>
            <a:r>
              <a:rPr lang="en-US" altLang="en-US" sz="2000" dirty="0">
                <a:solidFill>
                  <a:srgbClr val="000000"/>
                </a:solidFill>
              </a:rPr>
              <a:t>June, 2024</a:t>
            </a:r>
          </a:p>
          <a:p>
            <a:pPr>
              <a:buClr>
                <a:srgbClr val="549E39"/>
              </a:buClr>
            </a:pPr>
            <a:r>
              <a:rPr lang="en-US" altLang="en-US" sz="2000" dirty="0">
                <a:solidFill>
                  <a:srgbClr val="000000"/>
                </a:solidFill>
              </a:rPr>
              <a:t>DePauw University</a:t>
            </a:r>
          </a:p>
          <a:p>
            <a:pPr>
              <a:buClr>
                <a:srgbClr val="549E39"/>
              </a:buClr>
            </a:pPr>
            <a:r>
              <a:rPr lang="en-US" altLang="en-US" sz="2000" dirty="0">
                <a:solidFill>
                  <a:srgbClr val="000000"/>
                </a:solidFill>
              </a:rPr>
              <a:t>Grades 9-12</a:t>
            </a:r>
          </a:p>
          <a:p>
            <a:pPr>
              <a:buClr>
                <a:srgbClr val="549E39"/>
              </a:buClr>
            </a:pPr>
            <a:r>
              <a:rPr lang="en-US" altLang="en-US" sz="2000" dirty="0">
                <a:solidFill>
                  <a:srgbClr val="000000"/>
                </a:solidFill>
              </a:rPr>
              <a:t>Do not have to be in Jr. Leaders</a:t>
            </a:r>
          </a:p>
          <a:p>
            <a:pPr>
              <a:buClr>
                <a:srgbClr val="549E39"/>
              </a:buClr>
            </a:pPr>
            <a:r>
              <a:rPr lang="en-US" altLang="en-US" sz="2000" dirty="0">
                <a:solidFill>
                  <a:srgbClr val="000000"/>
                </a:solidFill>
              </a:rPr>
              <a:t>Leadership development focusing on personal and team leadership</a:t>
            </a:r>
          </a:p>
          <a:p>
            <a:pPr>
              <a:defRPr/>
            </a:pPr>
            <a:r>
              <a:rPr lang="en-US" altLang="en-US" sz="2000" dirty="0">
                <a:solidFill>
                  <a:srgbClr val="000000"/>
                </a:solidFill>
              </a:rPr>
              <a:t>$200 </a:t>
            </a:r>
            <a:r>
              <a:rPr lang="en-US" sz="2000" dirty="0">
                <a:solidFill>
                  <a:schemeClr val="tx1"/>
                </a:solidFill>
              </a:rPr>
              <a:t>(estimate – </a:t>
            </a:r>
            <a:r>
              <a:rPr lang="en-US" altLang="en-US" sz="2000" dirty="0">
                <a:solidFill>
                  <a:schemeClr val="tx1"/>
                </a:solidFill>
              </a:rPr>
              <a:t>will be partially to fully funded by Boone County 4-H Booster Club</a:t>
            </a:r>
            <a:r>
              <a:rPr lang="en-US" sz="2000" dirty="0">
                <a:solidFill>
                  <a:schemeClr val="tx1"/>
                </a:solidFill>
              </a:rPr>
              <a:t>)</a:t>
            </a:r>
          </a:p>
          <a:p>
            <a:pPr>
              <a:buClr>
                <a:srgbClr val="549E39"/>
              </a:buClr>
            </a:pPr>
            <a:r>
              <a:rPr lang="en-US" altLang="en-US" sz="2000" dirty="0">
                <a:solidFill>
                  <a:srgbClr val="000000"/>
                </a:solidFill>
                <a:hlinkClick r:id="rId2"/>
              </a:rPr>
              <a:t>https://www.youtube.com/watch?v=WZMw2mtQHds&amp;list=PLtXSf1tu3Jd94YLXWTqsLwn1FogVoEPrB&amp;index=82</a:t>
            </a:r>
            <a:endParaRPr lang="en-US" altLang="en-US" sz="2000" dirty="0">
              <a:solidFill>
                <a:srgbClr val="000000"/>
              </a:solidFill>
            </a:endParaRPr>
          </a:p>
          <a:p>
            <a:pPr>
              <a:buClr>
                <a:srgbClr val="549E39"/>
              </a:buClr>
            </a:pPr>
            <a:endParaRPr lang="en-US" altLang="en-US" sz="2400" dirty="0">
              <a:solidFill>
                <a:srgbClr val="000000"/>
              </a:solidFill>
            </a:endParaRPr>
          </a:p>
          <a:p>
            <a:endParaRPr lang="en-US" altLang="en-US" dirty="0"/>
          </a:p>
        </p:txBody>
      </p:sp>
      <p:pic>
        <p:nvPicPr>
          <p:cNvPr id="5" name="Picture 4"/>
          <p:cNvPicPr>
            <a:picLocks noChangeAspect="1"/>
          </p:cNvPicPr>
          <p:nvPr/>
        </p:nvPicPr>
        <p:blipFill>
          <a:blip r:embed="rId3"/>
          <a:stretch>
            <a:fillRect/>
          </a:stretch>
        </p:blipFill>
        <p:spPr>
          <a:xfrm>
            <a:off x="7299902" y="457199"/>
            <a:ext cx="1480575" cy="1974100"/>
          </a:xfrm>
          <a:prstGeom prst="rect">
            <a:avLst/>
          </a:prstGeom>
          <a:ln>
            <a:noFill/>
          </a:ln>
          <a:effectLst>
            <a:outerShdw blurRad="292100" dist="139700" dir="2700000" algn="tl" rotWithShape="0">
              <a:srgbClr val="333333">
                <a:alpha val="65000"/>
              </a:srgbClr>
            </a:outerShdw>
          </a:effectLst>
        </p:spPr>
      </p:pic>
      <p:pic>
        <p:nvPicPr>
          <p:cNvPr id="1741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06828" y="4788895"/>
            <a:ext cx="1546233" cy="232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stretch>
            <a:fillRect/>
          </a:stretch>
        </p:blipFill>
        <p:spPr>
          <a:xfrm>
            <a:off x="4109156" y="5282671"/>
            <a:ext cx="2120702" cy="11920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00024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609600" y="1387475"/>
            <a:ext cx="7886700" cy="852488"/>
          </a:xfrm>
        </p:spPr>
        <p:txBody>
          <a:bodyPr/>
          <a:lstStyle/>
          <a:p>
            <a:r>
              <a:rPr lang="en-US" altLang="en-US"/>
              <a:t>4-H Band</a:t>
            </a:r>
          </a:p>
        </p:txBody>
      </p:sp>
      <p:sp>
        <p:nvSpPr>
          <p:cNvPr id="18435" name="Content Placeholder 2"/>
          <p:cNvSpPr>
            <a:spLocks noGrp="1"/>
          </p:cNvSpPr>
          <p:nvPr>
            <p:ph idx="1"/>
          </p:nvPr>
        </p:nvSpPr>
        <p:spPr>
          <a:xfrm>
            <a:off x="762000" y="2560638"/>
            <a:ext cx="6446838" cy="3886200"/>
          </a:xfrm>
        </p:spPr>
        <p:txBody>
          <a:bodyPr/>
          <a:lstStyle/>
          <a:p>
            <a:r>
              <a:rPr lang="en-US" altLang="en-US" dirty="0">
                <a:solidFill>
                  <a:schemeClr val="tx1"/>
                </a:solidFill>
              </a:rPr>
              <a:t>Grades 9-12</a:t>
            </a:r>
          </a:p>
          <a:p>
            <a:r>
              <a:rPr lang="en-US" altLang="en-US" dirty="0">
                <a:solidFill>
                  <a:schemeClr val="tx1"/>
                </a:solidFill>
              </a:rPr>
              <a:t>Do not have to be a 4-H member</a:t>
            </a:r>
          </a:p>
          <a:p>
            <a:r>
              <a:rPr lang="en-US" altLang="en-US" dirty="0">
                <a:solidFill>
                  <a:schemeClr val="tx1"/>
                </a:solidFill>
              </a:rPr>
              <a:t>Intensive instructional workshop </a:t>
            </a:r>
          </a:p>
          <a:p>
            <a:r>
              <a:rPr lang="en-US" altLang="en-US" dirty="0">
                <a:solidFill>
                  <a:schemeClr val="tx1"/>
                </a:solidFill>
              </a:rPr>
              <a:t>Perform at 4-H Round-Up</a:t>
            </a:r>
          </a:p>
          <a:p>
            <a:r>
              <a:rPr lang="en-US" altLang="en-US" dirty="0">
                <a:solidFill>
                  <a:schemeClr val="tx1"/>
                </a:solidFill>
              </a:rPr>
              <a:t>June 22-24, 2024</a:t>
            </a:r>
          </a:p>
          <a:p>
            <a:r>
              <a:rPr lang="en-US" altLang="en-US" dirty="0">
                <a:solidFill>
                  <a:schemeClr val="tx1"/>
                </a:solidFill>
              </a:rPr>
              <a:t>$200 (</a:t>
            </a:r>
            <a:r>
              <a:rPr lang="en-US" dirty="0">
                <a:solidFill>
                  <a:schemeClr val="tx1"/>
                </a:solidFill>
              </a:rPr>
              <a:t>estimate – </a:t>
            </a:r>
            <a:r>
              <a:rPr lang="en-US" altLang="en-US" dirty="0">
                <a:solidFill>
                  <a:schemeClr val="tx1"/>
                </a:solidFill>
              </a:rPr>
              <a:t>will be partially to fully funded by Boone County 4-H Booster Club)</a:t>
            </a:r>
          </a:p>
          <a:p>
            <a:endParaRPr lang="en-US" altLang="en-US" dirty="0"/>
          </a:p>
        </p:txBody>
      </p:sp>
      <p:pic>
        <p:nvPicPr>
          <p:cNvPr id="2" name="Picture 1"/>
          <p:cNvPicPr>
            <a:picLocks noChangeAspect="1"/>
          </p:cNvPicPr>
          <p:nvPr/>
        </p:nvPicPr>
        <p:blipFill>
          <a:blip r:embed="rId2"/>
          <a:stretch>
            <a:fillRect/>
          </a:stretch>
        </p:blipFill>
        <p:spPr>
          <a:xfrm>
            <a:off x="5098455" y="990600"/>
            <a:ext cx="3397845" cy="2362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75890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a:spLocks noGrp="1"/>
          </p:cNvSpPr>
          <p:nvPr>
            <p:ph type="title"/>
          </p:nvPr>
        </p:nvSpPr>
        <p:spPr>
          <a:xfrm>
            <a:off x="626800" y="985837"/>
            <a:ext cx="7374201" cy="4774883"/>
          </a:xfrm>
        </p:spPr>
        <p:txBody>
          <a:bodyPr>
            <a:normAutofit/>
          </a:bodyPr>
          <a:lstStyle/>
          <a:p>
            <a:pPr algn="ctr" eaLnBrk="1" hangingPunct="1"/>
            <a:r>
              <a:rPr lang="en-US" altLang="en-US" sz="5400" dirty="0">
                <a:latin typeface="Bernard MT Condensed" panose="02050806060905020404" pitchFamily="18" charset="0"/>
              </a:rPr>
              <a:t>What have you gained so far from being a member in 4-H? </a:t>
            </a:r>
          </a:p>
        </p:txBody>
      </p:sp>
    </p:spTree>
    <p:extLst>
      <p:ext uri="{BB962C8B-B14F-4D97-AF65-F5344CB8AC3E}">
        <p14:creationId xmlns:p14="http://schemas.microsoft.com/office/powerpoint/2010/main" val="1811263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628650" y="1295400"/>
            <a:ext cx="7886700" cy="852488"/>
          </a:xfrm>
        </p:spPr>
        <p:txBody>
          <a:bodyPr/>
          <a:lstStyle/>
          <a:p>
            <a:r>
              <a:rPr lang="en-US" altLang="en-US"/>
              <a:t>4-H Chorus</a:t>
            </a:r>
          </a:p>
        </p:txBody>
      </p:sp>
      <p:sp>
        <p:nvSpPr>
          <p:cNvPr id="3" name="Content Placeholder 2"/>
          <p:cNvSpPr>
            <a:spLocks noGrp="1"/>
          </p:cNvSpPr>
          <p:nvPr>
            <p:ph idx="1"/>
          </p:nvPr>
        </p:nvSpPr>
        <p:spPr>
          <a:xfrm>
            <a:off x="457200" y="2549525"/>
            <a:ext cx="7886700" cy="4351338"/>
          </a:xfrm>
        </p:spPr>
        <p:txBody>
          <a:bodyPr/>
          <a:lstStyle/>
          <a:p>
            <a:pPr>
              <a:defRPr/>
            </a:pPr>
            <a:r>
              <a:rPr lang="en-US" dirty="0">
                <a:solidFill>
                  <a:schemeClr val="tx1"/>
                </a:solidFill>
              </a:rPr>
              <a:t>Grades 9-12</a:t>
            </a:r>
          </a:p>
          <a:p>
            <a:pPr>
              <a:defRPr/>
            </a:pPr>
            <a:r>
              <a:rPr lang="en-US" dirty="0">
                <a:solidFill>
                  <a:schemeClr val="tx1"/>
                </a:solidFill>
              </a:rPr>
              <a:t>Do not have to be a 4-H member</a:t>
            </a:r>
          </a:p>
          <a:p>
            <a:pPr>
              <a:defRPr/>
            </a:pPr>
            <a:r>
              <a:rPr lang="en-US" dirty="0">
                <a:solidFill>
                  <a:schemeClr val="tx1"/>
                </a:solidFill>
              </a:rPr>
              <a:t>Must have recommendation letter from Choir Director</a:t>
            </a:r>
          </a:p>
          <a:p>
            <a:pPr>
              <a:defRPr/>
            </a:pPr>
            <a:r>
              <a:rPr lang="en-US" dirty="0">
                <a:solidFill>
                  <a:schemeClr val="tx1"/>
                </a:solidFill>
              </a:rPr>
              <a:t>Intensive instructional workshop</a:t>
            </a:r>
          </a:p>
          <a:p>
            <a:pPr>
              <a:defRPr/>
            </a:pPr>
            <a:r>
              <a:rPr lang="en-US" dirty="0">
                <a:solidFill>
                  <a:schemeClr val="tx1"/>
                </a:solidFill>
              </a:rPr>
              <a:t>Perform at 4-H Round-Up</a:t>
            </a:r>
          </a:p>
          <a:p>
            <a:pPr>
              <a:defRPr/>
            </a:pPr>
            <a:r>
              <a:rPr lang="en-US" dirty="0">
                <a:solidFill>
                  <a:schemeClr val="tx1"/>
                </a:solidFill>
              </a:rPr>
              <a:t>June 22-24, 2024</a:t>
            </a:r>
          </a:p>
          <a:p>
            <a:pPr>
              <a:defRPr/>
            </a:pPr>
            <a:r>
              <a:rPr lang="en-US" dirty="0">
                <a:solidFill>
                  <a:schemeClr val="tx1"/>
                </a:solidFill>
              </a:rPr>
              <a:t>$200 (estimate – </a:t>
            </a:r>
            <a:r>
              <a:rPr lang="en-US" altLang="en-US" dirty="0">
                <a:solidFill>
                  <a:schemeClr val="tx1"/>
                </a:solidFill>
              </a:rPr>
              <a:t>will be partially to fully funded by Boone County 4-H Booster Club</a:t>
            </a:r>
            <a:r>
              <a:rPr lang="en-US" dirty="0">
                <a:solidFill>
                  <a:schemeClr val="tx1"/>
                </a:solidFill>
              </a:rPr>
              <a:t>)</a:t>
            </a:r>
          </a:p>
          <a:p>
            <a:pPr marL="0" indent="0">
              <a:buFont typeface="Arial" panose="020B0604020202020204" pitchFamily="34" charset="0"/>
              <a:buNone/>
              <a:defRPr/>
            </a:pPr>
            <a:endParaRPr lang="en-US" dirty="0"/>
          </a:p>
        </p:txBody>
      </p:sp>
      <p:pic>
        <p:nvPicPr>
          <p:cNvPr id="4" name="Picture 3"/>
          <p:cNvPicPr>
            <a:picLocks noChangeAspect="1"/>
          </p:cNvPicPr>
          <p:nvPr/>
        </p:nvPicPr>
        <p:blipFill>
          <a:blip r:embed="rId2"/>
          <a:stretch>
            <a:fillRect/>
          </a:stretch>
        </p:blipFill>
        <p:spPr>
          <a:xfrm>
            <a:off x="4572000" y="1371600"/>
            <a:ext cx="3624263" cy="11366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87689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628650" y="685800"/>
            <a:ext cx="7886700" cy="1325563"/>
          </a:xfrm>
        </p:spPr>
        <p:txBody>
          <a:bodyPr/>
          <a:lstStyle/>
          <a:p>
            <a:r>
              <a:rPr lang="en-US" altLang="en-US" dirty="0"/>
              <a:t>4-H Round-Up</a:t>
            </a:r>
          </a:p>
        </p:txBody>
      </p:sp>
      <p:sp>
        <p:nvSpPr>
          <p:cNvPr id="20483" name="Content Placeholder 2"/>
          <p:cNvSpPr>
            <a:spLocks noGrp="1"/>
          </p:cNvSpPr>
          <p:nvPr>
            <p:ph idx="1"/>
          </p:nvPr>
        </p:nvSpPr>
        <p:spPr>
          <a:xfrm>
            <a:off x="545522" y="1803400"/>
            <a:ext cx="7372350" cy="3586163"/>
          </a:xfrm>
        </p:spPr>
        <p:txBody>
          <a:bodyPr>
            <a:normAutofit fontScale="92500" lnSpcReduction="10000"/>
          </a:bodyPr>
          <a:lstStyle/>
          <a:p>
            <a:r>
              <a:rPr lang="en-US" altLang="en-US" dirty="0">
                <a:solidFill>
                  <a:schemeClr val="tx1"/>
                </a:solidFill>
              </a:rPr>
              <a:t>Grades 7-9</a:t>
            </a:r>
          </a:p>
          <a:p>
            <a:r>
              <a:rPr lang="en-US" altLang="en-US" dirty="0">
                <a:solidFill>
                  <a:schemeClr val="tx1"/>
                </a:solidFill>
              </a:rPr>
              <a:t>Approximately 500 youth and adult participants</a:t>
            </a:r>
          </a:p>
          <a:p>
            <a:r>
              <a:rPr lang="en-US" altLang="en-US" dirty="0">
                <a:solidFill>
                  <a:schemeClr val="tx1"/>
                </a:solidFill>
              </a:rPr>
              <a:t>Introductory leadership development</a:t>
            </a:r>
          </a:p>
          <a:p>
            <a:r>
              <a:rPr lang="en-US" altLang="en-US" dirty="0">
                <a:solidFill>
                  <a:schemeClr val="tx1"/>
                </a:solidFill>
              </a:rPr>
              <a:t>Career awareness</a:t>
            </a:r>
          </a:p>
          <a:p>
            <a:r>
              <a:rPr lang="en-US" altLang="en-US" dirty="0">
                <a:solidFill>
                  <a:schemeClr val="tx1"/>
                </a:solidFill>
              </a:rPr>
              <a:t>Experience living in residence halls and navigating a Big Ten campus</a:t>
            </a:r>
          </a:p>
          <a:p>
            <a:r>
              <a:rPr lang="en-US" altLang="en-US" dirty="0">
                <a:solidFill>
                  <a:schemeClr val="tx1"/>
                </a:solidFill>
              </a:rPr>
              <a:t>June 24-26, 2024</a:t>
            </a:r>
          </a:p>
          <a:p>
            <a:r>
              <a:rPr lang="en-US" altLang="en-US" dirty="0">
                <a:solidFill>
                  <a:schemeClr val="tx1"/>
                </a:solidFill>
              </a:rPr>
              <a:t>$200 (</a:t>
            </a:r>
            <a:r>
              <a:rPr lang="en-US" dirty="0">
                <a:solidFill>
                  <a:schemeClr val="tx1"/>
                </a:solidFill>
              </a:rPr>
              <a:t>estimate – </a:t>
            </a:r>
            <a:r>
              <a:rPr lang="en-US" altLang="en-US" dirty="0">
                <a:solidFill>
                  <a:schemeClr val="tx1"/>
                </a:solidFill>
              </a:rPr>
              <a:t>will be partially to fully funded by Boone County 4-H Booster Club)</a:t>
            </a:r>
          </a:p>
          <a:p>
            <a:r>
              <a:rPr lang="en-US" altLang="en-US" dirty="0">
                <a:hlinkClick r:id="rId2"/>
              </a:rPr>
              <a:t>https://www.youtube.com/watch?v=p82f6ISNec0&amp;list=PLtXSf1tu3Jd94YLXWTqsLwn1FogVoEPrB&amp;index=83</a:t>
            </a:r>
            <a:r>
              <a:rPr lang="en-US" altLang="en-US" dirty="0"/>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4546" y="203661"/>
            <a:ext cx="2543695" cy="1907771"/>
          </a:xfrm>
          <a:prstGeom prst="rect">
            <a:avLst/>
          </a:prstGeom>
        </p:spPr>
      </p:pic>
    </p:spTree>
    <p:extLst>
      <p:ext uri="{BB962C8B-B14F-4D97-AF65-F5344CB8AC3E}">
        <p14:creationId xmlns:p14="http://schemas.microsoft.com/office/powerpoint/2010/main" val="42494394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652463" y="750129"/>
            <a:ext cx="7886700" cy="1325563"/>
          </a:xfrm>
        </p:spPr>
        <p:txBody>
          <a:bodyPr/>
          <a:lstStyle/>
          <a:p>
            <a:r>
              <a:rPr lang="en-US" altLang="en-US" dirty="0"/>
              <a:t>National 4-H Dairy Conference</a:t>
            </a:r>
          </a:p>
        </p:txBody>
      </p:sp>
      <p:sp>
        <p:nvSpPr>
          <p:cNvPr id="21507" name="Content Placeholder 2"/>
          <p:cNvSpPr>
            <a:spLocks noGrp="1"/>
          </p:cNvSpPr>
          <p:nvPr>
            <p:ph idx="1"/>
          </p:nvPr>
        </p:nvSpPr>
        <p:spPr>
          <a:xfrm>
            <a:off x="652463" y="2133600"/>
            <a:ext cx="7886700" cy="4351338"/>
          </a:xfrm>
        </p:spPr>
        <p:txBody>
          <a:bodyPr/>
          <a:lstStyle/>
          <a:p>
            <a:r>
              <a:rPr lang="en-US" altLang="en-US" sz="2000" dirty="0">
                <a:solidFill>
                  <a:schemeClr val="tx1"/>
                </a:solidFill>
              </a:rPr>
              <a:t>Grades 9-12</a:t>
            </a:r>
          </a:p>
          <a:p>
            <a:r>
              <a:rPr lang="en-US" altLang="en-US" sz="2000" dirty="0">
                <a:solidFill>
                  <a:schemeClr val="tx1"/>
                </a:solidFill>
              </a:rPr>
              <a:t>October 2024</a:t>
            </a:r>
          </a:p>
          <a:p>
            <a:r>
              <a:rPr lang="en-US" altLang="en-US" sz="2000" dirty="0">
                <a:solidFill>
                  <a:schemeClr val="tx1"/>
                </a:solidFill>
              </a:rPr>
              <a:t>On University of Wisconsin-Madison campus</a:t>
            </a:r>
          </a:p>
          <a:p>
            <a:r>
              <a:rPr lang="en-US" altLang="en-US" sz="2000" dirty="0">
                <a:solidFill>
                  <a:schemeClr val="tx1"/>
                </a:solidFill>
              </a:rPr>
              <a:t>Educational sessions on dairy production and related careers</a:t>
            </a:r>
          </a:p>
          <a:p>
            <a:r>
              <a:rPr lang="en-US" altLang="en-US" sz="2000" dirty="0">
                <a:solidFill>
                  <a:schemeClr val="tx1"/>
                </a:solidFill>
              </a:rPr>
              <a:t>$600 (</a:t>
            </a:r>
            <a:r>
              <a:rPr lang="en-US" sz="2000" dirty="0">
                <a:solidFill>
                  <a:schemeClr val="tx1"/>
                </a:solidFill>
              </a:rPr>
              <a:t>estimate – </a:t>
            </a:r>
            <a:r>
              <a:rPr lang="en-US" altLang="en-US" sz="2000" dirty="0">
                <a:solidFill>
                  <a:schemeClr val="tx1"/>
                </a:solidFill>
              </a:rPr>
              <a:t>will be partially to fully funded by Boone County 4-H Booster Club)</a:t>
            </a:r>
          </a:p>
          <a:p>
            <a:endParaRPr lang="en-US" alt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2371" y="4356979"/>
            <a:ext cx="2701858" cy="204488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5868" y="4356979"/>
            <a:ext cx="2062163" cy="22599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66622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Title 1"/>
          <p:cNvSpPr>
            <a:spLocks noGrp="1"/>
          </p:cNvSpPr>
          <p:nvPr>
            <p:ph type="title"/>
          </p:nvPr>
        </p:nvSpPr>
        <p:spPr>
          <a:xfrm>
            <a:off x="685800" y="1066800"/>
            <a:ext cx="7886700" cy="1325563"/>
          </a:xfrm>
        </p:spPr>
        <p:txBody>
          <a:bodyPr/>
          <a:lstStyle/>
          <a:p>
            <a:r>
              <a:rPr lang="en-US" altLang="en-US" dirty="0"/>
              <a:t>Indiana 4-H Leadership Summit (Youth and Adults)</a:t>
            </a:r>
          </a:p>
        </p:txBody>
      </p:sp>
      <p:sp>
        <p:nvSpPr>
          <p:cNvPr id="22531" name="Content Placeholder 2"/>
          <p:cNvSpPr>
            <a:spLocks noGrp="1"/>
          </p:cNvSpPr>
          <p:nvPr>
            <p:ph idx="1"/>
          </p:nvPr>
        </p:nvSpPr>
        <p:spPr>
          <a:xfrm>
            <a:off x="600075" y="2506663"/>
            <a:ext cx="6111118" cy="4351337"/>
          </a:xfrm>
        </p:spPr>
        <p:txBody>
          <a:bodyPr/>
          <a:lstStyle/>
          <a:p>
            <a:r>
              <a:rPr lang="en-US" altLang="en-US" dirty="0">
                <a:solidFill>
                  <a:schemeClr val="tx1"/>
                </a:solidFill>
              </a:rPr>
              <a:t>Grades 8-12 and Adult Volunteers</a:t>
            </a:r>
          </a:p>
          <a:p>
            <a:r>
              <a:rPr lang="en-US" altLang="en-US" dirty="0">
                <a:solidFill>
                  <a:schemeClr val="tx1"/>
                </a:solidFill>
              </a:rPr>
              <a:t>Saturday, October 21, 2023 </a:t>
            </a:r>
            <a:r>
              <a:rPr lang="en-US" altLang="en-US" dirty="0">
                <a:solidFill>
                  <a:srgbClr val="FF0000"/>
                </a:solidFill>
              </a:rPr>
              <a:t>(Unsure if happening in 2024)</a:t>
            </a:r>
          </a:p>
          <a:p>
            <a:r>
              <a:rPr lang="en-US" altLang="en-US" dirty="0">
                <a:solidFill>
                  <a:schemeClr val="tx1"/>
                </a:solidFill>
              </a:rPr>
              <a:t>Leadership development sessions that can be replicated at club meetings</a:t>
            </a:r>
          </a:p>
          <a:p>
            <a:r>
              <a:rPr lang="en-US" altLang="en-US" dirty="0">
                <a:solidFill>
                  <a:schemeClr val="tx1"/>
                </a:solidFill>
              </a:rPr>
              <a:t>Recognize Accomplishment Scholarship winners</a:t>
            </a:r>
          </a:p>
          <a:p>
            <a:r>
              <a:rPr lang="en-US" altLang="en-US" dirty="0">
                <a:solidFill>
                  <a:schemeClr val="tx1"/>
                </a:solidFill>
              </a:rPr>
              <a:t>Event sponsored by Indiana 4-H Foundation</a:t>
            </a:r>
          </a:p>
          <a:p>
            <a:r>
              <a:rPr lang="en-US" altLang="en-US" dirty="0">
                <a:solidFill>
                  <a:schemeClr val="tx1"/>
                </a:solidFill>
              </a:rPr>
              <a:t>$50 (</a:t>
            </a:r>
            <a:r>
              <a:rPr lang="en-US" dirty="0">
                <a:solidFill>
                  <a:schemeClr val="tx1"/>
                </a:solidFill>
              </a:rPr>
              <a:t>estimate – </a:t>
            </a:r>
            <a:r>
              <a:rPr lang="en-US" altLang="en-US" dirty="0">
                <a:solidFill>
                  <a:schemeClr val="tx1"/>
                </a:solidFill>
              </a:rPr>
              <a:t>will be partially to fully funded by Boone County 4-H Booster Club)</a:t>
            </a:r>
          </a:p>
          <a:p>
            <a:endParaRPr lang="en-US" altLang="en-US" dirty="0"/>
          </a:p>
        </p:txBody>
      </p:sp>
      <p:pic>
        <p:nvPicPr>
          <p:cNvPr id="2253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11193" y="3163989"/>
            <a:ext cx="2248208" cy="1755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21281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628650" y="838200"/>
            <a:ext cx="7886700" cy="1325563"/>
          </a:xfrm>
        </p:spPr>
        <p:txBody>
          <a:bodyPr/>
          <a:lstStyle/>
          <a:p>
            <a:r>
              <a:rPr lang="en-US" altLang="en-US" dirty="0"/>
              <a:t>National 4-H Congress</a:t>
            </a:r>
          </a:p>
        </p:txBody>
      </p:sp>
      <p:pic>
        <p:nvPicPr>
          <p:cNvPr id="2355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72089" y="4690799"/>
            <a:ext cx="1995310" cy="1496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Content Placeholder 2"/>
          <p:cNvSpPr>
            <a:spLocks noGrp="1"/>
          </p:cNvSpPr>
          <p:nvPr>
            <p:ph idx="1"/>
          </p:nvPr>
        </p:nvSpPr>
        <p:spPr>
          <a:xfrm>
            <a:off x="628650" y="2163763"/>
            <a:ext cx="7886700" cy="4160837"/>
          </a:xfrm>
        </p:spPr>
        <p:txBody>
          <a:bodyPr/>
          <a:lstStyle/>
          <a:p>
            <a:pPr>
              <a:defRPr/>
            </a:pPr>
            <a:r>
              <a:rPr lang="en-US" altLang="en-US" dirty="0">
                <a:solidFill>
                  <a:schemeClr val="tx1"/>
                </a:solidFill>
              </a:rPr>
              <a:t>November 2024 in Atlanta, Georgia</a:t>
            </a:r>
          </a:p>
          <a:p>
            <a:pPr>
              <a:defRPr/>
            </a:pPr>
            <a:r>
              <a:rPr lang="en-US" altLang="en-US" dirty="0">
                <a:solidFill>
                  <a:schemeClr val="tx1"/>
                </a:solidFill>
              </a:rPr>
              <a:t>Delegates are selected through an application and interview process through Indiana 4-H</a:t>
            </a:r>
          </a:p>
          <a:p>
            <a:pPr>
              <a:defRPr/>
            </a:pPr>
            <a:r>
              <a:rPr lang="en-US" altLang="en-US" dirty="0">
                <a:solidFill>
                  <a:schemeClr val="tx1"/>
                </a:solidFill>
              </a:rPr>
              <a:t>Indiana 4-H application deadline is May 1</a:t>
            </a:r>
          </a:p>
          <a:p>
            <a:pPr>
              <a:defRPr/>
            </a:pPr>
            <a:r>
              <a:rPr lang="en-US" altLang="en-US" dirty="0">
                <a:solidFill>
                  <a:schemeClr val="tx1"/>
                </a:solidFill>
              </a:rPr>
              <a:t>Premier leadership development conference</a:t>
            </a:r>
          </a:p>
          <a:p>
            <a:pPr>
              <a:defRPr/>
            </a:pPr>
            <a:r>
              <a:rPr lang="en-US" altLang="en-US" dirty="0">
                <a:solidFill>
                  <a:schemeClr val="tx1"/>
                </a:solidFill>
              </a:rPr>
              <a:t>$600 (</a:t>
            </a:r>
            <a:r>
              <a:rPr lang="en-US" dirty="0">
                <a:solidFill>
                  <a:schemeClr val="tx1"/>
                </a:solidFill>
              </a:rPr>
              <a:t>estimate – </a:t>
            </a:r>
            <a:r>
              <a:rPr lang="en-US" altLang="en-US" dirty="0">
                <a:solidFill>
                  <a:schemeClr val="tx1"/>
                </a:solidFill>
              </a:rPr>
              <a:t>will be partially to fully funded)</a:t>
            </a:r>
            <a:endParaRPr lang="en-US" altLang="en-US" dirty="0"/>
          </a:p>
        </p:txBody>
      </p:sp>
      <p:pic>
        <p:nvPicPr>
          <p:cNvPr id="2355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13599" y="329544"/>
            <a:ext cx="1613903" cy="2152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67964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r>
              <a:rPr lang="en-US" altLang="en-US" dirty="0"/>
              <a:t>Boone County </a:t>
            </a:r>
            <a:br>
              <a:rPr lang="en-US" altLang="en-US" dirty="0"/>
            </a:br>
            <a:r>
              <a:rPr lang="en-US" altLang="en-US" dirty="0"/>
              <a:t>4-H Scholarships</a:t>
            </a:r>
          </a:p>
        </p:txBody>
      </p:sp>
      <p:sp>
        <p:nvSpPr>
          <p:cNvPr id="2" name="Text Placeholder 1"/>
          <p:cNvSpPr>
            <a:spLocks noGrp="1"/>
          </p:cNvSpPr>
          <p:nvPr>
            <p:ph type="body"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t>Purdue University is an Equal Opportunity/Equal Access institution.</a:t>
            </a:r>
            <a:endParaRPr lang="en-US" sz="1400"/>
          </a:p>
        </p:txBody>
      </p:sp>
    </p:spTree>
    <p:extLst>
      <p:ext uri="{BB962C8B-B14F-4D97-AF65-F5344CB8AC3E}">
        <p14:creationId xmlns:p14="http://schemas.microsoft.com/office/powerpoint/2010/main" val="37551486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628650" y="1143000"/>
            <a:ext cx="7886700" cy="838200"/>
          </a:xfrm>
        </p:spPr>
        <p:txBody>
          <a:bodyPr/>
          <a:lstStyle/>
          <a:p>
            <a:pPr eaLnBrk="1" hangingPunct="1"/>
            <a:r>
              <a:rPr lang="en-US" altLang="en-US"/>
              <a:t>Boone County 4-H Scholarships</a:t>
            </a:r>
          </a:p>
        </p:txBody>
      </p:sp>
      <p:sp>
        <p:nvSpPr>
          <p:cNvPr id="29699" name="Content Placeholder 2"/>
          <p:cNvSpPr>
            <a:spLocks noGrp="1"/>
          </p:cNvSpPr>
          <p:nvPr>
            <p:ph idx="1"/>
          </p:nvPr>
        </p:nvSpPr>
        <p:spPr>
          <a:xfrm>
            <a:off x="533400" y="1981200"/>
            <a:ext cx="7886700" cy="4267200"/>
          </a:xfrm>
        </p:spPr>
        <p:txBody>
          <a:bodyPr/>
          <a:lstStyle/>
          <a:p>
            <a:pPr eaLnBrk="1" hangingPunct="1"/>
            <a:r>
              <a:rPr lang="en-US" altLang="en-US" dirty="0">
                <a:solidFill>
                  <a:schemeClr val="tx1"/>
                </a:solidFill>
              </a:rPr>
              <a:t>12 scholarships</a:t>
            </a:r>
          </a:p>
          <a:p>
            <a:pPr eaLnBrk="1" hangingPunct="1"/>
            <a:r>
              <a:rPr lang="en-US" altLang="en-US" dirty="0">
                <a:solidFill>
                  <a:schemeClr val="tx1"/>
                </a:solidFill>
              </a:rPr>
              <a:t>1 Application Form </a:t>
            </a:r>
            <a:r>
              <a:rPr lang="en-US" altLang="en-US" sz="1800" dirty="0">
                <a:solidFill>
                  <a:schemeClr val="tx1"/>
                </a:solidFill>
              </a:rPr>
              <a:t>(no matter how many you apply for.)</a:t>
            </a:r>
          </a:p>
          <a:p>
            <a:pPr eaLnBrk="1" hangingPunct="1"/>
            <a:r>
              <a:rPr lang="en-US" altLang="en-US" dirty="0">
                <a:solidFill>
                  <a:schemeClr val="tx1"/>
                </a:solidFill>
              </a:rPr>
              <a:t>2 References - sealed</a:t>
            </a:r>
            <a:r>
              <a:rPr lang="en-US" altLang="en-US" sz="1600" dirty="0">
                <a:solidFill>
                  <a:schemeClr val="tx1"/>
                </a:solidFill>
              </a:rPr>
              <a:t> (It is preferred that one of the references be from someone related to the Boone County 4-H program who has seen your efforts in 4-H.) References should talk about life skills you possess and examples of how they have seen you demonstrate those skills. </a:t>
            </a:r>
          </a:p>
          <a:p>
            <a:pPr eaLnBrk="1" hangingPunct="1"/>
            <a:r>
              <a:rPr lang="en-US" altLang="en-US" dirty="0">
                <a:solidFill>
                  <a:schemeClr val="tx1"/>
                </a:solidFill>
              </a:rPr>
              <a:t>Transcript required </a:t>
            </a:r>
          </a:p>
          <a:p>
            <a:pPr eaLnBrk="1" hangingPunct="1"/>
            <a:r>
              <a:rPr lang="en-US" altLang="en-US" dirty="0">
                <a:solidFill>
                  <a:schemeClr val="tx1"/>
                </a:solidFill>
              </a:rPr>
              <a:t>Link to application: </a:t>
            </a:r>
            <a:r>
              <a:rPr lang="en-US" altLang="en-US" sz="1400" dirty="0">
                <a:hlinkClick r:id="rId2"/>
              </a:rPr>
              <a:t>http://extension.purdue.edu/boone</a:t>
            </a:r>
            <a:r>
              <a:rPr lang="en-US" altLang="en-US" sz="1400" dirty="0"/>
              <a:t> </a:t>
            </a:r>
            <a:r>
              <a:rPr lang="en-US" altLang="en-US" sz="1400" dirty="0">
                <a:solidFill>
                  <a:schemeClr val="tx1"/>
                </a:solidFill>
              </a:rPr>
              <a:t>- application that is very similar to the Indiana 4-H Foundation Senior Scholarship. </a:t>
            </a:r>
          </a:p>
          <a:p>
            <a:pPr eaLnBrk="1" hangingPunct="1"/>
            <a:r>
              <a:rPr lang="en-US" altLang="en-US" dirty="0">
                <a:solidFill>
                  <a:schemeClr val="tx1"/>
                </a:solidFill>
              </a:rPr>
              <a:t>We need you to put everything in a big envelope or folder when you turn your scholarship packet into the office. </a:t>
            </a:r>
          </a:p>
          <a:p>
            <a:pPr eaLnBrk="1" hangingPunct="1"/>
            <a:r>
              <a:rPr lang="en-US" altLang="en-US" dirty="0">
                <a:solidFill>
                  <a:schemeClr val="tx1"/>
                </a:solidFill>
              </a:rPr>
              <a:t>Due to Purdue Extension Office by </a:t>
            </a:r>
            <a:r>
              <a:rPr lang="en-US" altLang="en-US" dirty="0">
                <a:solidFill>
                  <a:srgbClr val="FF0000"/>
                </a:solidFill>
              </a:rPr>
              <a:t>January 25</a:t>
            </a:r>
            <a:r>
              <a:rPr lang="en-US" altLang="en-US" baseline="30000" dirty="0">
                <a:solidFill>
                  <a:srgbClr val="FF0000"/>
                </a:solidFill>
              </a:rPr>
              <a:t>th</a:t>
            </a:r>
            <a:endParaRPr lang="en-US" altLang="en-US" i="1" dirty="0">
              <a:solidFill>
                <a:srgbClr val="FF0000"/>
              </a:solidFill>
            </a:endParaRPr>
          </a:p>
        </p:txBody>
      </p:sp>
      <p:sp>
        <p:nvSpPr>
          <p:cNvPr id="4" name="Footer Placeholder 3"/>
          <p:cNvSpPr>
            <a:spLocks noGrp="1"/>
          </p:cNvSpPr>
          <p:nvPr>
            <p:ph type="ftr" sz="quarter" idx="11"/>
          </p:nvPr>
        </p:nvSpPr>
        <p:spPr/>
        <p:txBody>
          <a:bodyPr/>
          <a:lstStyle/>
          <a:p>
            <a:pPr>
              <a:defRPr/>
            </a:pPr>
            <a:r>
              <a:rPr lang="en-US"/>
              <a:t>Purdue University is an Equal Opportunity/Equal Access institution.</a:t>
            </a:r>
            <a:endParaRPr lang="en-US" sz="1400"/>
          </a:p>
        </p:txBody>
      </p:sp>
    </p:spTree>
    <p:extLst>
      <p:ext uri="{BB962C8B-B14F-4D97-AF65-F5344CB8AC3E}">
        <p14:creationId xmlns:p14="http://schemas.microsoft.com/office/powerpoint/2010/main" val="92698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628650" y="990600"/>
            <a:ext cx="7886700" cy="700088"/>
          </a:xfrm>
        </p:spPr>
        <p:txBody>
          <a:bodyPr/>
          <a:lstStyle/>
          <a:p>
            <a:r>
              <a:rPr lang="en-US" altLang="en-US"/>
              <a:t>Boone County 4-H Scholarships</a:t>
            </a:r>
          </a:p>
        </p:txBody>
      </p:sp>
      <p:sp>
        <p:nvSpPr>
          <p:cNvPr id="3" name="Content Placeholder 2"/>
          <p:cNvSpPr>
            <a:spLocks noGrp="1"/>
          </p:cNvSpPr>
          <p:nvPr>
            <p:ph idx="1"/>
          </p:nvPr>
        </p:nvSpPr>
        <p:spPr>
          <a:xfrm>
            <a:off x="628650" y="1963024"/>
            <a:ext cx="7372350" cy="4213939"/>
          </a:xfrm>
        </p:spPr>
        <p:txBody>
          <a:bodyPr/>
          <a:lstStyle/>
          <a:p>
            <a:pPr marL="0" indent="0">
              <a:buFont typeface="Arial" panose="020B0604020202020204" pitchFamily="34" charset="0"/>
              <a:buNone/>
              <a:defRPr/>
            </a:pPr>
            <a:r>
              <a:rPr lang="en-US" b="1" dirty="0">
                <a:solidFill>
                  <a:schemeClr val="tx1"/>
                </a:solidFill>
              </a:rPr>
              <a:t>Tips to writing an application that will impress…</a:t>
            </a:r>
          </a:p>
          <a:p>
            <a:pPr marL="0" indent="0">
              <a:buFont typeface="Arial" panose="020B0604020202020204" pitchFamily="34" charset="0"/>
              <a:buNone/>
              <a:defRPr/>
            </a:pPr>
            <a:endParaRPr lang="en-US" dirty="0">
              <a:solidFill>
                <a:schemeClr val="tx1"/>
              </a:solidFill>
            </a:endParaRPr>
          </a:p>
          <a:p>
            <a:pPr>
              <a:defRPr/>
            </a:pPr>
            <a:r>
              <a:rPr lang="en-US" dirty="0">
                <a:solidFill>
                  <a:schemeClr val="tx1"/>
                </a:solidFill>
              </a:rPr>
              <a:t>Write in your essay what you did in the projects that you are applying for. This way the committee knows what you learned in each of those projects. </a:t>
            </a:r>
          </a:p>
          <a:p>
            <a:pPr>
              <a:defRPr/>
            </a:pPr>
            <a:endParaRPr lang="en-US" dirty="0">
              <a:solidFill>
                <a:schemeClr val="tx1"/>
              </a:solidFill>
            </a:endParaRPr>
          </a:p>
          <a:p>
            <a:pPr>
              <a:defRPr/>
            </a:pPr>
            <a:r>
              <a:rPr lang="en-US" dirty="0">
                <a:solidFill>
                  <a:schemeClr val="tx1"/>
                </a:solidFill>
              </a:rPr>
              <a:t>Make sure you do all the steps (including a signature from you and your parent)</a:t>
            </a:r>
          </a:p>
          <a:p>
            <a:pPr>
              <a:defRPr/>
            </a:pPr>
            <a:endParaRPr lang="en-US" dirty="0">
              <a:solidFill>
                <a:schemeClr val="tx1"/>
              </a:solidFill>
            </a:endParaRPr>
          </a:p>
          <a:p>
            <a:pPr>
              <a:defRPr/>
            </a:pPr>
            <a:r>
              <a:rPr lang="en-US" dirty="0">
                <a:solidFill>
                  <a:schemeClr val="tx1"/>
                </a:solidFill>
              </a:rPr>
              <a:t>Have 1 reference that can talk about the growth they have seen in you since you started 4-H. </a:t>
            </a:r>
          </a:p>
        </p:txBody>
      </p:sp>
      <p:sp>
        <p:nvSpPr>
          <p:cNvPr id="4" name="Footer Placeholder 3"/>
          <p:cNvSpPr>
            <a:spLocks noGrp="1"/>
          </p:cNvSpPr>
          <p:nvPr>
            <p:ph type="ftr" sz="quarter" idx="11"/>
          </p:nvPr>
        </p:nvSpPr>
        <p:spPr/>
        <p:txBody>
          <a:bodyPr/>
          <a:lstStyle/>
          <a:p>
            <a:pPr>
              <a:defRPr/>
            </a:pPr>
            <a:r>
              <a:rPr lang="en-US"/>
              <a:t>Purdue University is an Equal Opportunity/Equal Access institution.</a:t>
            </a:r>
            <a:endParaRPr lang="en-US" sz="1400"/>
          </a:p>
        </p:txBody>
      </p:sp>
    </p:spTree>
    <p:extLst>
      <p:ext uri="{BB962C8B-B14F-4D97-AF65-F5344CB8AC3E}">
        <p14:creationId xmlns:p14="http://schemas.microsoft.com/office/powerpoint/2010/main" val="11858124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628650" y="848889"/>
            <a:ext cx="7886700" cy="990600"/>
          </a:xfrm>
        </p:spPr>
        <p:txBody>
          <a:bodyPr/>
          <a:lstStyle/>
          <a:p>
            <a:pPr eaLnBrk="1" hangingPunct="1"/>
            <a:r>
              <a:rPr lang="en-US" altLang="en-US" dirty="0"/>
              <a:t>Boone County 4-H Scholarships</a:t>
            </a:r>
          </a:p>
        </p:txBody>
      </p:sp>
      <p:sp>
        <p:nvSpPr>
          <p:cNvPr id="31747" name="Content Placeholder 2"/>
          <p:cNvSpPr>
            <a:spLocks noGrp="1"/>
          </p:cNvSpPr>
          <p:nvPr>
            <p:ph idx="1"/>
          </p:nvPr>
        </p:nvSpPr>
        <p:spPr>
          <a:xfrm>
            <a:off x="628650" y="1905000"/>
            <a:ext cx="8210550" cy="4451350"/>
          </a:xfrm>
        </p:spPr>
        <p:txBody>
          <a:bodyPr/>
          <a:lstStyle/>
          <a:p>
            <a:pPr marL="0" indent="0" eaLnBrk="1" hangingPunct="1">
              <a:buNone/>
            </a:pPr>
            <a:r>
              <a:rPr lang="en-US" altLang="en-US" b="1" dirty="0">
                <a:solidFill>
                  <a:schemeClr val="tx1"/>
                </a:solidFill>
              </a:rPr>
              <a:t>Categories:</a:t>
            </a:r>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p:txBody>
      </p:sp>
      <p:sp>
        <p:nvSpPr>
          <p:cNvPr id="4" name="Footer Placeholder 3"/>
          <p:cNvSpPr>
            <a:spLocks noGrp="1"/>
          </p:cNvSpPr>
          <p:nvPr>
            <p:ph type="ftr" sz="quarter" idx="11"/>
          </p:nvPr>
        </p:nvSpPr>
        <p:spPr/>
        <p:txBody>
          <a:bodyPr/>
          <a:lstStyle/>
          <a:p>
            <a:pPr>
              <a:defRPr/>
            </a:pPr>
            <a:r>
              <a:rPr lang="en-US"/>
              <a:t>Purdue University is an Equal Opportunity/Equal Access institution.</a:t>
            </a:r>
            <a:endParaRPr lang="en-US" sz="1400"/>
          </a:p>
        </p:txBody>
      </p:sp>
      <p:graphicFrame>
        <p:nvGraphicFramePr>
          <p:cNvPr id="5" name="Table 4"/>
          <p:cNvGraphicFramePr>
            <a:graphicFrameLocks noGrp="1"/>
          </p:cNvGraphicFramePr>
          <p:nvPr>
            <p:extLst>
              <p:ext uri="{D42A27DB-BD31-4B8C-83A1-F6EECF244321}">
                <p14:modId xmlns:p14="http://schemas.microsoft.com/office/powerpoint/2010/main" val="4082331129"/>
              </p:ext>
            </p:extLst>
          </p:nvPr>
        </p:nvGraphicFramePr>
        <p:xfrm>
          <a:off x="628650" y="2436202"/>
          <a:ext cx="2133600" cy="4054474"/>
        </p:xfrm>
        <a:graphic>
          <a:graphicData uri="http://schemas.openxmlformats.org/drawingml/2006/table">
            <a:tbl>
              <a:tblPr firstRow="1" firstCol="1" bandRow="1"/>
              <a:tblGrid>
                <a:gridCol w="2133600">
                  <a:extLst>
                    <a:ext uri="{9D8B030D-6E8A-4147-A177-3AD203B41FA5}">
                      <a16:colId xmlns:a16="http://schemas.microsoft.com/office/drawing/2014/main" val="20000"/>
                    </a:ext>
                  </a:extLst>
                </a:gridCol>
              </a:tblGrid>
              <a:tr h="304861">
                <a:tc>
                  <a: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4-H Booster Club</a:t>
                      </a:r>
                    </a:p>
                  </a:txBody>
                  <a:tcPr marL="68580" marR="68580" marT="0" marB="0">
                    <a:lnL>
                      <a:noFill/>
                    </a:lnL>
                    <a:lnR>
                      <a:noFill/>
                    </a:lnR>
                    <a:lnT>
                      <a:noFill/>
                    </a:lnT>
                    <a:lnB>
                      <a:noFill/>
                    </a:lnB>
                  </a:tcPr>
                </a:tc>
                <a:extLst>
                  <a:ext uri="{0D108BD9-81ED-4DB2-BD59-A6C34878D82A}">
                    <a16:rowId xmlns:a16="http://schemas.microsoft.com/office/drawing/2014/main" val="10000"/>
                  </a:ext>
                </a:extLst>
              </a:tr>
              <a:tr h="274375">
                <a:tc>
                  <a:txBody>
                    <a:bodyPr/>
                    <a:lstStyle/>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0001"/>
                  </a:ext>
                </a:extLst>
              </a:tr>
              <a:tr h="609721">
                <a:tc>
                  <a: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4-H Horse and Pony</a:t>
                      </a:r>
                    </a:p>
                  </a:txBody>
                  <a:tcPr marL="68580" marR="68580" marT="0" marB="0">
                    <a:lnL>
                      <a:noFill/>
                    </a:lnL>
                    <a:lnR>
                      <a:noFill/>
                    </a:lnR>
                    <a:lnT>
                      <a:noFill/>
                    </a:lnT>
                    <a:lnB>
                      <a:noFill/>
                    </a:lnB>
                  </a:tcPr>
                </a:tc>
                <a:extLst>
                  <a:ext uri="{0D108BD9-81ED-4DB2-BD59-A6C34878D82A}">
                    <a16:rowId xmlns:a16="http://schemas.microsoft.com/office/drawing/2014/main" val="10002"/>
                  </a:ext>
                </a:extLst>
              </a:tr>
              <a:tr h="609721">
                <a:tc>
                  <a: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4-H Junior Leaders</a:t>
                      </a:r>
                    </a:p>
                  </a:txBody>
                  <a:tcPr marL="68580" marR="68580" marT="0" marB="0">
                    <a:lnL>
                      <a:noFill/>
                    </a:lnL>
                    <a:lnR>
                      <a:noFill/>
                    </a:lnR>
                    <a:lnT>
                      <a:noFill/>
                    </a:lnT>
                    <a:lnB>
                      <a:noFill/>
                    </a:lnB>
                  </a:tcPr>
                </a:tc>
                <a:extLst>
                  <a:ext uri="{0D108BD9-81ED-4DB2-BD59-A6C34878D82A}">
                    <a16:rowId xmlns:a16="http://schemas.microsoft.com/office/drawing/2014/main" val="10003"/>
                  </a:ext>
                </a:extLst>
              </a:tr>
              <a:tr h="609721">
                <a:tc>
                  <a: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4-H Llama/Alpaca</a:t>
                      </a:r>
                    </a:p>
                  </a:txBody>
                  <a:tcPr marL="68580" marR="68580" marT="0" marB="0">
                    <a:lnL>
                      <a:noFill/>
                    </a:lnL>
                    <a:lnR>
                      <a:noFill/>
                    </a:lnR>
                    <a:lnT>
                      <a:noFill/>
                    </a:lnT>
                    <a:lnB>
                      <a:noFill/>
                    </a:lnB>
                  </a:tcPr>
                </a:tc>
                <a:extLst>
                  <a:ext uri="{0D108BD9-81ED-4DB2-BD59-A6C34878D82A}">
                    <a16:rowId xmlns:a16="http://schemas.microsoft.com/office/drawing/2014/main" val="10004"/>
                  </a:ext>
                </a:extLst>
              </a:tr>
              <a:tr h="1646075">
                <a:tc>
                  <a: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Beef Producers</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Pork Producers</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0005"/>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968332010"/>
              </p:ext>
            </p:extLst>
          </p:nvPr>
        </p:nvGraphicFramePr>
        <p:xfrm>
          <a:off x="3781862" y="2436202"/>
          <a:ext cx="4000500" cy="3177258"/>
        </p:xfrm>
        <a:graphic>
          <a:graphicData uri="http://schemas.openxmlformats.org/drawingml/2006/table">
            <a:tbl>
              <a:tblPr firstRow="1" firstCol="1" bandRow="1"/>
              <a:tblGrid>
                <a:gridCol w="4000500">
                  <a:extLst>
                    <a:ext uri="{9D8B030D-6E8A-4147-A177-3AD203B41FA5}">
                      <a16:colId xmlns:a16="http://schemas.microsoft.com/office/drawing/2014/main" val="20000"/>
                    </a:ext>
                  </a:extLst>
                </a:gridCol>
              </a:tblGrid>
              <a:tr h="491278">
                <a:tc>
                  <a: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Darrell 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Portell</a:t>
                      </a:r>
                      <a:r>
                        <a:rPr lang="en-US" sz="1800" dirty="0">
                          <a:effectLst/>
                          <a:latin typeface="Calibri" panose="020F0502020204030204" pitchFamily="34" charset="0"/>
                          <a:ea typeface="Calibri" panose="020F0502020204030204" pitchFamily="34" charset="0"/>
                          <a:cs typeface="Times New Roman" panose="02020603050405020304" pitchFamily="18" charset="0"/>
                        </a:rPr>
                        <a:t> Memorial</a:t>
                      </a:r>
                    </a:p>
                  </a:txBody>
                  <a:tcPr marL="68580" marR="68580" marT="0" marB="0">
                    <a:lnL>
                      <a:noFill/>
                    </a:lnL>
                    <a:lnR>
                      <a:noFill/>
                    </a:lnR>
                    <a:lnT>
                      <a:noFill/>
                    </a:lnT>
                    <a:lnB>
                      <a:noFill/>
                    </a:lnB>
                  </a:tcPr>
                </a:tc>
                <a:extLst>
                  <a:ext uri="{0D108BD9-81ED-4DB2-BD59-A6C34878D82A}">
                    <a16:rowId xmlns:a16="http://schemas.microsoft.com/office/drawing/2014/main" val="10000"/>
                  </a:ext>
                </a:extLst>
              </a:tr>
              <a:tr h="491278">
                <a:tc>
                  <a: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Bill Canada Memorial </a:t>
                      </a:r>
                    </a:p>
                  </a:txBody>
                  <a:tcPr marL="68580" marR="68580" marT="0" marB="0">
                    <a:lnL>
                      <a:noFill/>
                    </a:lnL>
                    <a:lnR>
                      <a:noFill/>
                    </a:lnR>
                    <a:lnT>
                      <a:noFill/>
                    </a:lnT>
                    <a:lnB>
                      <a:noFill/>
                    </a:lnB>
                  </a:tcPr>
                </a:tc>
                <a:extLst>
                  <a:ext uri="{0D108BD9-81ED-4DB2-BD59-A6C34878D82A}">
                    <a16:rowId xmlns:a16="http://schemas.microsoft.com/office/drawing/2014/main" val="3557733780"/>
                  </a:ext>
                </a:extLst>
              </a:tr>
              <a:tr h="548782">
                <a:tc>
                  <a:txBody>
                    <a:bodyPr/>
                    <a:lstStyle/>
                    <a:p>
                      <a:pPr marL="0" marR="0">
                        <a:spcBef>
                          <a:spcPts val="0"/>
                        </a:spcBef>
                        <a:spcAft>
                          <a:spcPts val="0"/>
                        </a:spcAft>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Mark Cunningham Memorial – 4 year College –renewable </a:t>
                      </a:r>
                    </a:p>
                  </a:txBody>
                  <a:tcPr marL="68580" marR="68580" marT="0" marB="0">
                    <a:lnL>
                      <a:noFill/>
                    </a:lnL>
                    <a:lnR>
                      <a:noFill/>
                    </a:lnR>
                    <a:lnT>
                      <a:noFill/>
                    </a:lnT>
                    <a:lnB>
                      <a:noFill/>
                    </a:lnB>
                  </a:tcPr>
                </a:tc>
                <a:extLst>
                  <a:ext uri="{0D108BD9-81ED-4DB2-BD59-A6C34878D82A}">
                    <a16:rowId xmlns:a16="http://schemas.microsoft.com/office/drawing/2014/main" val="2402730221"/>
                  </a:ext>
                </a:extLst>
              </a:tr>
              <a:tr h="1097563">
                <a:tc>
                  <a:txBody>
                    <a:bodyPr/>
                    <a:lstStyle/>
                    <a:p>
                      <a:pPr marL="0" marR="0">
                        <a:spcBef>
                          <a:spcPts val="0"/>
                        </a:spcBef>
                        <a:spcAft>
                          <a:spcPts val="0"/>
                        </a:spcAft>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Mark Cunningham Memorial – 2 year Jr. College/Continuing Edu. -renewable</a:t>
                      </a:r>
                    </a:p>
                    <a:p>
                      <a:pPr marL="0" marR="0">
                        <a:spcBef>
                          <a:spcPts val="0"/>
                        </a:spcBef>
                        <a:spcAft>
                          <a:spcPts val="0"/>
                        </a:spcAft>
                      </a:pP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Joe</a:t>
                      </a:r>
                      <a:r>
                        <a:rPr lang="en-US" sz="180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Garst Memorial – renewable</a:t>
                      </a:r>
                    </a:p>
                    <a:p>
                      <a:pPr marL="0" marR="0">
                        <a:spcBef>
                          <a:spcPts val="0"/>
                        </a:spcBef>
                        <a:spcAft>
                          <a:spcPts val="0"/>
                        </a:spcAft>
                      </a:pPr>
                      <a:endParaRPr lang="en-US" sz="180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Wes Beck Memorial </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4507276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638175" y="1295400"/>
            <a:ext cx="7886700" cy="1066800"/>
          </a:xfrm>
        </p:spPr>
        <p:txBody>
          <a:bodyPr/>
          <a:lstStyle/>
          <a:p>
            <a:pPr eaLnBrk="1" hangingPunct="1"/>
            <a:r>
              <a:rPr lang="en-US" altLang="en-US" b="1"/>
              <a:t>The Most important Tip</a:t>
            </a:r>
            <a:r>
              <a:rPr lang="en-US" altLang="en-US"/>
              <a:t> I can give you…</a:t>
            </a:r>
          </a:p>
        </p:txBody>
      </p:sp>
      <p:sp>
        <p:nvSpPr>
          <p:cNvPr id="3" name="Content Placeholder 2"/>
          <p:cNvSpPr>
            <a:spLocks noGrp="1"/>
          </p:cNvSpPr>
          <p:nvPr>
            <p:ph idx="1"/>
          </p:nvPr>
        </p:nvSpPr>
        <p:spPr>
          <a:xfrm>
            <a:off x="1115736" y="2686573"/>
            <a:ext cx="6936754" cy="2942439"/>
          </a:xfrm>
        </p:spPr>
        <p:txBody>
          <a:bodyPr>
            <a:normAutofit fontScale="85000" lnSpcReduction="20000"/>
          </a:bodyPr>
          <a:lstStyle/>
          <a:p>
            <a:pPr marL="0" indent="0" algn="ctr" eaLnBrk="1" hangingPunct="1">
              <a:lnSpc>
                <a:spcPct val="150000"/>
              </a:lnSpc>
              <a:buFont typeface="Arial" panose="020B0604020202020204" pitchFamily="34" charset="0"/>
              <a:buNone/>
              <a:defRPr/>
            </a:pPr>
            <a:r>
              <a:rPr lang="en-US" sz="3200" dirty="0">
                <a:solidFill>
                  <a:schemeClr val="tx1"/>
                </a:solidFill>
              </a:rPr>
              <a:t>When filling out applications for scholarships remember it is </a:t>
            </a:r>
            <a:r>
              <a:rPr lang="en-US" sz="3200" b="1" dirty="0">
                <a:solidFill>
                  <a:schemeClr val="tx1"/>
                </a:solidFill>
              </a:rPr>
              <a:t>ALWAYS</a:t>
            </a:r>
            <a:r>
              <a:rPr lang="en-US" sz="3200" dirty="0">
                <a:solidFill>
                  <a:schemeClr val="tx1"/>
                </a:solidFill>
              </a:rPr>
              <a:t> about what you have </a:t>
            </a:r>
            <a:r>
              <a:rPr lang="en-US" sz="3200" b="1" u="sng" dirty="0">
                <a:solidFill>
                  <a:schemeClr val="accent6"/>
                </a:solidFill>
              </a:rPr>
              <a:t>LEARNED, </a:t>
            </a:r>
          </a:p>
          <a:p>
            <a:pPr marL="0" indent="0" algn="ctr" eaLnBrk="1" hangingPunct="1">
              <a:lnSpc>
                <a:spcPct val="150000"/>
              </a:lnSpc>
              <a:buFont typeface="Arial" panose="020B0604020202020204" pitchFamily="34" charset="0"/>
              <a:buNone/>
              <a:defRPr/>
            </a:pPr>
            <a:r>
              <a:rPr lang="en-US" sz="3200" b="1" dirty="0">
                <a:solidFill>
                  <a:schemeClr val="tx1"/>
                </a:solidFill>
              </a:rPr>
              <a:t>NOT</a:t>
            </a:r>
            <a:r>
              <a:rPr lang="en-US" sz="3200" dirty="0">
                <a:solidFill>
                  <a:schemeClr val="tx1"/>
                </a:solidFill>
              </a:rPr>
              <a:t> what you have </a:t>
            </a:r>
            <a:r>
              <a:rPr lang="en-US" sz="3200" b="1" dirty="0">
                <a:solidFill>
                  <a:srgbClr val="CC0000"/>
                </a:solidFill>
              </a:rPr>
              <a:t>EARNED </a:t>
            </a:r>
            <a:r>
              <a:rPr lang="en-US" sz="3200" dirty="0">
                <a:solidFill>
                  <a:schemeClr val="tx1"/>
                </a:solidFill>
              </a:rPr>
              <a:t>during your time in 4-H!!</a:t>
            </a:r>
            <a:r>
              <a:rPr lang="en-US" sz="3200" b="1" dirty="0">
                <a:solidFill>
                  <a:srgbClr val="CC0000"/>
                </a:solidFill>
              </a:rPr>
              <a:t> </a:t>
            </a:r>
          </a:p>
        </p:txBody>
      </p:sp>
      <p:sp>
        <p:nvSpPr>
          <p:cNvPr id="4" name="Footer Placeholder 3"/>
          <p:cNvSpPr>
            <a:spLocks noGrp="1"/>
          </p:cNvSpPr>
          <p:nvPr>
            <p:ph type="ftr" sz="quarter" idx="11"/>
          </p:nvPr>
        </p:nvSpPr>
        <p:spPr/>
        <p:txBody>
          <a:bodyPr/>
          <a:lstStyle/>
          <a:p>
            <a:pPr>
              <a:defRPr/>
            </a:pPr>
            <a:r>
              <a:rPr lang="en-US" dirty="0"/>
              <a:t>Purdue University is an Equal Opportunity/Equal Access institution.</a:t>
            </a:r>
            <a:endParaRPr lang="en-US" sz="1400" dirty="0"/>
          </a:p>
        </p:txBody>
      </p:sp>
    </p:spTree>
    <p:extLst>
      <p:ext uri="{BB962C8B-B14F-4D97-AF65-F5344CB8AC3E}">
        <p14:creationId xmlns:p14="http://schemas.microsoft.com/office/powerpoint/2010/main" val="927672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Footer Placeholder 7"/>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700">
                <a:latin typeface="Arial" panose="020B0604020202020204" pitchFamily="34" charset="0"/>
              </a:rPr>
              <a:t>Purdue University is an Equal Opportunity/Equal Access institution.</a:t>
            </a:r>
            <a:endParaRPr lang="en-US" altLang="en-US" sz="1400">
              <a:latin typeface="Arial" panose="020B0604020202020204" pitchFamily="34" charset="0"/>
            </a:endParaRPr>
          </a:p>
        </p:txBody>
      </p:sp>
      <p:sp>
        <p:nvSpPr>
          <p:cNvPr id="2" name="Rectangle 2"/>
          <p:cNvSpPr>
            <a:spLocks noGrp="1" noChangeArrowheads="1"/>
          </p:cNvSpPr>
          <p:nvPr>
            <p:ph type="title" sz="quarter" idx="4294967295"/>
          </p:nvPr>
        </p:nvSpPr>
        <p:spPr>
          <a:xfrm>
            <a:off x="407988" y="1115833"/>
            <a:ext cx="7772400" cy="4405312"/>
          </a:xfrm>
        </p:spPr>
        <p:txBody>
          <a:bodyPr rtlCol="0">
            <a:normAutofit/>
          </a:bodyPr>
          <a:lstStyle/>
          <a:p>
            <a:pPr algn="ctr" eaLnBrk="1" fontAlgn="auto" hangingPunct="1">
              <a:spcAft>
                <a:spcPts val="0"/>
              </a:spcAft>
              <a:defRPr/>
            </a:pPr>
            <a:r>
              <a:rPr lang="en-US" sz="5400" dirty="0">
                <a:solidFill>
                  <a:srgbClr val="00B050"/>
                </a:solidFill>
                <a:latin typeface="Bernard MT Condensed" panose="02050806060905020404" pitchFamily="18" charset="0"/>
              </a:rPr>
              <a:t>4-H Members </a:t>
            </a:r>
            <a:br>
              <a:rPr lang="en-US" sz="5400" dirty="0">
                <a:solidFill>
                  <a:srgbClr val="00B050"/>
                </a:solidFill>
                <a:latin typeface="Bernard MT Condensed" panose="02050806060905020404" pitchFamily="18" charset="0"/>
              </a:rPr>
            </a:br>
            <a:r>
              <a:rPr lang="en-US" sz="5400" dirty="0">
                <a:solidFill>
                  <a:srgbClr val="00B050"/>
                </a:solidFill>
                <a:latin typeface="Bernard MT Condensed" panose="02050806060905020404" pitchFamily="18" charset="0"/>
              </a:rPr>
              <a:t>Learn</a:t>
            </a:r>
            <a:br>
              <a:rPr lang="en-US" dirty="0">
                <a:solidFill>
                  <a:srgbClr val="00B050"/>
                </a:solidFill>
                <a:latin typeface="Bernard MT Condensed" panose="02050806060905020404" pitchFamily="18" charset="0"/>
              </a:rPr>
            </a:br>
            <a:r>
              <a:rPr lang="en-US" sz="7200" dirty="0">
                <a:solidFill>
                  <a:srgbClr val="00B050"/>
                </a:solidFill>
                <a:latin typeface="Bernard MT Condensed" panose="02050806060905020404" pitchFamily="18" charset="0"/>
              </a:rPr>
              <a:t>Life Skills</a:t>
            </a:r>
          </a:p>
        </p:txBody>
      </p:sp>
      <p:pic>
        <p:nvPicPr>
          <p:cNvPr id="614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9594" y="4832350"/>
            <a:ext cx="2819400" cy="1879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9"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67163" y="365125"/>
            <a:ext cx="1839913" cy="1381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50"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29037" y="4681537"/>
            <a:ext cx="2706688" cy="20304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51"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7988" y="3248025"/>
            <a:ext cx="1979612"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7988" y="1085346"/>
            <a:ext cx="1493837" cy="1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435725" y="249023"/>
            <a:ext cx="2230438"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563664" y="2081502"/>
            <a:ext cx="232410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95859" y="5253643"/>
            <a:ext cx="2059709" cy="1544782"/>
          </a:xfrm>
          <a:prstGeom prst="rect">
            <a:avLst/>
          </a:prstGeom>
        </p:spPr>
      </p:pic>
    </p:spTree>
    <p:extLst>
      <p:ext uri="{BB962C8B-B14F-4D97-AF65-F5344CB8AC3E}">
        <p14:creationId xmlns:p14="http://schemas.microsoft.com/office/powerpoint/2010/main" val="26563351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r>
              <a:rPr lang="en-US" altLang="en-US">
                <a:latin typeface="Arial Black" panose="020B0A04020102020204" pitchFamily="34" charset="0"/>
              </a:rPr>
              <a:t>Indiana 4-H </a:t>
            </a:r>
            <a:br>
              <a:rPr lang="en-US" altLang="en-US">
                <a:latin typeface="Arial Black" panose="020B0A04020102020204" pitchFamily="34" charset="0"/>
              </a:rPr>
            </a:br>
            <a:r>
              <a:rPr lang="en-US" altLang="en-US">
                <a:latin typeface="Arial Black" panose="020B0A04020102020204" pitchFamily="34" charset="0"/>
              </a:rPr>
              <a:t>Scholarships</a:t>
            </a:r>
          </a:p>
        </p:txBody>
      </p:sp>
      <p:sp>
        <p:nvSpPr>
          <p:cNvPr id="4" name="Footer Placeholder 3"/>
          <p:cNvSpPr>
            <a:spLocks noGrp="1"/>
          </p:cNvSpPr>
          <p:nvPr>
            <p:ph type="ftr" sz="quarter" idx="11"/>
          </p:nvPr>
        </p:nvSpPr>
        <p:spPr/>
        <p:txBody>
          <a:bodyPr/>
          <a:lstStyle/>
          <a:p>
            <a:pPr>
              <a:defRPr/>
            </a:pPr>
            <a:r>
              <a:rPr lang="en-US"/>
              <a:t>Purdue University is an Equal Opportunity/Equal Access institution.</a:t>
            </a:r>
            <a:endParaRPr lang="en-US" sz="140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328738"/>
            <a:ext cx="220980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90343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437217-E463-43FD-B93F-DCB0DB29C35C}"/>
              </a:ext>
            </a:extLst>
          </p:cNvPr>
          <p:cNvPicPr>
            <a:picLocks noChangeAspect="1"/>
          </p:cNvPicPr>
          <p:nvPr/>
        </p:nvPicPr>
        <p:blipFill>
          <a:blip r:embed="rId2"/>
          <a:stretch>
            <a:fillRect/>
          </a:stretch>
        </p:blipFill>
        <p:spPr>
          <a:xfrm>
            <a:off x="142220" y="946339"/>
            <a:ext cx="8658225" cy="5267325"/>
          </a:xfrm>
          <a:prstGeom prst="rect">
            <a:avLst/>
          </a:prstGeom>
        </p:spPr>
      </p:pic>
    </p:spTree>
    <p:extLst>
      <p:ext uri="{BB962C8B-B14F-4D97-AF65-F5344CB8AC3E}">
        <p14:creationId xmlns:p14="http://schemas.microsoft.com/office/powerpoint/2010/main" val="37368993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96531D0-13D8-42D4-9D20-F310C14CE826}"/>
              </a:ext>
            </a:extLst>
          </p:cNvPr>
          <p:cNvPicPr>
            <a:picLocks noGrp="1" noChangeAspect="1"/>
          </p:cNvPicPr>
          <p:nvPr>
            <p:ph/>
          </p:nvPr>
        </p:nvPicPr>
        <p:blipFill>
          <a:blip r:embed="rId2"/>
          <a:stretch>
            <a:fillRect/>
          </a:stretch>
        </p:blipFill>
        <p:spPr>
          <a:xfrm>
            <a:off x="23939" y="1166069"/>
            <a:ext cx="8434261" cy="3913275"/>
          </a:xfrm>
        </p:spPr>
      </p:pic>
    </p:spTree>
    <p:extLst>
      <p:ext uri="{BB962C8B-B14F-4D97-AF65-F5344CB8AC3E}">
        <p14:creationId xmlns:p14="http://schemas.microsoft.com/office/powerpoint/2010/main" val="11843217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628650" y="1066800"/>
            <a:ext cx="7886700" cy="844550"/>
          </a:xfrm>
        </p:spPr>
        <p:txBody>
          <a:bodyPr/>
          <a:lstStyle/>
          <a:p>
            <a:pPr eaLnBrk="1" hangingPunct="1"/>
            <a:r>
              <a:rPr lang="en-US" altLang="en-US"/>
              <a:t>4-H Foundation Scholarship</a:t>
            </a:r>
          </a:p>
        </p:txBody>
      </p:sp>
      <p:sp>
        <p:nvSpPr>
          <p:cNvPr id="37891" name="Content Placeholder 2"/>
          <p:cNvSpPr>
            <a:spLocks noGrp="1"/>
          </p:cNvSpPr>
          <p:nvPr>
            <p:ph idx="1"/>
          </p:nvPr>
        </p:nvSpPr>
        <p:spPr>
          <a:xfrm>
            <a:off x="746620" y="1911350"/>
            <a:ext cx="7256476" cy="4229391"/>
          </a:xfrm>
        </p:spPr>
        <p:txBody>
          <a:bodyPr>
            <a:normAutofit fontScale="92500" lnSpcReduction="10000"/>
          </a:bodyPr>
          <a:lstStyle/>
          <a:p>
            <a:pPr eaLnBrk="1" hangingPunct="1"/>
            <a:r>
              <a:rPr lang="en-US" altLang="en-US" sz="1800" dirty="0">
                <a:solidFill>
                  <a:schemeClr val="tx1"/>
                </a:solidFill>
              </a:rPr>
              <a:t>Fill out State 4-H Foundation Scholarship Demographic Application Form and answer 7 questions. </a:t>
            </a:r>
          </a:p>
          <a:p>
            <a:pPr marL="0" indent="0" eaLnBrk="1" hangingPunct="1">
              <a:buNone/>
            </a:pPr>
            <a:endParaRPr lang="en-US" altLang="en-US" sz="1800" dirty="0">
              <a:solidFill>
                <a:schemeClr val="tx1"/>
              </a:solidFill>
            </a:endParaRPr>
          </a:p>
          <a:p>
            <a:pPr eaLnBrk="1" hangingPunct="1"/>
            <a:r>
              <a:rPr lang="en-US" altLang="en-US" sz="1800" dirty="0">
                <a:solidFill>
                  <a:schemeClr val="tx1"/>
                </a:solidFill>
              </a:rPr>
              <a:t>3 page (max) to answer questions. </a:t>
            </a:r>
          </a:p>
          <a:p>
            <a:pPr marL="0" indent="0" eaLnBrk="1" hangingPunct="1">
              <a:buNone/>
            </a:pPr>
            <a:endParaRPr lang="en-US" altLang="en-US" sz="1800" dirty="0">
              <a:solidFill>
                <a:schemeClr val="tx1"/>
              </a:solidFill>
            </a:endParaRPr>
          </a:p>
          <a:p>
            <a:pPr eaLnBrk="1" hangingPunct="1"/>
            <a:r>
              <a:rPr lang="en-US" altLang="en-US" sz="1800" dirty="0">
                <a:solidFill>
                  <a:schemeClr val="tx1"/>
                </a:solidFill>
              </a:rPr>
              <a:t>Largely based on 4-H participation and small amount on other work and activities.</a:t>
            </a:r>
          </a:p>
          <a:p>
            <a:pPr marL="0" indent="0" eaLnBrk="1" hangingPunct="1">
              <a:buNone/>
            </a:pPr>
            <a:endParaRPr lang="en-US" altLang="en-US" sz="1800" dirty="0">
              <a:solidFill>
                <a:schemeClr val="tx1"/>
              </a:solidFill>
            </a:endParaRPr>
          </a:p>
          <a:p>
            <a:pPr eaLnBrk="1" hangingPunct="1"/>
            <a:r>
              <a:rPr lang="en-US" altLang="en-US" sz="1800" dirty="0">
                <a:solidFill>
                  <a:schemeClr val="tx1"/>
                </a:solidFill>
              </a:rPr>
              <a:t>Seniors only or final year of 4-H eligibility</a:t>
            </a:r>
          </a:p>
          <a:p>
            <a:pPr marL="0" indent="0" eaLnBrk="1" hangingPunct="1">
              <a:buNone/>
            </a:pPr>
            <a:endParaRPr lang="en-US" altLang="en-US" sz="1800" dirty="0">
              <a:solidFill>
                <a:schemeClr val="tx1"/>
              </a:solidFill>
            </a:endParaRPr>
          </a:p>
          <a:p>
            <a:pPr eaLnBrk="1" hangingPunct="1"/>
            <a:r>
              <a:rPr lang="en-US" altLang="en-US" sz="1800" dirty="0">
                <a:solidFill>
                  <a:schemeClr val="tx1"/>
                </a:solidFill>
              </a:rPr>
              <a:t>Award range $250.00-$1,000.00</a:t>
            </a:r>
          </a:p>
          <a:p>
            <a:pPr marL="0" indent="0" eaLnBrk="1" hangingPunct="1">
              <a:buNone/>
            </a:pPr>
            <a:endParaRPr lang="en-US" altLang="en-US" sz="1800" dirty="0">
              <a:solidFill>
                <a:schemeClr val="tx1"/>
              </a:solidFill>
            </a:endParaRPr>
          </a:p>
          <a:p>
            <a:pPr eaLnBrk="1" hangingPunct="1"/>
            <a:r>
              <a:rPr lang="en-US" altLang="en-US" sz="1800" dirty="0">
                <a:solidFill>
                  <a:schemeClr val="tx1"/>
                </a:solidFill>
              </a:rPr>
              <a:t>Applicant notified in March, claim form mailed in December, payment to college/university on behalf of 4-H member</a:t>
            </a:r>
          </a:p>
        </p:txBody>
      </p:sp>
      <p:sp>
        <p:nvSpPr>
          <p:cNvPr id="37892"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700">
                <a:latin typeface="Arial" panose="020B0604020202020204" pitchFamily="34" charset="0"/>
              </a:rPr>
              <a:t>Purdue University is an Equal Opportunity/Equal Access institution.</a:t>
            </a:r>
            <a:endParaRPr lang="en-US" altLang="en-US" sz="1400">
              <a:latin typeface="Arial" panose="020B0604020202020204" pitchFamily="34" charset="0"/>
            </a:endParaRPr>
          </a:p>
        </p:txBody>
      </p:sp>
    </p:spTree>
    <p:extLst>
      <p:ext uri="{BB962C8B-B14F-4D97-AF65-F5344CB8AC3E}">
        <p14:creationId xmlns:p14="http://schemas.microsoft.com/office/powerpoint/2010/main" val="39667344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700">
                <a:latin typeface="Arial" panose="020B0604020202020204" pitchFamily="34" charset="0"/>
              </a:rPr>
              <a:t>Purdue University is an Equal Opportunity/Equal Access institution.</a:t>
            </a:r>
            <a:endParaRPr lang="en-US" altLang="en-US" sz="1400">
              <a:latin typeface="Arial" panose="020B0604020202020204" pitchFamily="34" charset="0"/>
            </a:endParaRPr>
          </a:p>
        </p:txBody>
      </p:sp>
      <p:sp>
        <p:nvSpPr>
          <p:cNvPr id="38915" name="Text Box 6"/>
          <p:cNvSpPr txBox="1">
            <a:spLocks noChangeArrowheads="1"/>
          </p:cNvSpPr>
          <p:nvPr/>
        </p:nvSpPr>
        <p:spPr bwMode="auto">
          <a:xfrm>
            <a:off x="838200" y="16764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50000"/>
              </a:spcBef>
              <a:buFontTx/>
              <a:buNone/>
            </a:pPr>
            <a:endParaRPr lang="en-US" altLang="en-US" sz="2400">
              <a:latin typeface="Arial" panose="020B0604020202020204" pitchFamily="34" charset="0"/>
            </a:endParaRPr>
          </a:p>
        </p:txBody>
      </p:sp>
      <p:sp>
        <p:nvSpPr>
          <p:cNvPr id="38916" name="Text Box 7"/>
          <p:cNvSpPr txBox="1">
            <a:spLocks noChangeArrowheads="1"/>
          </p:cNvSpPr>
          <p:nvPr/>
        </p:nvSpPr>
        <p:spPr bwMode="auto">
          <a:xfrm>
            <a:off x="838200" y="1219200"/>
            <a:ext cx="26670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FontTx/>
              <a:buNone/>
            </a:pPr>
            <a:r>
              <a:rPr lang="en-US" altLang="en-US" b="1">
                <a:latin typeface="Arial" panose="020B0604020202020204" pitchFamily="34" charset="0"/>
              </a:rPr>
              <a:t>Score </a:t>
            </a:r>
          </a:p>
          <a:p>
            <a:pPr algn="ctr">
              <a:lnSpc>
                <a:spcPct val="100000"/>
              </a:lnSpc>
              <a:spcBef>
                <a:spcPct val="50000"/>
              </a:spcBef>
              <a:buFontTx/>
              <a:buNone/>
            </a:pPr>
            <a:r>
              <a:rPr lang="en-US" altLang="en-US" b="1">
                <a:latin typeface="Arial" panose="020B0604020202020204" pitchFamily="34" charset="0"/>
              </a:rPr>
              <a:t>100 points</a:t>
            </a:r>
          </a:p>
        </p:txBody>
      </p:sp>
      <p:pic>
        <p:nvPicPr>
          <p:cNvPr id="2" name="Picture 1"/>
          <p:cNvPicPr>
            <a:picLocks noChangeAspect="1"/>
          </p:cNvPicPr>
          <p:nvPr/>
        </p:nvPicPr>
        <p:blipFill>
          <a:blip r:embed="rId2"/>
          <a:stretch>
            <a:fillRect/>
          </a:stretch>
        </p:blipFill>
        <p:spPr>
          <a:xfrm>
            <a:off x="3810000" y="1201738"/>
            <a:ext cx="4818063" cy="4851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7" name="Group 34"/>
          <p:cNvGraphicFramePr>
            <a:graphicFrameLocks/>
          </p:cNvGraphicFramePr>
          <p:nvPr/>
        </p:nvGraphicFramePr>
        <p:xfrm>
          <a:off x="533400" y="2535238"/>
          <a:ext cx="2971800" cy="3879850"/>
        </p:xfrm>
        <a:graphic>
          <a:graphicData uri="http://schemas.openxmlformats.org/drawingml/2006/table">
            <a:tbl>
              <a:tblPr/>
              <a:tblGrid>
                <a:gridCol w="2033337">
                  <a:extLst>
                    <a:ext uri="{9D8B030D-6E8A-4147-A177-3AD203B41FA5}">
                      <a16:colId xmlns:a16="http://schemas.microsoft.com/office/drawing/2014/main" val="20000"/>
                    </a:ext>
                  </a:extLst>
                </a:gridCol>
                <a:gridCol w="938463">
                  <a:extLst>
                    <a:ext uri="{9D8B030D-6E8A-4147-A177-3AD203B41FA5}">
                      <a16:colId xmlns:a16="http://schemas.microsoft.com/office/drawing/2014/main" val="20001"/>
                    </a:ext>
                  </a:extLst>
                </a:gridCol>
              </a:tblGrid>
              <a:tr h="6793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pitchFamily="84" charset="-128"/>
                        </a:rPr>
                        <a:t>Questions</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pitchFamily="84" charset="-128"/>
                        </a:rPr>
                        <a:t>Pts.</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72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pitchFamily="84" charset="-128"/>
                        </a:rPr>
                        <a:t>1</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pitchFamily="84" charset="-128"/>
                        </a:rPr>
                        <a:t>10</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72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pitchFamily="84" charset="-128"/>
                        </a:rPr>
                        <a:t>2</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pitchFamily="84" charset="-128"/>
                        </a:rPr>
                        <a:t>20</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72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pitchFamily="84" charset="-128"/>
                        </a:rPr>
                        <a:t>3</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pitchFamily="84" charset="-128"/>
                        </a:rPr>
                        <a:t>20</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72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pitchFamily="84" charset="-128"/>
                        </a:rPr>
                        <a:t>4</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pitchFamily="84" charset="-128"/>
                        </a:rPr>
                        <a:t>5</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2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pitchFamily="84" charset="-128"/>
                        </a:rPr>
                        <a:t>5</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pitchFamily="84" charset="-128"/>
                        </a:rPr>
                        <a:t>10</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71526590"/>
                  </a:ext>
                </a:extLst>
              </a:tr>
              <a:tr h="4572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pitchFamily="84" charset="-128"/>
                        </a:rPr>
                        <a:t>6</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pitchFamily="84" charset="-128"/>
                        </a:rPr>
                        <a:t>10</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16878103"/>
                  </a:ext>
                </a:extLst>
              </a:tr>
              <a:tr h="4572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pitchFamily="84" charset="-128"/>
                        </a:rPr>
                        <a:t>7</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pitchFamily="84" charset="-128"/>
                        </a:rPr>
                        <a:t>25</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79549309"/>
                  </a:ext>
                </a:extLst>
              </a:tr>
            </a:tbl>
          </a:graphicData>
        </a:graphic>
      </p:graphicFrame>
    </p:spTree>
    <p:extLst>
      <p:ext uri="{BB962C8B-B14F-4D97-AF65-F5344CB8AC3E}">
        <p14:creationId xmlns:p14="http://schemas.microsoft.com/office/powerpoint/2010/main" val="24348018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511204" y="572548"/>
            <a:ext cx="7886700" cy="838200"/>
          </a:xfrm>
        </p:spPr>
        <p:txBody>
          <a:bodyPr/>
          <a:lstStyle/>
          <a:p>
            <a:pPr algn="ctr" eaLnBrk="1" hangingPunct="1"/>
            <a:r>
              <a:rPr lang="en-US" altLang="en-US" dirty="0"/>
              <a:t>4-H Club Scholarship</a:t>
            </a:r>
          </a:p>
        </p:txBody>
      </p:sp>
      <p:sp>
        <p:nvSpPr>
          <p:cNvPr id="14339" name="Content Placeholder 2"/>
          <p:cNvSpPr>
            <a:spLocks noGrp="1"/>
          </p:cNvSpPr>
          <p:nvPr>
            <p:ph idx="1"/>
          </p:nvPr>
        </p:nvSpPr>
        <p:spPr>
          <a:xfrm>
            <a:off x="628650" y="1493240"/>
            <a:ext cx="7886700" cy="4957894"/>
          </a:xfrm>
        </p:spPr>
        <p:txBody>
          <a:bodyPr rtlCol="0">
            <a:normAutofit fontScale="77500" lnSpcReduction="20000"/>
          </a:bodyPr>
          <a:lstStyle/>
          <a:p>
            <a:pPr eaLnBrk="1" fontAlgn="auto" hangingPunct="1">
              <a:spcAft>
                <a:spcPts val="0"/>
              </a:spcAft>
              <a:defRPr/>
            </a:pPr>
            <a:r>
              <a:rPr lang="en-US" dirty="0">
                <a:solidFill>
                  <a:schemeClr val="tx1"/>
                </a:solidFill>
              </a:rPr>
              <a:t>Applicants: Any young person in Indiana who is a High School senior or who is currently enrolled in a post-secondary institution and will be transferring to Purdue University in the fall semester (2024). </a:t>
            </a:r>
          </a:p>
          <a:p>
            <a:pPr marL="0" indent="0" eaLnBrk="1" fontAlgn="auto" hangingPunct="1">
              <a:spcAft>
                <a:spcPts val="0"/>
              </a:spcAft>
              <a:buNone/>
              <a:defRPr/>
            </a:pPr>
            <a:endParaRPr lang="en-US" dirty="0">
              <a:solidFill>
                <a:schemeClr val="tx1"/>
              </a:solidFill>
            </a:endParaRPr>
          </a:p>
          <a:p>
            <a:pPr eaLnBrk="1" fontAlgn="auto" hangingPunct="1">
              <a:spcAft>
                <a:spcPts val="0"/>
              </a:spcAft>
              <a:defRPr/>
            </a:pPr>
            <a:r>
              <a:rPr lang="en-US" dirty="0">
                <a:solidFill>
                  <a:schemeClr val="tx1"/>
                </a:solidFill>
              </a:rPr>
              <a:t>Must be enrolled any major course of study in the College of Agriculture or one of these Academic Units in the College of Health and Human Sciences.  </a:t>
            </a:r>
            <a:r>
              <a:rPr lang="en-US" sz="2100" dirty="0">
                <a:solidFill>
                  <a:schemeClr val="tx1"/>
                </a:solidFill>
              </a:rPr>
              <a:t>(Development and Family Science, Family and Consumer Sciences Education, Financial Counseling and Planning, Nutrition Science, Retail Management, or Hospitality and Tourism Management)</a:t>
            </a:r>
          </a:p>
          <a:p>
            <a:pPr marL="0" indent="0" eaLnBrk="1" fontAlgn="auto" hangingPunct="1">
              <a:spcAft>
                <a:spcPts val="0"/>
              </a:spcAft>
              <a:buNone/>
              <a:defRPr/>
            </a:pPr>
            <a:endParaRPr lang="en-US" sz="2100" dirty="0">
              <a:solidFill>
                <a:schemeClr val="tx1"/>
              </a:solidFill>
            </a:endParaRPr>
          </a:p>
          <a:p>
            <a:pPr eaLnBrk="1" fontAlgn="auto" hangingPunct="1">
              <a:spcAft>
                <a:spcPts val="0"/>
              </a:spcAft>
              <a:defRPr/>
            </a:pPr>
            <a:r>
              <a:rPr lang="en-US" dirty="0">
                <a:solidFill>
                  <a:schemeClr val="tx1"/>
                </a:solidFill>
              </a:rPr>
              <a:t>Must have your FAFSA application on file.</a:t>
            </a:r>
          </a:p>
          <a:p>
            <a:pPr marL="0" indent="0" eaLnBrk="1" fontAlgn="auto" hangingPunct="1">
              <a:spcAft>
                <a:spcPts val="0"/>
              </a:spcAft>
              <a:buNone/>
              <a:defRPr/>
            </a:pPr>
            <a:endParaRPr lang="en-US" dirty="0">
              <a:solidFill>
                <a:schemeClr val="tx1"/>
              </a:solidFill>
            </a:endParaRPr>
          </a:p>
          <a:p>
            <a:pPr eaLnBrk="1" fontAlgn="auto" hangingPunct="1">
              <a:spcAft>
                <a:spcPts val="0"/>
              </a:spcAft>
              <a:defRPr/>
            </a:pPr>
            <a:r>
              <a:rPr lang="en-US" dirty="0">
                <a:solidFill>
                  <a:schemeClr val="tx1"/>
                </a:solidFill>
              </a:rPr>
              <a:t>Has maintained 4-H club membership and has been a member in good standing for at least four years</a:t>
            </a:r>
          </a:p>
          <a:p>
            <a:pPr marL="0" indent="0" eaLnBrk="1" fontAlgn="auto" hangingPunct="1">
              <a:spcAft>
                <a:spcPts val="0"/>
              </a:spcAft>
              <a:buNone/>
              <a:defRPr/>
            </a:pPr>
            <a:endParaRPr lang="en-US" dirty="0">
              <a:solidFill>
                <a:schemeClr val="tx1"/>
              </a:solidFill>
            </a:endParaRPr>
          </a:p>
          <a:p>
            <a:pPr eaLnBrk="1" fontAlgn="auto" hangingPunct="1">
              <a:spcAft>
                <a:spcPts val="0"/>
              </a:spcAft>
              <a:defRPr/>
            </a:pPr>
            <a:r>
              <a:rPr lang="en-US" dirty="0">
                <a:solidFill>
                  <a:schemeClr val="tx1"/>
                </a:solidFill>
              </a:rPr>
              <a:t>Fill out the 4-H Club Scholarship form</a:t>
            </a:r>
          </a:p>
          <a:p>
            <a:pPr marL="0" indent="0" eaLnBrk="1" fontAlgn="auto" hangingPunct="1">
              <a:spcAft>
                <a:spcPts val="0"/>
              </a:spcAft>
              <a:buNone/>
              <a:defRPr/>
            </a:pPr>
            <a:endParaRPr lang="en-US" dirty="0">
              <a:solidFill>
                <a:schemeClr val="tx1"/>
              </a:solidFill>
            </a:endParaRPr>
          </a:p>
          <a:p>
            <a:pPr eaLnBrk="1" fontAlgn="auto" hangingPunct="1">
              <a:spcAft>
                <a:spcPts val="0"/>
              </a:spcAft>
              <a:defRPr/>
            </a:pPr>
            <a:r>
              <a:rPr lang="en-US" dirty="0">
                <a:solidFill>
                  <a:schemeClr val="tx1"/>
                </a:solidFill>
              </a:rPr>
              <a:t>Attach “My Record of Achievement”</a:t>
            </a:r>
          </a:p>
          <a:p>
            <a:pPr marL="0" indent="0" eaLnBrk="1" fontAlgn="auto" hangingPunct="1">
              <a:spcAft>
                <a:spcPts val="0"/>
              </a:spcAft>
              <a:buNone/>
              <a:defRPr/>
            </a:pPr>
            <a:endParaRPr lang="en-US" dirty="0">
              <a:solidFill>
                <a:schemeClr val="tx1"/>
              </a:solidFill>
            </a:endParaRPr>
          </a:p>
          <a:p>
            <a:pPr eaLnBrk="1" fontAlgn="auto" hangingPunct="1">
              <a:spcAft>
                <a:spcPts val="0"/>
              </a:spcAft>
              <a:defRPr/>
            </a:pPr>
            <a:r>
              <a:rPr lang="en-US" dirty="0">
                <a:solidFill>
                  <a:schemeClr val="tx1"/>
                </a:solidFill>
              </a:rPr>
              <a:t>40 total scholarships available, may be renewed up to 4 years</a:t>
            </a:r>
          </a:p>
        </p:txBody>
      </p:sp>
      <p:sp>
        <p:nvSpPr>
          <p:cNvPr id="39940"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700">
                <a:latin typeface="Arial" panose="020B0604020202020204" pitchFamily="34" charset="0"/>
              </a:rPr>
              <a:t>Purdue University is an Equal Opportunity/Equal Access institution.</a:t>
            </a:r>
            <a:endParaRPr lang="en-US" altLang="en-US" sz="1400">
              <a:latin typeface="Arial" panose="020B0604020202020204" pitchFamily="34" charset="0"/>
            </a:endParaRPr>
          </a:p>
        </p:txBody>
      </p:sp>
    </p:spTree>
    <p:extLst>
      <p:ext uri="{BB962C8B-B14F-4D97-AF65-F5344CB8AC3E}">
        <p14:creationId xmlns:p14="http://schemas.microsoft.com/office/powerpoint/2010/main" val="40591263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628650" y="1143000"/>
            <a:ext cx="7886700" cy="838200"/>
          </a:xfrm>
        </p:spPr>
        <p:txBody>
          <a:bodyPr/>
          <a:lstStyle/>
          <a:p>
            <a:pPr algn="ctr" eaLnBrk="1" hangingPunct="1"/>
            <a:r>
              <a:rPr lang="en-US" altLang="en-US"/>
              <a:t>4-H Club Scholarship</a:t>
            </a:r>
          </a:p>
        </p:txBody>
      </p:sp>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1" y="1905000"/>
            <a:ext cx="6858000" cy="4310904"/>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0964"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700">
                <a:latin typeface="Arial" panose="020B0604020202020204" pitchFamily="34" charset="0"/>
              </a:rPr>
              <a:t>Purdue University is an Equal Opportunity/Equal Access institution.</a:t>
            </a:r>
            <a:endParaRPr lang="en-US" altLang="en-US" sz="1400">
              <a:latin typeface="Arial" panose="020B0604020202020204" pitchFamily="34" charset="0"/>
            </a:endParaRPr>
          </a:p>
        </p:txBody>
      </p:sp>
    </p:spTree>
    <p:extLst>
      <p:ext uri="{BB962C8B-B14F-4D97-AF65-F5344CB8AC3E}">
        <p14:creationId xmlns:p14="http://schemas.microsoft.com/office/powerpoint/2010/main" val="40073584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838200" y="838200"/>
            <a:ext cx="7886700" cy="1325563"/>
          </a:xfrm>
        </p:spPr>
        <p:txBody>
          <a:bodyPr>
            <a:normAutofit fontScale="90000"/>
          </a:bodyPr>
          <a:lstStyle/>
          <a:p>
            <a:pPr algn="ctr"/>
            <a:r>
              <a:rPr lang="en-US" altLang="en-US" sz="3500" b="1"/>
              <a:t>Laurenz Greene Memorial </a:t>
            </a:r>
            <a:br>
              <a:rPr lang="en-US" altLang="en-US" sz="3500"/>
            </a:br>
            <a:r>
              <a:rPr lang="en-US" altLang="en-US" sz="3500" b="1"/>
              <a:t>Excellence in 4-H Horticulture Scholarship</a:t>
            </a:r>
            <a:endParaRPr lang="en-US" altLang="en-US" sz="3500"/>
          </a:p>
        </p:txBody>
      </p:sp>
      <p:sp>
        <p:nvSpPr>
          <p:cNvPr id="41987" name="Content Placeholder 2"/>
          <p:cNvSpPr>
            <a:spLocks noGrp="1"/>
          </p:cNvSpPr>
          <p:nvPr>
            <p:ph idx="1"/>
          </p:nvPr>
        </p:nvSpPr>
        <p:spPr>
          <a:xfrm>
            <a:off x="628650" y="2057400"/>
            <a:ext cx="7886700" cy="4664075"/>
          </a:xfrm>
        </p:spPr>
        <p:txBody>
          <a:bodyPr/>
          <a:lstStyle/>
          <a:p>
            <a:r>
              <a:rPr lang="en-US" altLang="en-US" sz="1600" dirty="0">
                <a:solidFill>
                  <a:schemeClr val="tx1"/>
                </a:solidFill>
              </a:rPr>
              <a:t>$1,000 award per year, renewable for 4 years.</a:t>
            </a:r>
          </a:p>
          <a:p>
            <a:r>
              <a:rPr lang="en-US" altLang="en-US" sz="1600" dirty="0">
                <a:solidFill>
                  <a:schemeClr val="tx1"/>
                </a:solidFill>
              </a:rPr>
              <a:t>One scholarship awarded per year</a:t>
            </a:r>
          </a:p>
          <a:p>
            <a:r>
              <a:rPr lang="en-US" altLang="en-US" sz="1600" dirty="0">
                <a:solidFill>
                  <a:schemeClr val="tx1"/>
                </a:solidFill>
              </a:rPr>
              <a:t>Apply senior year of high school </a:t>
            </a:r>
          </a:p>
          <a:p>
            <a:r>
              <a:rPr lang="en-US" altLang="en-US" sz="1600" dirty="0">
                <a:solidFill>
                  <a:schemeClr val="tx1"/>
                </a:solidFill>
              </a:rPr>
              <a:t>Applicant must be planning to pursue a Purdue University Department of Horticulture and Landscape Architecture undergraduate degree in one of the following program areas; Horticulture, Turf Management and Science, Sustainable Food and Farming Systems or Landscape Architecture.</a:t>
            </a:r>
          </a:p>
          <a:p>
            <a:r>
              <a:rPr lang="en-US" altLang="en-US" sz="1600" dirty="0">
                <a:solidFill>
                  <a:schemeClr val="tx1"/>
                </a:solidFill>
              </a:rPr>
              <a:t>Applicant must have studied at least four years horticulture and/or plant science related subject matter/project through Indiana 4-H Youth Development.</a:t>
            </a:r>
          </a:p>
          <a:p>
            <a:r>
              <a:rPr lang="en-US" altLang="en-US" sz="1600" dirty="0">
                <a:solidFill>
                  <a:schemeClr val="tx1"/>
                </a:solidFill>
              </a:rPr>
              <a:t>Scholarship is automatically renewed up to 4 years provided the student continues majoring in one of the eligible Purdue University Department of Horticulture and Landscape Architecture majors and maintains a minimum 2.0 GPA.</a:t>
            </a:r>
          </a:p>
          <a:p>
            <a:r>
              <a:rPr lang="en-US" altLang="en-US" sz="1600" dirty="0">
                <a:solidFill>
                  <a:schemeClr val="tx1"/>
                </a:solidFill>
              </a:rPr>
              <a:t>Based largely on 4-H record with a small amount on other work and activities.  (Use State 4-H Scholarship/Trip Application Form with judging criteria as follows: questions 1-3 worth 50%, question 4 worth 5%, question 5 worth 10%, and question 6-7 worth 35%.)</a:t>
            </a:r>
          </a:p>
          <a:p>
            <a:r>
              <a:rPr lang="en-US" altLang="en-US" sz="1600" dirty="0">
                <a:solidFill>
                  <a:schemeClr val="tx1"/>
                </a:solidFill>
              </a:rPr>
              <a:t> The winner will be notified by March 1</a:t>
            </a:r>
            <a:r>
              <a:rPr lang="en-US" altLang="en-US" sz="1600" baseline="30000" dirty="0">
                <a:solidFill>
                  <a:schemeClr val="tx1"/>
                </a:solidFill>
              </a:rPr>
              <a:t>st</a:t>
            </a:r>
            <a:r>
              <a:rPr lang="en-US" altLang="en-US" sz="1600" dirty="0">
                <a:solidFill>
                  <a:schemeClr val="tx1"/>
                </a:solidFill>
              </a:rPr>
              <a:t>.</a:t>
            </a:r>
          </a:p>
        </p:txBody>
      </p:sp>
      <p:sp>
        <p:nvSpPr>
          <p:cNvPr id="4" name="Footer Placeholder 3"/>
          <p:cNvSpPr>
            <a:spLocks noGrp="1"/>
          </p:cNvSpPr>
          <p:nvPr>
            <p:ph type="ftr" sz="quarter" idx="11"/>
          </p:nvPr>
        </p:nvSpPr>
        <p:spPr/>
        <p:txBody>
          <a:bodyPr/>
          <a:lstStyle/>
          <a:p>
            <a:pPr>
              <a:defRPr/>
            </a:pPr>
            <a:r>
              <a:rPr lang="en-US" dirty="0"/>
              <a:t>Purdue University is an Equal Opportunity/Equal Access institution.</a:t>
            </a:r>
            <a:endParaRPr lang="en-US" sz="1400" dirty="0"/>
          </a:p>
        </p:txBody>
      </p:sp>
    </p:spTree>
    <p:extLst>
      <p:ext uri="{BB962C8B-B14F-4D97-AF65-F5344CB8AC3E}">
        <p14:creationId xmlns:p14="http://schemas.microsoft.com/office/powerpoint/2010/main" val="6483157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914400" y="554832"/>
            <a:ext cx="7886700" cy="1325562"/>
          </a:xfrm>
        </p:spPr>
        <p:txBody>
          <a:bodyPr>
            <a:normAutofit fontScale="90000"/>
          </a:bodyPr>
          <a:lstStyle/>
          <a:p>
            <a:pPr algn="ctr"/>
            <a:r>
              <a:rPr lang="en-US" altLang="en-US" sz="3500" b="1" dirty="0" err="1">
                <a:solidFill>
                  <a:srgbClr val="000000"/>
                </a:solidFill>
              </a:rPr>
              <a:t>Laurenz</a:t>
            </a:r>
            <a:r>
              <a:rPr lang="en-US" altLang="en-US" sz="3500" b="1" dirty="0">
                <a:solidFill>
                  <a:srgbClr val="000000"/>
                </a:solidFill>
              </a:rPr>
              <a:t> Greene Memorial </a:t>
            </a:r>
            <a:br>
              <a:rPr lang="en-US" altLang="en-US" sz="3500" dirty="0">
                <a:solidFill>
                  <a:srgbClr val="000000"/>
                </a:solidFill>
              </a:rPr>
            </a:br>
            <a:r>
              <a:rPr lang="en-US" altLang="en-US" sz="3500" b="1" dirty="0">
                <a:solidFill>
                  <a:srgbClr val="000000"/>
                </a:solidFill>
              </a:rPr>
              <a:t>Excellence in 4-H Horticulture Scholarship</a:t>
            </a:r>
            <a:endParaRPr lang="en-US" altLang="en-US" dirty="0"/>
          </a:p>
        </p:txBody>
      </p:sp>
      <p:sp>
        <p:nvSpPr>
          <p:cNvPr id="4" name="Footer Placeholder 3"/>
          <p:cNvSpPr>
            <a:spLocks noGrp="1"/>
          </p:cNvSpPr>
          <p:nvPr>
            <p:ph type="ftr" sz="quarter" idx="11"/>
          </p:nvPr>
        </p:nvSpPr>
        <p:spPr/>
        <p:txBody>
          <a:bodyPr/>
          <a:lstStyle/>
          <a:p>
            <a:pPr>
              <a:defRPr/>
            </a:pPr>
            <a:r>
              <a:rPr lang="en-US"/>
              <a:t>Purdue University is an Equal Opportunity/Equal Access institution.</a:t>
            </a:r>
            <a:endParaRPr lang="en-US" sz="1400"/>
          </a:p>
        </p:txBody>
      </p:sp>
      <p:pic>
        <p:nvPicPr>
          <p:cNvPr id="7" name="Content Placeholder 6">
            <a:extLst>
              <a:ext uri="{FF2B5EF4-FFF2-40B4-BE49-F238E27FC236}">
                <a16:creationId xmlns:a16="http://schemas.microsoft.com/office/drawing/2014/main" id="{93F5CA86-F132-4F17-9F26-9FD9B25B7D81}"/>
              </a:ext>
            </a:extLst>
          </p:cNvPr>
          <p:cNvPicPr>
            <a:picLocks noGrp="1" noChangeAspect="1"/>
          </p:cNvPicPr>
          <p:nvPr>
            <p:ph idx="1"/>
          </p:nvPr>
        </p:nvPicPr>
        <p:blipFill>
          <a:blip r:embed="rId2"/>
          <a:stretch>
            <a:fillRect/>
          </a:stretch>
        </p:blipFill>
        <p:spPr>
          <a:xfrm>
            <a:off x="928819" y="1880394"/>
            <a:ext cx="7368775" cy="4590184"/>
          </a:xfrm>
        </p:spPr>
      </p:pic>
    </p:spTree>
    <p:extLst>
      <p:ext uri="{BB962C8B-B14F-4D97-AF65-F5344CB8AC3E}">
        <p14:creationId xmlns:p14="http://schemas.microsoft.com/office/powerpoint/2010/main" val="25305337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rtlCol="0">
            <a:normAutofit/>
          </a:bodyPr>
          <a:lstStyle/>
          <a:p>
            <a:pPr eaLnBrk="1" fontAlgn="auto" hangingPunct="1">
              <a:spcAft>
                <a:spcPts val="0"/>
              </a:spcAft>
              <a:defRPr/>
            </a:pPr>
            <a:r>
              <a:rPr lang="en-US" dirty="0"/>
              <a:t>Accomplishment  Resume</a:t>
            </a:r>
            <a:br>
              <a:rPr lang="en-US" dirty="0"/>
            </a:br>
            <a:r>
              <a:rPr lang="en-US" dirty="0"/>
              <a:t>Scholarship</a:t>
            </a:r>
          </a:p>
        </p:txBody>
      </p:sp>
      <p:sp>
        <p:nvSpPr>
          <p:cNvPr id="44035" name="Subtitle 5"/>
          <p:cNvSpPr>
            <a:spLocks noGrp="1"/>
          </p:cNvSpPr>
          <p:nvPr>
            <p:ph type="body" idx="1"/>
          </p:nvPr>
        </p:nvSpPr>
        <p:spPr/>
        <p:txBody>
          <a:bodyPr>
            <a:normAutofit fontScale="85000" lnSpcReduction="20000"/>
          </a:bodyPr>
          <a:lstStyle/>
          <a:p>
            <a:pPr eaLnBrk="1" hangingPunct="1">
              <a:spcBef>
                <a:spcPct val="50000"/>
              </a:spcBef>
            </a:pPr>
            <a:r>
              <a:rPr lang="en-US" altLang="en-US" dirty="0">
                <a:solidFill>
                  <a:schemeClr val="tx1"/>
                </a:solidFill>
              </a:rPr>
              <a:t>1 page Cover Page</a:t>
            </a:r>
          </a:p>
          <a:p>
            <a:pPr eaLnBrk="1" hangingPunct="1">
              <a:spcBef>
                <a:spcPct val="50000"/>
              </a:spcBef>
            </a:pPr>
            <a:r>
              <a:rPr lang="en-US" altLang="en-US" dirty="0">
                <a:solidFill>
                  <a:schemeClr val="tx1"/>
                </a:solidFill>
              </a:rPr>
              <a:t>2 page Life Skill Resume</a:t>
            </a:r>
          </a:p>
          <a:p>
            <a:pPr eaLnBrk="1" hangingPunct="1">
              <a:spcBef>
                <a:spcPct val="50000"/>
              </a:spcBef>
            </a:pPr>
            <a:r>
              <a:rPr lang="en-US" altLang="en-US" dirty="0">
                <a:solidFill>
                  <a:schemeClr val="tx1"/>
                </a:solidFill>
              </a:rPr>
              <a:t>State 4-H Foundation Accomplishment Scholarship                                      Demographic Application Form </a:t>
            </a:r>
          </a:p>
          <a:p>
            <a:pPr eaLnBrk="1" hangingPunct="1">
              <a:spcBef>
                <a:spcPct val="50000"/>
              </a:spcBef>
            </a:pPr>
            <a:r>
              <a:rPr lang="en-US" altLang="en-US" sz="1800" i="1" dirty="0">
                <a:solidFill>
                  <a:schemeClr val="tx1"/>
                </a:solidFill>
              </a:rPr>
              <a:t>You may enter a </a:t>
            </a:r>
            <a:r>
              <a:rPr lang="en-US" altLang="en-US" sz="1800" i="1" u="sng" dirty="0">
                <a:solidFill>
                  <a:schemeClr val="tx1"/>
                </a:solidFill>
              </a:rPr>
              <a:t>maximum of 3 categories </a:t>
            </a:r>
            <a:r>
              <a:rPr lang="en-US" altLang="en-US" sz="1800" i="1" dirty="0">
                <a:solidFill>
                  <a:schemeClr val="tx1"/>
                </a:solidFill>
              </a:rPr>
              <a:t>. Each entry must speak to the specific category entered, </a:t>
            </a:r>
            <a:r>
              <a:rPr lang="en-US" altLang="en-US" sz="1800" i="1" u="sng" dirty="0">
                <a:solidFill>
                  <a:schemeClr val="tx1"/>
                </a:solidFill>
              </a:rPr>
              <a:t>thus one application cannot be used 3 times</a:t>
            </a:r>
            <a:r>
              <a:rPr lang="en-US" altLang="en-US" sz="1800" i="1" dirty="0">
                <a:solidFill>
                  <a:schemeClr val="tx1"/>
                </a:solidFill>
              </a:rPr>
              <a:t>.</a:t>
            </a:r>
          </a:p>
          <a:p>
            <a:pPr eaLnBrk="1" hangingPunct="1">
              <a:spcBef>
                <a:spcPct val="50000"/>
              </a:spcBef>
            </a:pPr>
            <a:endParaRPr lang="en-US" altLang="en-US" dirty="0"/>
          </a:p>
        </p:txBody>
      </p:sp>
      <p:sp>
        <p:nvSpPr>
          <p:cNvPr id="44036"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700">
                <a:latin typeface="Arial" panose="020B0604020202020204" pitchFamily="34" charset="0"/>
              </a:rPr>
              <a:t>Purdue University is an Equal Opportunity/Equal Access institution.</a:t>
            </a:r>
            <a:endParaRPr lang="en-US" altLang="en-US" sz="1400">
              <a:latin typeface="Arial" panose="020B0604020202020204" pitchFamily="34" charset="0"/>
            </a:endParaRPr>
          </a:p>
        </p:txBody>
      </p:sp>
      <p:sp>
        <p:nvSpPr>
          <p:cNvPr id="2" name="TextBox 1"/>
          <p:cNvSpPr txBox="1"/>
          <p:nvPr/>
        </p:nvSpPr>
        <p:spPr>
          <a:xfrm rot="495467">
            <a:off x="6115050" y="1219200"/>
            <a:ext cx="2190750" cy="646113"/>
          </a:xfrm>
          <a:prstGeom prst="rect">
            <a:avLst/>
          </a:prstGeom>
          <a:solidFill>
            <a:schemeClr val="accent6"/>
          </a:solidFill>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en-US" sz="1800" b="1" dirty="0">
                <a:solidFill>
                  <a:schemeClr val="tx1"/>
                </a:solidFill>
                <a:latin typeface="Bradley Hand ITC" panose="03070402050302030203" pitchFamily="66" charset="0"/>
              </a:rPr>
              <a:t>Remember that TIP I gave you earlier!!! </a:t>
            </a:r>
          </a:p>
        </p:txBody>
      </p:sp>
    </p:spTree>
    <p:extLst>
      <p:ext uri="{BB962C8B-B14F-4D97-AF65-F5344CB8AC3E}">
        <p14:creationId xmlns:p14="http://schemas.microsoft.com/office/powerpoint/2010/main" val="3046479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685800" y="831273"/>
            <a:ext cx="7772400" cy="997527"/>
          </a:xfrm>
        </p:spPr>
        <p:txBody>
          <a:bodyPr rtlCol="0">
            <a:normAutofit fontScale="90000"/>
          </a:bodyPr>
          <a:lstStyle/>
          <a:p>
            <a:pPr eaLnBrk="1" fontAlgn="auto" hangingPunct="1">
              <a:spcAft>
                <a:spcPts val="0"/>
              </a:spcAft>
              <a:defRPr/>
            </a:pPr>
            <a:r>
              <a:rPr lang="en-US" sz="3100" dirty="0"/>
              <a:t>Life Skills Learned Through Different Activities</a:t>
            </a:r>
            <a:br>
              <a:rPr lang="en-US" sz="3600" dirty="0"/>
            </a:br>
            <a:endParaRPr lang="en-US" sz="2700" dirty="0"/>
          </a:p>
        </p:txBody>
      </p:sp>
      <p:sp>
        <p:nvSpPr>
          <p:cNvPr id="8195" name="Footer Placeholder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700">
                <a:latin typeface="Arial" panose="020B0604020202020204" pitchFamily="34" charset="0"/>
              </a:rPr>
              <a:t>Purdue University is an Equal Opportunity/Equal Access institution.</a:t>
            </a:r>
            <a:endParaRPr lang="en-US" altLang="en-US" sz="1400">
              <a:latin typeface="Arial" panose="020B0604020202020204"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2529978147"/>
              </p:ext>
            </p:extLst>
          </p:nvPr>
        </p:nvGraphicFramePr>
        <p:xfrm>
          <a:off x="609599" y="1790669"/>
          <a:ext cx="7467600" cy="4565682"/>
        </p:xfrm>
        <a:graphic>
          <a:graphicData uri="http://schemas.openxmlformats.org/drawingml/2006/table">
            <a:tbl>
              <a:tblPr/>
              <a:tblGrid>
                <a:gridCol w="2972540">
                  <a:extLst>
                    <a:ext uri="{9D8B030D-6E8A-4147-A177-3AD203B41FA5}">
                      <a16:colId xmlns:a16="http://schemas.microsoft.com/office/drawing/2014/main" val="20000"/>
                    </a:ext>
                  </a:extLst>
                </a:gridCol>
                <a:gridCol w="4495060">
                  <a:extLst>
                    <a:ext uri="{9D8B030D-6E8A-4147-A177-3AD203B41FA5}">
                      <a16:colId xmlns:a16="http://schemas.microsoft.com/office/drawing/2014/main" val="20001"/>
                    </a:ext>
                  </a:extLst>
                </a:gridCol>
              </a:tblGrid>
              <a:tr h="39617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pitchFamily="84" charset="-128"/>
                        </a:rPr>
                        <a:t>Activity</a:t>
                      </a:r>
                    </a:p>
                  </a:txBody>
                  <a:tcPr marT="45687" marB="4568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pitchFamily="84" charset="-128"/>
                        </a:rPr>
                        <a:t>Type of Skill(s)</a:t>
                      </a:r>
                    </a:p>
                  </a:txBody>
                  <a:tcPr marT="45687" marB="4568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9344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pitchFamily="84" charset="-128"/>
                        </a:rPr>
                        <a:t>Club</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2000" b="0" i="0" u="none" strike="noStrike" cap="none" normalizeH="0" baseline="0" dirty="0">
                          <a:ln>
                            <a:noFill/>
                          </a:ln>
                          <a:solidFill>
                            <a:schemeClr val="tx1"/>
                          </a:solidFill>
                          <a:effectLst/>
                          <a:latin typeface="Arial" charset="0"/>
                          <a:ea typeface="ＭＳ Ｐゴシック" pitchFamily="84" charset="-128"/>
                        </a:rPr>
                        <a:t> Committee</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2000" b="0" i="0" u="none" strike="noStrike" cap="none" normalizeH="0" baseline="0" dirty="0">
                          <a:ln>
                            <a:noFill/>
                          </a:ln>
                          <a:solidFill>
                            <a:schemeClr val="tx1"/>
                          </a:solidFill>
                          <a:effectLst/>
                          <a:latin typeface="Arial" charset="0"/>
                          <a:ea typeface="ＭＳ Ｐゴシック" pitchFamily="84" charset="-128"/>
                        </a:rPr>
                        <a:t> Office</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2000" b="0" i="0" u="none" strike="noStrike" cap="none" normalizeH="0" baseline="0" dirty="0">
                          <a:ln>
                            <a:noFill/>
                          </a:ln>
                          <a:solidFill>
                            <a:schemeClr val="tx1"/>
                          </a:solidFill>
                          <a:effectLst/>
                          <a:latin typeface="Arial" charset="0"/>
                          <a:ea typeface="ＭＳ Ｐゴシック" pitchFamily="84" charset="-128"/>
                        </a:rPr>
                        <a:t> Service Project</a:t>
                      </a:r>
                    </a:p>
                  </a:txBody>
                  <a:tcPr marT="45687" marB="4568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pitchFamily="84"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pitchFamily="84" charset="-128"/>
                        </a:rPr>
                        <a:t>Teamwork</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pitchFamily="84" charset="-128"/>
                        </a:rPr>
                        <a:t>Leadership</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pitchFamily="84" charset="-128"/>
                        </a:rPr>
                        <a:t>Community Service / Citizenship </a:t>
                      </a:r>
                    </a:p>
                  </a:txBody>
                  <a:tcPr marT="45687" marB="4568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2768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pitchFamily="84" charset="-128"/>
                        </a:rPr>
                        <a:t>Project</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2000" b="0" i="0" u="none" strike="noStrike" cap="none" normalizeH="0" baseline="0" dirty="0">
                          <a:ln>
                            <a:noFill/>
                          </a:ln>
                          <a:solidFill>
                            <a:schemeClr val="tx1"/>
                          </a:solidFill>
                          <a:effectLst/>
                          <a:latin typeface="Arial" charset="0"/>
                          <a:ea typeface="ＭＳ Ｐゴシック" pitchFamily="84" charset="-128"/>
                        </a:rPr>
                        <a:t> Animal</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2000" b="0" i="0" u="none" strike="noStrike" cap="none" normalizeH="0" baseline="0" dirty="0">
                          <a:ln>
                            <a:noFill/>
                          </a:ln>
                          <a:solidFill>
                            <a:schemeClr val="tx1"/>
                          </a:solidFill>
                          <a:effectLst/>
                          <a:latin typeface="Arial" charset="0"/>
                          <a:ea typeface="ＭＳ Ｐゴシック" pitchFamily="84" charset="-128"/>
                        </a:rPr>
                        <a:t> Arts &amp; Crafts </a:t>
                      </a:r>
                    </a:p>
                  </a:txBody>
                  <a:tcPr marT="45687" marB="4568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pitchFamily="84"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pitchFamily="84" charset="-128"/>
                        </a:rPr>
                        <a:t>Responsibility, Time Management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pitchFamily="84" charset="-128"/>
                        </a:rPr>
                        <a:t>Creativity, Planning</a:t>
                      </a:r>
                    </a:p>
                  </a:txBody>
                  <a:tcPr marT="45687" marB="4568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2768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pitchFamily="84" charset="-128"/>
                        </a:rPr>
                        <a:t>Contest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pitchFamily="84" charset="-128"/>
                        </a:rPr>
                        <a:t>- Demo, Share-the-Fun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pitchFamily="84" charset="-128"/>
                        </a:rPr>
                        <a:t>- Judging Teams</a:t>
                      </a:r>
                    </a:p>
                  </a:txBody>
                  <a:tcPr marT="45687" marB="4568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pitchFamily="84"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pitchFamily="84" charset="-128"/>
                        </a:rPr>
                        <a:t>Communication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pitchFamily="84" charset="-128"/>
                        </a:rPr>
                        <a:t>Decision-Making</a:t>
                      </a:r>
                    </a:p>
                  </a:txBody>
                  <a:tcPr marT="45687" marB="4568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2066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pitchFamily="84" charset="-128"/>
                        </a:rPr>
                        <a:t>Junior Leaders</a:t>
                      </a:r>
                    </a:p>
                  </a:txBody>
                  <a:tcPr marT="45687" marB="4568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ea typeface="ＭＳ Ｐゴシック" pitchFamily="84" charset="-128"/>
                        </a:rPr>
                        <a:t>Leadership, Teaching, Organization</a:t>
                      </a:r>
                    </a:p>
                  </a:txBody>
                  <a:tcPr marT="45687" marB="4568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3" name="Rectangle 2"/>
          <p:cNvSpPr/>
          <p:nvPr/>
        </p:nvSpPr>
        <p:spPr>
          <a:xfrm rot="849170">
            <a:off x="5836455" y="1657465"/>
            <a:ext cx="2667000" cy="830997"/>
          </a:xfrm>
          <a:prstGeom prst="rect">
            <a:avLst/>
          </a:prstGeom>
          <a:solidFill>
            <a:srgbClr val="00B050"/>
          </a:solidFill>
          <a:ln>
            <a:solidFill>
              <a:schemeClr val="tx1"/>
            </a:solidFill>
          </a:ln>
        </p:spPr>
        <p:txBody>
          <a:bodyPr>
            <a:spAutoFit/>
          </a:bodyPr>
          <a:lstStyle/>
          <a:p>
            <a:pPr>
              <a:defRPr/>
            </a:pPr>
            <a:r>
              <a:rPr lang="en-US" sz="1600" dirty="0"/>
              <a:t>Tip: Use your Achievement Book or record sheets for examples. </a:t>
            </a:r>
          </a:p>
        </p:txBody>
      </p:sp>
    </p:spTree>
    <p:extLst>
      <p:ext uri="{BB962C8B-B14F-4D97-AF65-F5344CB8AC3E}">
        <p14:creationId xmlns:p14="http://schemas.microsoft.com/office/powerpoint/2010/main" val="27429257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59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628650" y="1066800"/>
            <a:ext cx="7886700" cy="623888"/>
          </a:xfrm>
        </p:spPr>
        <p:txBody>
          <a:bodyPr/>
          <a:lstStyle/>
          <a:p>
            <a:r>
              <a:rPr lang="en-US" altLang="en-US"/>
              <a:t>4-H Accomplishment Scholarship</a:t>
            </a:r>
          </a:p>
        </p:txBody>
      </p:sp>
      <p:sp>
        <p:nvSpPr>
          <p:cNvPr id="45059" name="Content Placeholder 2"/>
          <p:cNvSpPr>
            <a:spLocks noGrp="1"/>
          </p:cNvSpPr>
          <p:nvPr>
            <p:ph idx="1"/>
          </p:nvPr>
        </p:nvSpPr>
        <p:spPr>
          <a:xfrm>
            <a:off x="628650" y="1853967"/>
            <a:ext cx="7567394" cy="4502383"/>
          </a:xfrm>
        </p:spPr>
        <p:txBody>
          <a:bodyPr>
            <a:normAutofit fontScale="85000" lnSpcReduction="20000"/>
          </a:bodyPr>
          <a:lstStyle/>
          <a:p>
            <a:pPr>
              <a:spcBef>
                <a:spcPts val="600"/>
              </a:spcBef>
            </a:pPr>
            <a:r>
              <a:rPr lang="en-US" altLang="en-US" sz="1800" dirty="0">
                <a:solidFill>
                  <a:schemeClr val="tx1"/>
                </a:solidFill>
              </a:rPr>
              <a:t>Eligibility grade 10 through one year post 4-H</a:t>
            </a:r>
          </a:p>
          <a:p>
            <a:pPr marL="0" indent="0">
              <a:spcBef>
                <a:spcPts val="600"/>
              </a:spcBef>
              <a:buNone/>
            </a:pPr>
            <a:endParaRPr lang="en-US" altLang="en-US" sz="1800" dirty="0">
              <a:solidFill>
                <a:schemeClr val="tx1"/>
              </a:solidFill>
            </a:endParaRPr>
          </a:p>
          <a:p>
            <a:pPr>
              <a:spcBef>
                <a:spcPts val="600"/>
              </a:spcBef>
            </a:pPr>
            <a:r>
              <a:rPr lang="en-US" altLang="en-US" sz="1800" dirty="0">
                <a:solidFill>
                  <a:schemeClr val="tx1"/>
                </a:solidFill>
              </a:rPr>
              <a:t>Application consists of two page life skills resume and one page cover letter</a:t>
            </a:r>
          </a:p>
          <a:p>
            <a:pPr lvl="1">
              <a:spcBef>
                <a:spcPts val="600"/>
              </a:spcBef>
            </a:pPr>
            <a:r>
              <a:rPr lang="en-US" altLang="en-US" sz="1800" dirty="0">
                <a:solidFill>
                  <a:schemeClr val="tx1"/>
                </a:solidFill>
              </a:rPr>
              <a:t>Cover letter introduces applicant to reader and highlights life skills developed</a:t>
            </a:r>
          </a:p>
          <a:p>
            <a:pPr lvl="1">
              <a:spcBef>
                <a:spcPts val="600"/>
              </a:spcBef>
            </a:pPr>
            <a:r>
              <a:rPr lang="en-US" altLang="en-US" sz="1800" dirty="0">
                <a:solidFill>
                  <a:schemeClr val="tx1"/>
                </a:solidFill>
              </a:rPr>
              <a:t>Life skills resume demonstrates 3-5 life skills developed as a result of participation in 4-H project/subject matter, events, and activities</a:t>
            </a:r>
          </a:p>
          <a:p>
            <a:pPr marL="342900" lvl="1" indent="0">
              <a:spcBef>
                <a:spcPts val="600"/>
              </a:spcBef>
              <a:buNone/>
            </a:pPr>
            <a:endParaRPr lang="en-US" altLang="en-US" sz="1800" dirty="0">
              <a:solidFill>
                <a:schemeClr val="tx1"/>
              </a:solidFill>
            </a:endParaRPr>
          </a:p>
          <a:p>
            <a:pPr>
              <a:spcBef>
                <a:spcPts val="600"/>
              </a:spcBef>
            </a:pPr>
            <a:r>
              <a:rPr lang="en-US" altLang="en-US" sz="1800" dirty="0">
                <a:solidFill>
                  <a:schemeClr val="tx1"/>
                </a:solidFill>
              </a:rPr>
              <a:t>Applicant may submit one application in up to three categories per year</a:t>
            </a:r>
          </a:p>
          <a:p>
            <a:pPr marL="0" indent="0">
              <a:spcBef>
                <a:spcPts val="600"/>
              </a:spcBef>
              <a:buNone/>
            </a:pPr>
            <a:endParaRPr lang="en-US" altLang="en-US" sz="1800" dirty="0">
              <a:solidFill>
                <a:schemeClr val="tx1"/>
              </a:solidFill>
            </a:endParaRPr>
          </a:p>
          <a:p>
            <a:pPr>
              <a:spcBef>
                <a:spcPts val="600"/>
              </a:spcBef>
            </a:pPr>
            <a:r>
              <a:rPr lang="en-US" altLang="en-US" sz="1800" dirty="0">
                <a:solidFill>
                  <a:schemeClr val="tx1"/>
                </a:solidFill>
              </a:rPr>
              <a:t>Applicant may reapply in subsequent years if not awarded</a:t>
            </a:r>
          </a:p>
          <a:p>
            <a:pPr marL="0" indent="0">
              <a:spcBef>
                <a:spcPts val="600"/>
              </a:spcBef>
              <a:buNone/>
            </a:pPr>
            <a:endParaRPr lang="en-US" altLang="en-US" sz="1800" dirty="0">
              <a:solidFill>
                <a:schemeClr val="tx1"/>
              </a:solidFill>
            </a:endParaRPr>
          </a:p>
          <a:p>
            <a:pPr>
              <a:spcBef>
                <a:spcPts val="600"/>
              </a:spcBef>
            </a:pPr>
            <a:r>
              <a:rPr lang="en-US" altLang="en-US" sz="1800" dirty="0">
                <a:solidFill>
                  <a:schemeClr val="tx1"/>
                </a:solidFill>
              </a:rPr>
              <a:t>Once applicant is awarded a category scholarship, may only apply in premier categories if eligible</a:t>
            </a:r>
          </a:p>
          <a:p>
            <a:pPr marL="0" indent="0">
              <a:spcBef>
                <a:spcPts val="600"/>
              </a:spcBef>
              <a:buNone/>
            </a:pPr>
            <a:endParaRPr lang="en-US" altLang="en-US" sz="1800" dirty="0">
              <a:solidFill>
                <a:schemeClr val="tx1"/>
              </a:solidFill>
            </a:endParaRPr>
          </a:p>
          <a:p>
            <a:pPr>
              <a:spcBef>
                <a:spcPts val="600"/>
              </a:spcBef>
            </a:pPr>
            <a:r>
              <a:rPr lang="en-US" altLang="en-US" sz="1800" dirty="0">
                <a:solidFill>
                  <a:schemeClr val="tx1"/>
                </a:solidFill>
              </a:rPr>
              <a:t>Minimum of 30 Category awards $1,000.00, three Premier Category $2,000.00</a:t>
            </a:r>
          </a:p>
          <a:p>
            <a:pPr marL="0" indent="0">
              <a:spcBef>
                <a:spcPts val="600"/>
              </a:spcBef>
              <a:buNone/>
            </a:pPr>
            <a:endParaRPr lang="en-US" altLang="en-US" sz="1800" dirty="0">
              <a:solidFill>
                <a:schemeClr val="tx1"/>
              </a:solidFill>
            </a:endParaRPr>
          </a:p>
          <a:p>
            <a:pPr>
              <a:spcBef>
                <a:spcPts val="600"/>
              </a:spcBef>
            </a:pPr>
            <a:r>
              <a:rPr lang="en-US" altLang="en-US" sz="1800" dirty="0">
                <a:solidFill>
                  <a:schemeClr val="tx1"/>
                </a:solidFill>
              </a:rPr>
              <a:t>Finalists interviewed in March, notified in April, awardees honored at Indiana  4-H Leadership Summit scholarship luncheon, claim form mailed in December, payment to college/university on behalf of 4-H member.</a:t>
            </a:r>
          </a:p>
        </p:txBody>
      </p:sp>
      <p:sp>
        <p:nvSpPr>
          <p:cNvPr id="4" name="Footer Placeholder 3"/>
          <p:cNvSpPr>
            <a:spLocks noGrp="1"/>
          </p:cNvSpPr>
          <p:nvPr>
            <p:ph type="ftr" sz="quarter" idx="11"/>
          </p:nvPr>
        </p:nvSpPr>
        <p:spPr/>
        <p:txBody>
          <a:bodyPr/>
          <a:lstStyle/>
          <a:p>
            <a:pPr>
              <a:defRPr/>
            </a:pPr>
            <a:r>
              <a:rPr lang="en-US"/>
              <a:t>Purdue University is an Equal Opportunity/Equal Access institution.</a:t>
            </a:r>
            <a:endParaRPr lang="en-US" sz="1400"/>
          </a:p>
        </p:txBody>
      </p:sp>
    </p:spTree>
    <p:extLst>
      <p:ext uri="{BB962C8B-B14F-4D97-AF65-F5344CB8AC3E}">
        <p14:creationId xmlns:p14="http://schemas.microsoft.com/office/powerpoint/2010/main" val="38400199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990600" y="1143000"/>
            <a:ext cx="7467600" cy="762000"/>
          </a:xfrm>
        </p:spPr>
        <p:txBody>
          <a:bodyPr/>
          <a:lstStyle/>
          <a:p>
            <a:pPr eaLnBrk="1" hangingPunct="1"/>
            <a:r>
              <a:rPr lang="en-US" altLang="en-US"/>
              <a:t>Categories</a:t>
            </a:r>
          </a:p>
        </p:txBody>
      </p:sp>
      <p:sp>
        <p:nvSpPr>
          <p:cNvPr id="46083"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700">
                <a:latin typeface="Arial" panose="020B0604020202020204" pitchFamily="34" charset="0"/>
              </a:rPr>
              <a:t>Purdue University is an Equal Opportunity/Equal Access institution.</a:t>
            </a:r>
            <a:endParaRPr lang="en-US" altLang="en-US" sz="1400">
              <a:latin typeface="Arial" panose="020B0604020202020204" pitchFamily="34" charset="0"/>
            </a:endParaRPr>
          </a:p>
        </p:txBody>
      </p:sp>
      <p:sp>
        <p:nvSpPr>
          <p:cNvPr id="3" name="Rectangle 2"/>
          <p:cNvSpPr/>
          <p:nvPr/>
        </p:nvSpPr>
        <p:spPr>
          <a:xfrm>
            <a:off x="838200" y="2073275"/>
            <a:ext cx="7924800" cy="4210050"/>
          </a:xfrm>
          <a:prstGeom prst="rect">
            <a:avLst/>
          </a:prstGeom>
        </p:spPr>
        <p:txBody>
          <a:bodyPr>
            <a:spAutoFit/>
          </a:bodyPr>
          <a:lstStyle/>
          <a:p>
            <a:pPr marL="91440" indent="-91440" eaLnBrk="1" fontAlgn="auto" hangingPunct="1">
              <a:lnSpc>
                <a:spcPct val="90000"/>
              </a:lnSpc>
              <a:spcBef>
                <a:spcPts val="1200"/>
              </a:spcBef>
              <a:spcAft>
                <a:spcPts val="200"/>
              </a:spcAft>
              <a:buClr>
                <a:srgbClr val="99CB38"/>
              </a:buClr>
              <a:buSzPct val="100000"/>
              <a:buFont typeface="Calibri" panose="020F0502020204030204" pitchFamily="34" charset="0"/>
              <a:buChar char=" "/>
              <a:defRPr/>
            </a:pPr>
            <a:r>
              <a:rPr lang="en-US" sz="2000" dirty="0">
                <a:solidFill>
                  <a:prstClr val="black">
                    <a:lumMod val="75000"/>
                    <a:lumOff val="25000"/>
                  </a:prstClr>
                </a:solidFill>
                <a:latin typeface="Calibri" panose="020F0502020204030204"/>
                <a:ea typeface="+mn-ea"/>
              </a:rPr>
              <a:t>Seven categories related to educational mission focus areas plus three premier categories:  </a:t>
            </a:r>
          </a:p>
          <a:p>
            <a:pPr marL="486918" lvl="1" indent="-285750" eaLnBrk="1" fontAlgn="auto" hangingPunct="1">
              <a:lnSpc>
                <a:spcPct val="90000"/>
              </a:lnSpc>
              <a:spcBef>
                <a:spcPts val="200"/>
              </a:spcBef>
              <a:spcAft>
                <a:spcPts val="400"/>
              </a:spcAft>
              <a:buClr>
                <a:srgbClr val="99CB38"/>
              </a:buClr>
              <a:buFont typeface="Arial" panose="020B0604020202020204" pitchFamily="34" charset="0"/>
              <a:buChar char="•"/>
              <a:defRPr/>
            </a:pPr>
            <a:r>
              <a:rPr lang="en-US" sz="1800" dirty="0">
                <a:latin typeface="Calibri" panose="020F0502020204030204"/>
                <a:ea typeface="+mn-ea"/>
              </a:rPr>
              <a:t>Animal Science- Meat and Milk Production Category</a:t>
            </a:r>
          </a:p>
          <a:p>
            <a:pPr marL="486918" lvl="1" indent="-285750" eaLnBrk="1" fontAlgn="auto" hangingPunct="1">
              <a:lnSpc>
                <a:spcPct val="90000"/>
              </a:lnSpc>
              <a:spcBef>
                <a:spcPts val="200"/>
              </a:spcBef>
              <a:spcAft>
                <a:spcPts val="400"/>
              </a:spcAft>
              <a:buClr>
                <a:srgbClr val="99CB38"/>
              </a:buClr>
              <a:buFont typeface="Arial" panose="020B0604020202020204" pitchFamily="34" charset="0"/>
              <a:buChar char="•"/>
              <a:defRPr/>
            </a:pPr>
            <a:r>
              <a:rPr lang="en-US" sz="1800" dirty="0">
                <a:latin typeface="Calibri" panose="020F0502020204030204"/>
                <a:ea typeface="+mn-ea"/>
              </a:rPr>
              <a:t>Animal Science- Companion and Small Animal Production Category</a:t>
            </a:r>
          </a:p>
          <a:p>
            <a:pPr marL="486918" lvl="1" indent="-285750" eaLnBrk="1" fontAlgn="auto" hangingPunct="1">
              <a:lnSpc>
                <a:spcPct val="90000"/>
              </a:lnSpc>
              <a:spcBef>
                <a:spcPts val="200"/>
              </a:spcBef>
              <a:spcAft>
                <a:spcPts val="400"/>
              </a:spcAft>
              <a:buClr>
                <a:srgbClr val="99CB38"/>
              </a:buClr>
              <a:buFont typeface="Arial" panose="020B0604020202020204" pitchFamily="34" charset="0"/>
              <a:buChar char="•"/>
              <a:defRPr/>
            </a:pPr>
            <a:r>
              <a:rPr lang="en-US" sz="1800" dirty="0">
                <a:latin typeface="Calibri" panose="020F0502020204030204"/>
                <a:ea typeface="+mn-ea"/>
              </a:rPr>
              <a:t>Citizenship</a:t>
            </a:r>
          </a:p>
          <a:p>
            <a:pPr marL="486918" lvl="1" indent="-285750" eaLnBrk="1" fontAlgn="auto" hangingPunct="1">
              <a:lnSpc>
                <a:spcPct val="90000"/>
              </a:lnSpc>
              <a:spcBef>
                <a:spcPts val="200"/>
              </a:spcBef>
              <a:spcAft>
                <a:spcPts val="400"/>
              </a:spcAft>
              <a:buClr>
                <a:srgbClr val="99CB38"/>
              </a:buClr>
              <a:buFont typeface="Arial" panose="020B0604020202020204" pitchFamily="34" charset="0"/>
              <a:buChar char="•"/>
              <a:defRPr/>
            </a:pPr>
            <a:r>
              <a:rPr lang="en-US" sz="1800" dirty="0">
                <a:latin typeface="Calibri" panose="020F0502020204030204"/>
                <a:ea typeface="+mn-ea"/>
              </a:rPr>
              <a:t>Communications</a:t>
            </a:r>
          </a:p>
          <a:p>
            <a:pPr marL="486918" lvl="1" indent="-285750" eaLnBrk="1" fontAlgn="auto" hangingPunct="1">
              <a:lnSpc>
                <a:spcPct val="90000"/>
              </a:lnSpc>
              <a:spcBef>
                <a:spcPts val="200"/>
              </a:spcBef>
              <a:spcAft>
                <a:spcPts val="400"/>
              </a:spcAft>
              <a:buClr>
                <a:srgbClr val="99CB38"/>
              </a:buClr>
              <a:buFont typeface="Arial" panose="020B0604020202020204" pitchFamily="34" charset="0"/>
              <a:buChar char="•"/>
              <a:defRPr/>
            </a:pPr>
            <a:r>
              <a:rPr lang="en-US" sz="1800" dirty="0">
                <a:latin typeface="Calibri" panose="020F0502020204030204"/>
                <a:ea typeface="+mn-ea"/>
              </a:rPr>
              <a:t>Engineering and Technological Science</a:t>
            </a:r>
          </a:p>
          <a:p>
            <a:pPr marL="486918" lvl="1" indent="-285750" eaLnBrk="1" fontAlgn="auto" hangingPunct="1">
              <a:lnSpc>
                <a:spcPct val="90000"/>
              </a:lnSpc>
              <a:spcBef>
                <a:spcPts val="200"/>
              </a:spcBef>
              <a:spcAft>
                <a:spcPts val="400"/>
              </a:spcAft>
              <a:buClr>
                <a:srgbClr val="99CB38"/>
              </a:buClr>
              <a:buFont typeface="Arial" panose="020B0604020202020204" pitchFamily="34" charset="0"/>
              <a:buChar char="•"/>
              <a:defRPr/>
            </a:pPr>
            <a:r>
              <a:rPr lang="en-US" sz="1800" dirty="0">
                <a:latin typeface="Calibri" panose="020F0502020204030204"/>
                <a:ea typeface="+mn-ea"/>
              </a:rPr>
              <a:t>Healthy Living, Food, and Nutrition Science</a:t>
            </a:r>
          </a:p>
          <a:p>
            <a:pPr marL="486918" lvl="1" indent="-285750" eaLnBrk="1" fontAlgn="auto" hangingPunct="1">
              <a:lnSpc>
                <a:spcPct val="90000"/>
              </a:lnSpc>
              <a:spcBef>
                <a:spcPts val="200"/>
              </a:spcBef>
              <a:spcAft>
                <a:spcPts val="400"/>
              </a:spcAft>
              <a:buClr>
                <a:srgbClr val="99CB38"/>
              </a:buClr>
              <a:buFont typeface="Arial" panose="020B0604020202020204" pitchFamily="34" charset="0"/>
              <a:buChar char="•"/>
              <a:defRPr/>
            </a:pPr>
            <a:r>
              <a:rPr lang="en-US" sz="1800" dirty="0">
                <a:latin typeface="Calibri" panose="020F0502020204030204"/>
                <a:ea typeface="+mn-ea"/>
              </a:rPr>
              <a:t>Leadership Development</a:t>
            </a:r>
          </a:p>
          <a:p>
            <a:pPr marL="486918" lvl="1" indent="-285750" eaLnBrk="1" fontAlgn="auto" hangingPunct="1">
              <a:lnSpc>
                <a:spcPct val="90000"/>
              </a:lnSpc>
              <a:spcBef>
                <a:spcPts val="200"/>
              </a:spcBef>
              <a:spcAft>
                <a:spcPts val="400"/>
              </a:spcAft>
              <a:buClr>
                <a:srgbClr val="99CB38"/>
              </a:buClr>
              <a:buFont typeface="Arial" panose="020B0604020202020204" pitchFamily="34" charset="0"/>
              <a:buChar char="•"/>
              <a:defRPr/>
            </a:pPr>
            <a:r>
              <a:rPr lang="en-US" sz="1800" dirty="0">
                <a:latin typeface="Calibri" panose="020F0502020204030204"/>
                <a:ea typeface="+mn-ea"/>
              </a:rPr>
              <a:t>Plant and Environmental Science</a:t>
            </a:r>
          </a:p>
          <a:p>
            <a:pPr marL="486918" lvl="1" indent="-285750" eaLnBrk="1" fontAlgn="auto" hangingPunct="1">
              <a:lnSpc>
                <a:spcPct val="90000"/>
              </a:lnSpc>
              <a:spcBef>
                <a:spcPts val="200"/>
              </a:spcBef>
              <a:spcAft>
                <a:spcPts val="400"/>
              </a:spcAft>
              <a:buClr>
                <a:srgbClr val="99CB38"/>
              </a:buClr>
              <a:buFont typeface="Arial" panose="020B0604020202020204" pitchFamily="34" charset="0"/>
              <a:buChar char="•"/>
              <a:defRPr/>
            </a:pPr>
            <a:r>
              <a:rPr lang="en-US" sz="1800" u="sng" dirty="0">
                <a:latin typeface="Calibri" panose="020F0502020204030204"/>
                <a:ea typeface="+mn-ea"/>
              </a:rPr>
              <a:t>Premier Achievement</a:t>
            </a:r>
          </a:p>
          <a:p>
            <a:pPr marL="486918" lvl="1" indent="-285750" eaLnBrk="1" fontAlgn="auto" hangingPunct="1">
              <a:lnSpc>
                <a:spcPct val="90000"/>
              </a:lnSpc>
              <a:spcBef>
                <a:spcPts val="200"/>
              </a:spcBef>
              <a:spcAft>
                <a:spcPts val="400"/>
              </a:spcAft>
              <a:buClr>
                <a:srgbClr val="99CB38"/>
              </a:buClr>
              <a:buFont typeface="Arial" panose="020B0604020202020204" pitchFamily="34" charset="0"/>
              <a:buChar char="•"/>
              <a:defRPr/>
            </a:pPr>
            <a:r>
              <a:rPr lang="en-US" sz="1800" u="sng" dirty="0">
                <a:latin typeface="Calibri" panose="020F0502020204030204"/>
                <a:ea typeface="+mn-ea"/>
              </a:rPr>
              <a:t>Premier Citizenship</a:t>
            </a:r>
          </a:p>
          <a:p>
            <a:pPr marL="486918" lvl="1" indent="-285750" eaLnBrk="1" fontAlgn="auto" hangingPunct="1">
              <a:lnSpc>
                <a:spcPct val="90000"/>
              </a:lnSpc>
              <a:spcBef>
                <a:spcPts val="200"/>
              </a:spcBef>
              <a:spcAft>
                <a:spcPts val="400"/>
              </a:spcAft>
              <a:buClr>
                <a:srgbClr val="99CB38"/>
              </a:buClr>
              <a:buFont typeface="Arial" panose="020B0604020202020204" pitchFamily="34" charset="0"/>
              <a:buChar char="•"/>
              <a:defRPr/>
            </a:pPr>
            <a:r>
              <a:rPr lang="en-US" sz="1800" u="sng" dirty="0">
                <a:latin typeface="Calibri" panose="020F0502020204030204"/>
                <a:ea typeface="+mn-ea"/>
              </a:rPr>
              <a:t>Premier Leadership</a:t>
            </a:r>
          </a:p>
        </p:txBody>
      </p:sp>
    </p:spTree>
    <p:extLst>
      <p:ext uri="{BB962C8B-B14F-4D97-AF65-F5344CB8AC3E}">
        <p14:creationId xmlns:p14="http://schemas.microsoft.com/office/powerpoint/2010/main" val="10658686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685800" y="798352"/>
            <a:ext cx="7772400" cy="762000"/>
          </a:xfrm>
        </p:spPr>
        <p:txBody>
          <a:bodyPr>
            <a:normAutofit fontScale="90000"/>
          </a:bodyPr>
          <a:lstStyle/>
          <a:p>
            <a:r>
              <a:rPr lang="en-US" altLang="en-US" sz="3200" dirty="0"/>
              <a:t>Categories with examples of projects/activities </a:t>
            </a:r>
          </a:p>
        </p:txBody>
      </p:sp>
      <p:graphicFrame>
        <p:nvGraphicFramePr>
          <p:cNvPr id="5" name="Table Placeholder 4"/>
          <p:cNvGraphicFramePr>
            <a:graphicFrameLocks noGrp="1"/>
          </p:cNvGraphicFramePr>
          <p:nvPr>
            <p:ph type="tbl" idx="1"/>
          </p:nvPr>
        </p:nvGraphicFramePr>
        <p:xfrm>
          <a:off x="152400" y="1676400"/>
          <a:ext cx="8763000" cy="5114925"/>
        </p:xfrm>
        <a:graphic>
          <a:graphicData uri="http://schemas.openxmlformats.org/drawingml/2006/table">
            <a:tbl>
              <a:tblPr firstRow="1" bandRow="1">
                <a:tableStyleId>{93296810-A885-4BE3-A3E7-6D5BEEA58F35}</a:tableStyleId>
              </a:tblPr>
              <a:tblGrid>
                <a:gridCol w="4088929">
                  <a:extLst>
                    <a:ext uri="{9D8B030D-6E8A-4147-A177-3AD203B41FA5}">
                      <a16:colId xmlns:a16="http://schemas.microsoft.com/office/drawing/2014/main" val="20000"/>
                    </a:ext>
                  </a:extLst>
                </a:gridCol>
                <a:gridCol w="4674071">
                  <a:extLst>
                    <a:ext uri="{9D8B030D-6E8A-4147-A177-3AD203B41FA5}">
                      <a16:colId xmlns:a16="http://schemas.microsoft.com/office/drawing/2014/main" val="20001"/>
                    </a:ext>
                  </a:extLst>
                </a:gridCol>
              </a:tblGrid>
              <a:tr h="640056">
                <a:tc>
                  <a:txBody>
                    <a:bodyPr/>
                    <a:lstStyle/>
                    <a:p>
                      <a:pPr algn="ctr"/>
                      <a:r>
                        <a:rPr lang="en-US" sz="1800" dirty="0"/>
                        <a:t>Animal Science- Meat and Milk Production Category</a:t>
                      </a:r>
                      <a:endParaRPr lang="en-US" sz="1800" b="1" dirty="0">
                        <a:latin typeface="Times New Roman" panose="02020603050405020304" pitchFamily="18" charset="0"/>
                        <a:cs typeface="Times New Roman" panose="02020603050405020304" pitchFamily="18" charset="0"/>
                      </a:endParaRPr>
                    </a:p>
                  </a:txBody>
                  <a:tcPr marT="45708" marB="45708"/>
                </a:tc>
                <a:tc>
                  <a:txBody>
                    <a:bodyPr/>
                    <a:lstStyle/>
                    <a:p>
                      <a:pPr algn="ctr"/>
                      <a:r>
                        <a:rPr lang="en-US" sz="1800" b="1" dirty="0">
                          <a:latin typeface="Times New Roman" panose="02020603050405020304" pitchFamily="18" charset="0"/>
                          <a:cs typeface="Times New Roman" panose="02020603050405020304" pitchFamily="18" charset="0"/>
                        </a:rPr>
                        <a:t>Animal Science- Companion and Small Animal Production Category </a:t>
                      </a:r>
                    </a:p>
                  </a:txBody>
                  <a:tcPr marT="45708" marB="45708"/>
                </a:tc>
                <a:extLst>
                  <a:ext uri="{0D108BD9-81ED-4DB2-BD59-A6C34878D82A}">
                    <a16:rowId xmlns:a16="http://schemas.microsoft.com/office/drawing/2014/main" val="10000"/>
                  </a:ext>
                </a:extLst>
              </a:tr>
              <a:tr h="4474869">
                <a:tc>
                  <a:txBody>
                    <a:bodyPr/>
                    <a:lstStyle/>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Ag Day</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Animal Science Workshops</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Aquatic Science</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Beef</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Dairy</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Dairy Foods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CDE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Dairy Judging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CDE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Demonstrations</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Food Science Workshop</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Goat</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Junior Pork Day</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Junior Pork Quality Assurance Plus</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Livestock Judging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CDE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Livestock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Skillathon</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CDE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Meat Judging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CDE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National 4-H Dairy Conference</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National 4-H Science Experiment</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Poultry</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Rabbit</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Sheep</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Swine</a:t>
                      </a:r>
                    </a:p>
                    <a:p>
                      <a:pPr marL="342900" marR="0" lvl="0" indent="-342900">
                        <a:lnSpc>
                          <a:spcPct val="107000"/>
                        </a:lnSpc>
                        <a:spcBef>
                          <a:spcPts val="0"/>
                        </a:spcBef>
                        <a:spcAft>
                          <a:spcPts val="8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Veterinary Science</a:t>
                      </a:r>
                    </a:p>
                  </a:txBody>
                  <a:tcPr marT="45708" marB="45708"/>
                </a:tc>
                <a:tc>
                  <a:txBody>
                    <a:bodyPr/>
                    <a:lstStyle/>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Ag Day</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Animal Science Workshops</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Aquatic Science</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Cat</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Critter Companions </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Demonstrations</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Dog</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Food Science Workshop</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Goat</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Hippology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CDE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Horse</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Horse Judging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CDE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Illustrated Talk</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Informative 4-H Presentation</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Llama and Alpaca</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National 4-H Science Experiment</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Pet</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Poultry</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Public Speaking</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Rabbit</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Veterinary Science</a:t>
                      </a:r>
                    </a:p>
                  </a:txBody>
                  <a:tcPr marT="45708" marB="45708"/>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908627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685800" y="857075"/>
            <a:ext cx="7772400" cy="762000"/>
          </a:xfrm>
        </p:spPr>
        <p:txBody>
          <a:bodyPr>
            <a:normAutofit fontScale="90000"/>
          </a:bodyPr>
          <a:lstStyle/>
          <a:p>
            <a:r>
              <a:rPr lang="en-US" altLang="en-US" sz="3200" dirty="0"/>
              <a:t>Categories with examples of projects/activities </a:t>
            </a:r>
          </a:p>
        </p:txBody>
      </p:sp>
      <p:graphicFrame>
        <p:nvGraphicFramePr>
          <p:cNvPr id="5" name="Table Placeholder 4"/>
          <p:cNvGraphicFramePr>
            <a:graphicFrameLocks noGrp="1"/>
          </p:cNvGraphicFramePr>
          <p:nvPr>
            <p:ph type="tbl" idx="1"/>
          </p:nvPr>
        </p:nvGraphicFramePr>
        <p:xfrm>
          <a:off x="1981200" y="1828800"/>
          <a:ext cx="4673600" cy="4754563"/>
        </p:xfrm>
        <a:graphic>
          <a:graphicData uri="http://schemas.openxmlformats.org/drawingml/2006/table">
            <a:tbl>
              <a:tblPr firstRow="1" bandRow="1">
                <a:tableStyleId>{93296810-A885-4BE3-A3E7-6D5BEEA58F35}</a:tableStyleId>
              </a:tblPr>
              <a:tblGrid>
                <a:gridCol w="4673600">
                  <a:extLst>
                    <a:ext uri="{9D8B030D-6E8A-4147-A177-3AD203B41FA5}">
                      <a16:colId xmlns:a16="http://schemas.microsoft.com/office/drawing/2014/main" val="20000"/>
                    </a:ext>
                  </a:extLst>
                </a:gridCol>
              </a:tblGrid>
              <a:tr h="609495">
                <a:tc>
                  <a:txBody>
                    <a:bodyPr/>
                    <a:lstStyle/>
                    <a:p>
                      <a:pPr algn="ctr"/>
                      <a:r>
                        <a:rPr lang="en-US" sz="1800" dirty="0"/>
                        <a:t>Citizenship</a:t>
                      </a:r>
                      <a:endParaRPr lang="en-US" sz="1800" b="1" dirty="0">
                        <a:latin typeface="Times New Roman" panose="02020603050405020304" pitchFamily="18" charset="0"/>
                        <a:cs typeface="Times New Roman" panose="02020603050405020304" pitchFamily="18" charset="0"/>
                      </a:endParaRPr>
                    </a:p>
                  </a:txBody>
                  <a:tcPr marL="91431" marR="91431" marT="45712" marB="45712"/>
                </a:tc>
                <a:extLst>
                  <a:ext uri="{0D108BD9-81ED-4DB2-BD59-A6C34878D82A}">
                    <a16:rowId xmlns:a16="http://schemas.microsoft.com/office/drawing/2014/main" val="10000"/>
                  </a:ext>
                </a:extLst>
              </a:tr>
              <a:tr h="4145068">
                <a:tc>
                  <a:txBody>
                    <a:bodyPr/>
                    <a:lstStyle/>
                    <a:p>
                      <a:pPr marL="171450" indent="-171450">
                        <a:buFont typeface="Arial" panose="020B0604020202020204" pitchFamily="34" charset="0"/>
                        <a:buChar char="•"/>
                      </a:pPr>
                      <a:r>
                        <a:rPr lang="en-US" sz="1200" dirty="0"/>
                        <a:t>Genealogy</a:t>
                      </a:r>
                    </a:p>
                    <a:p>
                      <a:pPr marL="171450" indent="-171450">
                        <a:buFont typeface="Arial" panose="020B0604020202020204" pitchFamily="34" charset="0"/>
                        <a:buChar char="•"/>
                      </a:pPr>
                      <a:r>
                        <a:rPr lang="en-US" sz="1200" dirty="0"/>
                        <a:t>Personality</a:t>
                      </a:r>
                    </a:p>
                    <a:p>
                      <a:pPr marL="171450" indent="-171450">
                        <a:buFont typeface="Arial" panose="020B0604020202020204" pitchFamily="34" charset="0"/>
                        <a:buChar char="•"/>
                      </a:pPr>
                      <a:r>
                        <a:rPr lang="en-US" sz="1200" dirty="0"/>
                        <a:t>Jr. Leaders</a:t>
                      </a:r>
                    </a:p>
                    <a:p>
                      <a:pPr marL="171450" indent="-171450">
                        <a:buFont typeface="Arial" panose="020B0604020202020204" pitchFamily="34" charset="0"/>
                        <a:buChar char="•"/>
                      </a:pPr>
                      <a:r>
                        <a:rPr lang="en-US" sz="1200" dirty="0"/>
                        <a:t>Community Service</a:t>
                      </a:r>
                      <a:r>
                        <a:rPr lang="en-US" sz="1200" baseline="0" dirty="0"/>
                        <a:t> projects in 4-H </a:t>
                      </a:r>
                    </a:p>
                    <a:p>
                      <a:pPr marL="171450" indent="-171450">
                        <a:buFont typeface="Arial" panose="020B0604020202020204" pitchFamily="34" charset="0"/>
                        <a:buChar char="•"/>
                      </a:pPr>
                      <a:r>
                        <a:rPr lang="en-US" sz="1200" baseline="0" dirty="0"/>
                        <a:t>Officer of your club or Jr. Leaders</a:t>
                      </a:r>
                    </a:p>
                    <a:p>
                      <a:pPr marL="171450" indent="-171450">
                        <a:buFont typeface="Arial" panose="020B0604020202020204" pitchFamily="34" charset="0"/>
                        <a:buChar char="•"/>
                      </a:pPr>
                      <a:r>
                        <a:rPr lang="en-US" sz="1200" dirty="0"/>
                        <a:t>Citizenship Washington Focus</a:t>
                      </a:r>
                    </a:p>
                    <a:p>
                      <a:pPr marL="171450" indent="-171450">
                        <a:buFont typeface="Arial" panose="020B0604020202020204" pitchFamily="34" charset="0"/>
                        <a:buChar char="•"/>
                      </a:pPr>
                      <a:r>
                        <a:rPr lang="en-US" sz="1200" dirty="0"/>
                        <a:t>Presentations- Demonstrations / Illustrated Talk / Informative Presentation / Professional Persuasive Presentation / Public Speaking</a:t>
                      </a:r>
                    </a:p>
                    <a:p>
                      <a:pPr marL="171450" indent="-171450">
                        <a:buFont typeface="Arial" panose="020B0604020202020204" pitchFamily="34" charset="0"/>
                        <a:buChar char="•"/>
                      </a:pPr>
                      <a:r>
                        <a:rPr lang="en-US" sz="1200" dirty="0"/>
                        <a:t>Community Service</a:t>
                      </a:r>
                    </a:p>
                    <a:p>
                      <a:pPr marL="171450" indent="-171450">
                        <a:buFont typeface="Arial" panose="020B0604020202020204" pitchFamily="34" charset="0"/>
                        <a:buChar char="•"/>
                      </a:pPr>
                      <a:r>
                        <a:rPr lang="en-US" sz="1200" dirty="0"/>
                        <a:t>Indiana 4-H Youth and Adult Congress</a:t>
                      </a:r>
                    </a:p>
                    <a:p>
                      <a:pPr marL="171450" indent="-171450">
                        <a:buFont typeface="Arial" panose="020B0604020202020204" pitchFamily="34" charset="0"/>
                        <a:buChar char="•"/>
                      </a:pPr>
                      <a:r>
                        <a:rPr lang="en-US" sz="1200" dirty="0"/>
                        <a:t> Indiana State Fair Youth Leadership Conference</a:t>
                      </a:r>
                    </a:p>
                    <a:p>
                      <a:pPr marL="171450" indent="-171450">
                        <a:buFont typeface="Arial" panose="020B0604020202020204" pitchFamily="34" charset="0"/>
                        <a:buChar char="•"/>
                      </a:pPr>
                      <a:r>
                        <a:rPr lang="en-US" sz="1200" dirty="0"/>
                        <a:t>International Programs</a:t>
                      </a:r>
                    </a:p>
                    <a:p>
                      <a:pPr marL="171450" indent="-171450">
                        <a:buFont typeface="Arial" panose="020B0604020202020204" pitchFamily="34" charset="0"/>
                        <a:buChar char="•"/>
                      </a:pPr>
                      <a:r>
                        <a:rPr lang="en-US" sz="1200" dirty="0"/>
                        <a:t>National 4-H Conference</a:t>
                      </a:r>
                    </a:p>
                    <a:p>
                      <a:pPr marL="171450" indent="-171450">
                        <a:buFont typeface="Arial" panose="020B0604020202020204" pitchFamily="34" charset="0"/>
                        <a:buChar char="•"/>
                      </a:pPr>
                      <a:r>
                        <a:rPr lang="en-US" sz="1200" dirty="0"/>
                        <a:t> National 4-H Congress,</a:t>
                      </a:r>
                    </a:p>
                    <a:p>
                      <a:pPr marL="171450" indent="-171450">
                        <a:buFont typeface="Arial" panose="020B0604020202020204" pitchFamily="34" charset="0"/>
                        <a:buChar char="•"/>
                      </a:pPr>
                      <a:r>
                        <a:rPr lang="en-US" sz="1200" dirty="0"/>
                        <a:t>Operation: Military Kids,</a:t>
                      </a:r>
                    </a:p>
                    <a:p>
                      <a:pPr marL="171450" indent="-171450">
                        <a:buFont typeface="Arial" panose="020B0604020202020204" pitchFamily="34" charset="0"/>
                        <a:buChar char="•"/>
                      </a:pPr>
                      <a:r>
                        <a:rPr lang="en-US" sz="1200" dirty="0"/>
                        <a:t>Start Local…Go Global! Workshop</a:t>
                      </a:r>
                    </a:p>
                    <a:p>
                      <a:pPr marL="171450" indent="-171450">
                        <a:buFont typeface="Arial" panose="020B0604020202020204" pitchFamily="34" charset="0"/>
                        <a:buChar char="•"/>
                      </a:pPr>
                      <a:r>
                        <a:rPr lang="en-US" sz="1200" dirty="0"/>
                        <a:t>State 4-H Junior Leader Conference</a:t>
                      </a:r>
                    </a:p>
                    <a:p>
                      <a:pPr marL="171450" indent="-171450">
                        <a:buFont typeface="Arial" panose="020B0604020202020204" pitchFamily="34" charset="0"/>
                        <a:buChar char="•"/>
                      </a:pPr>
                      <a:r>
                        <a:rPr lang="en-US" sz="1200" dirty="0"/>
                        <a:t> State Fair Achievement Trip</a:t>
                      </a:r>
                    </a:p>
                  </a:txBody>
                  <a:tcPr marL="91431" marR="91431" marT="45712" marB="45712"/>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061352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723900" y="685800"/>
            <a:ext cx="7772400" cy="762000"/>
          </a:xfrm>
        </p:spPr>
        <p:txBody>
          <a:bodyPr>
            <a:normAutofit fontScale="90000"/>
          </a:bodyPr>
          <a:lstStyle/>
          <a:p>
            <a:r>
              <a:rPr lang="en-US" altLang="en-US" sz="3200" dirty="0"/>
              <a:t>Categories with examples of projects/activities </a:t>
            </a:r>
          </a:p>
        </p:txBody>
      </p:sp>
      <p:graphicFrame>
        <p:nvGraphicFramePr>
          <p:cNvPr id="5" name="Table Placeholder 4"/>
          <p:cNvGraphicFramePr>
            <a:graphicFrameLocks noGrp="1"/>
          </p:cNvGraphicFramePr>
          <p:nvPr>
            <p:ph type="tbl" idx="1"/>
          </p:nvPr>
        </p:nvGraphicFramePr>
        <p:xfrm>
          <a:off x="304800" y="1676400"/>
          <a:ext cx="8610601" cy="5048134"/>
        </p:xfrm>
        <a:graphic>
          <a:graphicData uri="http://schemas.openxmlformats.org/drawingml/2006/table">
            <a:tbl>
              <a:tblPr firstRow="1" bandRow="1">
                <a:tableStyleId>{93296810-A885-4BE3-A3E7-6D5BEEA58F35}</a:tableStyleId>
              </a:tblPr>
              <a:tblGrid>
                <a:gridCol w="3061547">
                  <a:extLst>
                    <a:ext uri="{9D8B030D-6E8A-4147-A177-3AD203B41FA5}">
                      <a16:colId xmlns:a16="http://schemas.microsoft.com/office/drawing/2014/main" val="20000"/>
                    </a:ext>
                  </a:extLst>
                </a:gridCol>
                <a:gridCol w="2774527">
                  <a:extLst>
                    <a:ext uri="{9D8B030D-6E8A-4147-A177-3AD203B41FA5}">
                      <a16:colId xmlns:a16="http://schemas.microsoft.com/office/drawing/2014/main" val="20001"/>
                    </a:ext>
                  </a:extLst>
                </a:gridCol>
                <a:gridCol w="2774527">
                  <a:extLst>
                    <a:ext uri="{9D8B030D-6E8A-4147-A177-3AD203B41FA5}">
                      <a16:colId xmlns:a16="http://schemas.microsoft.com/office/drawing/2014/main" val="20002"/>
                    </a:ext>
                  </a:extLst>
                </a:gridCol>
              </a:tblGrid>
              <a:tr h="750454">
                <a:tc>
                  <a:txBody>
                    <a:bodyPr/>
                    <a:lstStyle/>
                    <a:p>
                      <a:pPr algn="ctr"/>
                      <a:r>
                        <a:rPr lang="en-US" sz="1800" dirty="0"/>
                        <a:t>Communications</a:t>
                      </a:r>
                      <a:endParaRPr lang="en-US" sz="1800" b="1" dirty="0">
                        <a:latin typeface="Times New Roman" panose="02020603050405020304" pitchFamily="18" charset="0"/>
                        <a:cs typeface="Times New Roman" panose="02020603050405020304" pitchFamily="18" charset="0"/>
                      </a:endParaRPr>
                    </a:p>
                  </a:txBody>
                  <a:tcPr/>
                </a:tc>
                <a:tc>
                  <a:txBody>
                    <a:bodyPr/>
                    <a:lstStyle/>
                    <a:p>
                      <a:pPr algn="ctr"/>
                      <a:r>
                        <a:rPr lang="en-US" sz="1800" dirty="0"/>
                        <a:t>Engineering and Technological Science</a:t>
                      </a:r>
                      <a:endParaRPr lang="en-US" sz="1800" b="1" dirty="0">
                        <a:latin typeface="Times New Roman" panose="02020603050405020304" pitchFamily="18" charset="0"/>
                        <a:cs typeface="Times New Roman" panose="02020603050405020304" pitchFamily="18" charset="0"/>
                      </a:endParaRPr>
                    </a:p>
                  </a:txBody>
                  <a:tcPr/>
                </a:tc>
                <a:tc>
                  <a:txBody>
                    <a:bodyPr/>
                    <a:lstStyle/>
                    <a:p>
                      <a:pPr algn="ctr"/>
                      <a:r>
                        <a:rPr lang="en-US" sz="1600" dirty="0"/>
                        <a:t>Healthy Living, Food, and Nutrition Science</a:t>
                      </a:r>
                      <a:endParaRPr lang="en-US" sz="16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4202546">
                <a:tc>
                  <a:txBody>
                    <a:bodyPr/>
                    <a:lstStyle/>
                    <a:p>
                      <a:pPr marL="171450" indent="-171450">
                        <a:buFont typeface="Arial" panose="020B0604020202020204" pitchFamily="34" charset="0"/>
                        <a:buChar char="•"/>
                      </a:pPr>
                      <a:r>
                        <a:rPr lang="en-US" sz="1200" baseline="0" dirty="0"/>
                        <a:t>Computers</a:t>
                      </a:r>
                    </a:p>
                    <a:p>
                      <a:pPr marL="171450" indent="-171450">
                        <a:buFont typeface="Arial" panose="020B0604020202020204" pitchFamily="34" charset="0"/>
                        <a:buChar char="•"/>
                      </a:pPr>
                      <a:r>
                        <a:rPr lang="en-US" sz="1200" dirty="0"/>
                        <a:t>Demonstrations at Club</a:t>
                      </a:r>
                      <a:r>
                        <a:rPr lang="en-US" sz="1200" baseline="0" dirty="0"/>
                        <a:t> meetings</a:t>
                      </a:r>
                    </a:p>
                    <a:p>
                      <a:pPr marL="171450" indent="-171450">
                        <a:buFont typeface="Arial" panose="020B0604020202020204" pitchFamily="34" charset="0"/>
                        <a:buChar char="•"/>
                      </a:pPr>
                      <a:r>
                        <a:rPr lang="en-US" sz="1200" baseline="0" dirty="0"/>
                        <a:t>Presentation about 4-H to a group</a:t>
                      </a:r>
                    </a:p>
                    <a:p>
                      <a:pPr marL="171450" indent="-171450">
                        <a:buFont typeface="Arial" panose="020B0604020202020204" pitchFamily="34" charset="0"/>
                        <a:buChar char="•"/>
                      </a:pPr>
                      <a:r>
                        <a:rPr lang="en-US" sz="1200" baseline="0" dirty="0"/>
                        <a:t>4-H Animal Ambassador</a:t>
                      </a:r>
                    </a:p>
                    <a:p>
                      <a:pPr marL="171450" indent="-171450">
                        <a:buFont typeface="Arial" panose="020B0604020202020204" pitchFamily="34" charset="0"/>
                        <a:buChar char="•"/>
                      </a:pPr>
                      <a:r>
                        <a:rPr lang="en-US" sz="1200" baseline="0" dirty="0"/>
                        <a:t>4-H Band</a:t>
                      </a:r>
                    </a:p>
                    <a:p>
                      <a:pPr marL="171450" indent="-171450">
                        <a:buFont typeface="Arial" panose="020B0604020202020204" pitchFamily="34" charset="0"/>
                        <a:buChar char="•"/>
                      </a:pPr>
                      <a:r>
                        <a:rPr lang="en-US" sz="1200" baseline="0" dirty="0"/>
                        <a:t>4-H Chorus</a:t>
                      </a:r>
                    </a:p>
                    <a:p>
                      <a:pPr marL="171450" indent="-171450">
                        <a:buFont typeface="Arial" panose="020B0604020202020204" pitchFamily="34" charset="0"/>
                        <a:buChar char="•"/>
                      </a:pPr>
                      <a:r>
                        <a:rPr lang="en-US" sz="1200" baseline="0" dirty="0"/>
                        <a:t>4-H Performing Arts</a:t>
                      </a:r>
                    </a:p>
                    <a:p>
                      <a:pPr marL="171450" indent="-171450">
                        <a:buFont typeface="Arial" panose="020B0604020202020204" pitchFamily="34" charset="0"/>
                        <a:buChar char="•"/>
                      </a:pPr>
                      <a:r>
                        <a:rPr lang="en-US" sz="1200" baseline="0" dirty="0"/>
                        <a:t>Citizenship Washington Focus</a:t>
                      </a:r>
                    </a:p>
                    <a:p>
                      <a:pPr marL="171450" indent="-171450">
                        <a:buFont typeface="Arial" panose="020B0604020202020204" pitchFamily="34" charset="0"/>
                        <a:buChar char="•"/>
                      </a:pPr>
                      <a:r>
                        <a:rPr lang="en-US" sz="1200" baseline="0" dirty="0"/>
                        <a:t>Communication Presentations – Demonstrations / Illustrated Talk / Informative Presentation / Professional Persuasive Presentation / Public Speaking</a:t>
                      </a:r>
                    </a:p>
                    <a:p>
                      <a:pPr marL="171450" indent="-171450">
                        <a:buFont typeface="Arial" panose="020B0604020202020204" pitchFamily="34" charset="0"/>
                        <a:buChar char="•"/>
                      </a:pPr>
                      <a:r>
                        <a:rPr lang="en-US" sz="1200" baseline="0" dirty="0"/>
                        <a:t>Indiana 4-H Youth and Adult Congress</a:t>
                      </a:r>
                    </a:p>
                    <a:p>
                      <a:pPr marL="171450" indent="-171450">
                        <a:buFont typeface="Arial" panose="020B0604020202020204" pitchFamily="34" charset="0"/>
                        <a:buChar char="•"/>
                      </a:pPr>
                      <a:r>
                        <a:rPr lang="en-US" sz="1200" baseline="0" dirty="0"/>
                        <a:t>Indiana State Fair Youth Leadership Conference</a:t>
                      </a:r>
                    </a:p>
                    <a:p>
                      <a:pPr marL="171450" indent="-171450">
                        <a:buFont typeface="Arial" panose="020B0604020202020204" pitchFamily="34" charset="0"/>
                        <a:buChar char="•"/>
                      </a:pPr>
                      <a:r>
                        <a:rPr lang="en-US" sz="1200" baseline="0" dirty="0"/>
                        <a:t>National 4-H Conference</a:t>
                      </a:r>
                    </a:p>
                    <a:p>
                      <a:pPr marL="171450" indent="-171450">
                        <a:buFont typeface="Arial" panose="020B0604020202020204" pitchFamily="34" charset="0"/>
                        <a:buChar char="•"/>
                      </a:pPr>
                      <a:r>
                        <a:rPr lang="en-US" sz="1200" baseline="0" dirty="0"/>
                        <a:t> National 4-H Congress</a:t>
                      </a:r>
                    </a:p>
                    <a:p>
                      <a:pPr marL="171450" indent="-171450">
                        <a:buFont typeface="Arial" panose="020B0604020202020204" pitchFamily="34" charset="0"/>
                        <a:buChar char="•"/>
                      </a:pPr>
                      <a:r>
                        <a:rPr lang="en-US" sz="1200" baseline="0" dirty="0"/>
                        <a:t>Officer Training</a:t>
                      </a:r>
                    </a:p>
                    <a:p>
                      <a:pPr marL="171450" indent="-171450">
                        <a:buFont typeface="Arial" panose="020B0604020202020204" pitchFamily="34" charset="0"/>
                        <a:buChar char="•"/>
                      </a:pPr>
                      <a:r>
                        <a:rPr lang="en-US" sz="1200" baseline="0" dirty="0"/>
                        <a:t>State Fair Achievement Trip</a:t>
                      </a:r>
                    </a:p>
                    <a:p>
                      <a:pPr marL="171450" indent="-171450">
                        <a:buFont typeface="Arial" panose="020B0604020202020204" pitchFamily="34" charset="0"/>
                        <a:buChar char="•"/>
                      </a:pPr>
                      <a:r>
                        <a:rPr lang="en-US" sz="1200" baseline="0" dirty="0"/>
                        <a:t>State Junior Leader Conference</a:t>
                      </a:r>
                    </a:p>
                    <a:p>
                      <a:pPr marL="171450" indent="-171450">
                        <a:buFont typeface="Arial" panose="020B0604020202020204" pitchFamily="34" charset="0"/>
                        <a:buChar char="•"/>
                      </a:pPr>
                      <a:endParaRPr lang="en-US" sz="1200" dirty="0"/>
                    </a:p>
                  </a:txBody>
                  <a:tcPr/>
                </a:tc>
                <a:tc>
                  <a:txBody>
                    <a:bodyPr/>
                    <a:lstStyle/>
                    <a:p>
                      <a:pPr marL="171450" indent="-171450">
                        <a:buFont typeface="Arial" panose="020B0604020202020204" pitchFamily="34" charset="0"/>
                        <a:buChar char="•"/>
                      </a:pPr>
                      <a:r>
                        <a:rPr lang="en-US" sz="1200" dirty="0"/>
                        <a:t>Small Engines</a:t>
                      </a:r>
                    </a:p>
                    <a:p>
                      <a:pPr marL="171450" indent="-171450">
                        <a:buFont typeface="Arial" panose="020B0604020202020204" pitchFamily="34" charset="0"/>
                        <a:buChar char="•"/>
                      </a:pPr>
                      <a:r>
                        <a:rPr lang="en-US" sz="1200" dirty="0"/>
                        <a:t>Remote Control Aviation</a:t>
                      </a:r>
                    </a:p>
                    <a:p>
                      <a:pPr marL="171450" indent="-171450">
                        <a:buFont typeface="Arial" panose="020B0604020202020204" pitchFamily="34" charset="0"/>
                        <a:buChar char="•"/>
                      </a:pPr>
                      <a:r>
                        <a:rPr lang="en-US" sz="1200" dirty="0"/>
                        <a:t>Aerospace </a:t>
                      </a:r>
                    </a:p>
                    <a:p>
                      <a:pPr marL="171450" indent="-171450">
                        <a:buFont typeface="Arial" panose="020B0604020202020204" pitchFamily="34" charset="0"/>
                        <a:buChar char="•"/>
                      </a:pPr>
                      <a:r>
                        <a:rPr lang="en-US" sz="1200" dirty="0"/>
                        <a:t>Model Tractor Pull</a:t>
                      </a:r>
                    </a:p>
                    <a:p>
                      <a:pPr marL="171450" indent="-171450">
                        <a:buFont typeface="Arial" panose="020B0604020202020204" pitchFamily="34" charset="0"/>
                        <a:buChar char="•"/>
                      </a:pPr>
                      <a:r>
                        <a:rPr lang="en-US" sz="1200" dirty="0"/>
                        <a:t>Computers</a:t>
                      </a:r>
                    </a:p>
                    <a:p>
                      <a:pPr marL="171450" indent="-171450">
                        <a:buFont typeface="Arial" panose="020B0604020202020204" pitchFamily="34" charset="0"/>
                        <a:buChar char="•"/>
                      </a:pPr>
                      <a:r>
                        <a:rPr lang="en-US" sz="1200" dirty="0"/>
                        <a:t>Electric</a:t>
                      </a:r>
                    </a:p>
                    <a:p>
                      <a:pPr marL="171450" indent="-171450">
                        <a:buFont typeface="Arial" panose="020B0604020202020204" pitchFamily="34" charset="0"/>
                        <a:buChar char="•"/>
                      </a:pPr>
                      <a:r>
                        <a:rPr lang="en-US" sz="1200" dirty="0"/>
                        <a:t>Lawn and Garden Tractor</a:t>
                      </a:r>
                    </a:p>
                    <a:p>
                      <a:pPr marL="171450" indent="-171450">
                        <a:buFont typeface="Arial" panose="020B0604020202020204" pitchFamily="34" charset="0"/>
                        <a:buChar char="•"/>
                      </a:pPr>
                      <a:r>
                        <a:rPr lang="en-US" sz="1200" dirty="0"/>
                        <a:t>Tractor Maintenance</a:t>
                      </a:r>
                    </a:p>
                    <a:p>
                      <a:pPr marL="171450" indent="-171450">
                        <a:buFont typeface="Arial" panose="020B0604020202020204" pitchFamily="34" charset="0"/>
                        <a:buChar char="•"/>
                      </a:pPr>
                      <a:r>
                        <a:rPr lang="en-US" sz="1200" dirty="0"/>
                        <a:t>Model Building</a:t>
                      </a:r>
                    </a:p>
                    <a:p>
                      <a:pPr marL="171450" indent="-171450">
                        <a:buFont typeface="Arial" panose="020B0604020202020204" pitchFamily="34" charset="0"/>
                        <a:buChar char="•"/>
                      </a:pPr>
                      <a:r>
                        <a:rPr lang="en-US" sz="1200" dirty="0"/>
                        <a:t>Woodworking</a:t>
                      </a:r>
                    </a:p>
                    <a:p>
                      <a:pPr marL="171450" indent="-171450">
                        <a:buFont typeface="Arial" panose="020B0604020202020204" pitchFamily="34" charset="0"/>
                        <a:buChar char="•"/>
                      </a:pPr>
                      <a:r>
                        <a:rPr lang="en-US" sz="1200" dirty="0"/>
                        <a:t>Robotics</a:t>
                      </a:r>
                    </a:p>
                    <a:p>
                      <a:pPr marL="171450" indent="-171450">
                        <a:buFont typeface="Arial" panose="020B0604020202020204" pitchFamily="34" charset="0"/>
                        <a:buChar char="•"/>
                      </a:pPr>
                      <a:r>
                        <a:rPr lang="en-US" sz="1200" dirty="0"/>
                        <a:t>Aerospace Workshop</a:t>
                      </a:r>
                    </a:p>
                    <a:p>
                      <a:pPr marL="171450" indent="-171450">
                        <a:buFont typeface="Arial" panose="020B0604020202020204" pitchFamily="34" charset="0"/>
                        <a:buChar char="•"/>
                      </a:pPr>
                      <a:r>
                        <a:rPr lang="en-US" sz="1200" dirty="0"/>
                        <a:t>Computer Science Workshop</a:t>
                      </a:r>
                    </a:p>
                    <a:p>
                      <a:pPr marL="171450" indent="-171450">
                        <a:buFont typeface="Arial" panose="020B0604020202020204" pitchFamily="34" charset="0"/>
                        <a:buChar char="•"/>
                      </a:pPr>
                      <a:r>
                        <a:rPr lang="en-US" sz="1200" dirty="0"/>
                        <a:t>Presentations – Demonstrations / Illustrated Talk / Informative Presentation / Professional Persuasive Presentation / Public Speaking</a:t>
                      </a:r>
                    </a:p>
                    <a:p>
                      <a:pPr marL="171450" indent="-171450">
                        <a:buFont typeface="Arial" panose="020B0604020202020204" pitchFamily="34" charset="0"/>
                        <a:buChar char="•"/>
                      </a:pPr>
                      <a:r>
                        <a:rPr lang="en-US" sz="1200" dirty="0"/>
                        <a:t>Electric Workshop</a:t>
                      </a:r>
                    </a:p>
                    <a:p>
                      <a:pPr marL="171450" indent="-171450">
                        <a:buFont typeface="Arial" panose="020B0604020202020204" pitchFamily="34" charset="0"/>
                        <a:buChar char="•"/>
                      </a:pPr>
                      <a:r>
                        <a:rPr lang="en-US" sz="1200" dirty="0"/>
                        <a:t>Engineering Workshop,</a:t>
                      </a:r>
                    </a:p>
                    <a:p>
                      <a:pPr marL="171450" indent="-171450">
                        <a:buFont typeface="Arial" panose="020B0604020202020204" pitchFamily="34" charset="0"/>
                        <a:buChar char="•"/>
                      </a:pPr>
                      <a:r>
                        <a:rPr lang="en-US" sz="1200" dirty="0"/>
                        <a:t>National 4-H Science Experiment</a:t>
                      </a:r>
                    </a:p>
                    <a:p>
                      <a:pPr marL="171450" indent="-171450">
                        <a:buFont typeface="Arial" panose="020B0604020202020204" pitchFamily="34" charset="0"/>
                        <a:buChar char="•"/>
                      </a:pPr>
                      <a:r>
                        <a:rPr lang="en-US" sz="1200" dirty="0"/>
                        <a:t>Robotics Workshop</a:t>
                      </a:r>
                    </a:p>
                    <a:p>
                      <a:pPr marL="171450" indent="-171450">
                        <a:buFont typeface="Arial" panose="020B0604020202020204" pitchFamily="34" charset="0"/>
                        <a:buChar char="•"/>
                      </a:pPr>
                      <a:endParaRPr lang="en-US" sz="1200" dirty="0"/>
                    </a:p>
                  </a:txBody>
                  <a:tcPr/>
                </a:tc>
                <a:tc>
                  <a:txBody>
                    <a:bodyPr/>
                    <a:lstStyle/>
                    <a:p>
                      <a:pPr marL="171450" indent="-171450">
                        <a:buFont typeface="Arial" panose="020B0604020202020204" pitchFamily="34" charset="0"/>
                        <a:buChar char="•"/>
                      </a:pPr>
                      <a:r>
                        <a:rPr lang="en-US" sz="1200" dirty="0"/>
                        <a:t>Foods</a:t>
                      </a:r>
                    </a:p>
                    <a:p>
                      <a:pPr marL="171450" indent="-171450">
                        <a:buFont typeface="Arial" panose="020B0604020202020204" pitchFamily="34" charset="0"/>
                        <a:buChar char="•"/>
                      </a:pPr>
                      <a:r>
                        <a:rPr lang="en-US" sz="1200" dirty="0"/>
                        <a:t>Food Preparation</a:t>
                      </a:r>
                    </a:p>
                    <a:p>
                      <a:pPr marL="171450" indent="-171450">
                        <a:buFont typeface="Arial" panose="020B0604020202020204" pitchFamily="34" charset="0"/>
                        <a:buChar char="•"/>
                      </a:pPr>
                      <a:r>
                        <a:rPr lang="en-US" sz="1200" dirty="0"/>
                        <a:t>Microwave Cooking</a:t>
                      </a:r>
                    </a:p>
                    <a:p>
                      <a:pPr marL="171450" indent="-171450">
                        <a:buFont typeface="Arial" panose="020B0604020202020204" pitchFamily="34" charset="0"/>
                        <a:buChar char="•"/>
                      </a:pPr>
                      <a:r>
                        <a:rPr lang="en-US" sz="1200" dirty="0"/>
                        <a:t>Health</a:t>
                      </a:r>
                    </a:p>
                    <a:p>
                      <a:pPr marL="171450" indent="-171450">
                        <a:buFont typeface="Arial" panose="020B0604020202020204" pitchFamily="34" charset="0"/>
                        <a:buChar char="•"/>
                      </a:pPr>
                      <a:r>
                        <a:rPr lang="en-US" sz="1200" dirty="0"/>
                        <a:t>Personality</a:t>
                      </a:r>
                    </a:p>
                    <a:p>
                      <a:pPr marL="171450" indent="-171450">
                        <a:buFont typeface="Arial" panose="020B0604020202020204" pitchFamily="34" charset="0"/>
                        <a:buChar char="•"/>
                      </a:pPr>
                      <a:r>
                        <a:rPr lang="en-US" sz="1200" dirty="0"/>
                        <a:t>Child</a:t>
                      </a:r>
                      <a:r>
                        <a:rPr lang="en-US" sz="1200" baseline="0" dirty="0"/>
                        <a:t> Development </a:t>
                      </a:r>
                    </a:p>
                    <a:p>
                      <a:pPr marL="171450" indent="-171450">
                        <a:buFont typeface="Arial" panose="020B0604020202020204" pitchFamily="34" charset="0"/>
                        <a:buChar char="•"/>
                      </a:pPr>
                      <a:r>
                        <a:rPr lang="en-US" sz="1200" baseline="0" dirty="0"/>
                        <a:t>ATV Safety</a:t>
                      </a:r>
                    </a:p>
                    <a:p>
                      <a:pPr marL="171450" indent="-171450">
                        <a:buFont typeface="Arial" panose="020B0604020202020204" pitchFamily="34" charset="0"/>
                        <a:buChar char="•"/>
                      </a:pPr>
                      <a:r>
                        <a:rPr lang="en-US" sz="1200" baseline="0" dirty="0"/>
                        <a:t>Bicycle</a:t>
                      </a:r>
                    </a:p>
                    <a:p>
                      <a:pPr marL="171450" indent="-171450">
                        <a:buFont typeface="Arial" panose="020B0604020202020204" pitchFamily="34" charset="0"/>
                        <a:buChar char="•"/>
                      </a:pPr>
                      <a:r>
                        <a:rPr lang="en-US" sz="1200" baseline="0" dirty="0"/>
                        <a:t>Outdoor Chef</a:t>
                      </a:r>
                    </a:p>
                    <a:p>
                      <a:pPr marL="171450" indent="-171450">
                        <a:buFont typeface="Arial" panose="020B0604020202020204" pitchFamily="34" charset="0"/>
                        <a:buChar char="•"/>
                      </a:pPr>
                      <a:r>
                        <a:rPr lang="en-US" sz="1200" dirty="0"/>
                        <a:t>4-H Round-Up</a:t>
                      </a:r>
                    </a:p>
                    <a:p>
                      <a:pPr marL="171450" indent="-171450">
                        <a:buFont typeface="Arial" panose="020B0604020202020204" pitchFamily="34" charset="0"/>
                        <a:buChar char="•"/>
                      </a:pPr>
                      <a:r>
                        <a:rPr lang="en-US" sz="1200" dirty="0"/>
                        <a:t>Captain Cash</a:t>
                      </a:r>
                    </a:p>
                    <a:p>
                      <a:pPr marL="171450" indent="-171450">
                        <a:buFont typeface="Arial" panose="020B0604020202020204" pitchFamily="34" charset="0"/>
                        <a:buChar char="•"/>
                      </a:pPr>
                      <a:r>
                        <a:rPr lang="en-US" sz="1200" dirty="0"/>
                        <a:t>Presentations – Demonstrations / Illustrated Talk / Informative Presentation / Professional Persuasive Presentation / Public Speaking</a:t>
                      </a:r>
                    </a:p>
                    <a:p>
                      <a:pPr marL="171450" indent="-171450">
                        <a:buFont typeface="Arial" panose="020B0604020202020204" pitchFamily="34" charset="0"/>
                        <a:buChar char="•"/>
                      </a:pPr>
                      <a:r>
                        <a:rPr lang="en-US" sz="1200" dirty="0"/>
                        <a:t>Food Science and Nutrition Workshop</a:t>
                      </a:r>
                    </a:p>
                    <a:p>
                      <a:pPr marL="171450" indent="-171450">
                        <a:buFont typeface="Arial" panose="020B0604020202020204" pitchFamily="34" charset="0"/>
                        <a:buChar char="•"/>
                      </a:pPr>
                      <a:r>
                        <a:rPr lang="en-US" sz="1200" dirty="0"/>
                        <a:t>Healthy Living Workshop</a:t>
                      </a:r>
                    </a:p>
                    <a:p>
                      <a:pPr marL="171450" indent="-171450">
                        <a:buFont typeface="Arial" panose="020B0604020202020204" pitchFamily="34" charset="0"/>
                        <a:buChar char="•"/>
                      </a:pPr>
                      <a:r>
                        <a:rPr lang="en-US" sz="1200" dirty="0"/>
                        <a:t>Show Me the Money Workshop</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0615434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Placeholder 4"/>
          <p:cNvGraphicFramePr>
            <a:graphicFrameLocks noGrp="1"/>
          </p:cNvGraphicFramePr>
          <p:nvPr>
            <p:ph type="tbl" idx="1"/>
          </p:nvPr>
        </p:nvGraphicFramePr>
        <p:xfrm>
          <a:off x="544513" y="1600200"/>
          <a:ext cx="8066088" cy="5138738"/>
        </p:xfrm>
        <a:graphic>
          <a:graphicData uri="http://schemas.openxmlformats.org/drawingml/2006/table">
            <a:tbl>
              <a:tblPr firstRow="1" bandRow="1">
                <a:tableStyleId>{93296810-A885-4BE3-A3E7-6D5BEEA58F35}</a:tableStyleId>
              </a:tblPr>
              <a:tblGrid>
                <a:gridCol w="4033044">
                  <a:extLst>
                    <a:ext uri="{9D8B030D-6E8A-4147-A177-3AD203B41FA5}">
                      <a16:colId xmlns:a16="http://schemas.microsoft.com/office/drawing/2014/main" val="20000"/>
                    </a:ext>
                  </a:extLst>
                </a:gridCol>
                <a:gridCol w="4033044">
                  <a:extLst>
                    <a:ext uri="{9D8B030D-6E8A-4147-A177-3AD203B41FA5}">
                      <a16:colId xmlns:a16="http://schemas.microsoft.com/office/drawing/2014/main" val="20001"/>
                    </a:ext>
                  </a:extLst>
                </a:gridCol>
              </a:tblGrid>
              <a:tr h="657510">
                <a:tc>
                  <a:txBody>
                    <a:bodyPr/>
                    <a:lstStyle/>
                    <a:p>
                      <a:pPr algn="ctr"/>
                      <a:r>
                        <a:rPr lang="en-US" sz="1500" dirty="0"/>
                        <a:t>Leadership Development</a:t>
                      </a:r>
                      <a:endParaRPr lang="en-US" sz="1500" b="1" dirty="0">
                        <a:latin typeface="Times New Roman" panose="02020603050405020304" pitchFamily="18" charset="0"/>
                        <a:cs typeface="Times New Roman" panose="02020603050405020304" pitchFamily="18" charset="0"/>
                      </a:endParaRPr>
                    </a:p>
                  </a:txBody>
                  <a:tcPr marT="45727" marB="45727"/>
                </a:tc>
                <a:tc>
                  <a:txBody>
                    <a:bodyPr/>
                    <a:lstStyle/>
                    <a:p>
                      <a:pPr algn="ctr"/>
                      <a:r>
                        <a:rPr lang="en-US" sz="1500" dirty="0"/>
                        <a:t>Plant</a:t>
                      </a:r>
                      <a:r>
                        <a:rPr lang="en-US" sz="1500" baseline="0" dirty="0"/>
                        <a:t> and Environmental Science </a:t>
                      </a:r>
                      <a:endParaRPr lang="en-US" sz="1500" b="1" dirty="0">
                        <a:latin typeface="Times New Roman" panose="02020603050405020304" pitchFamily="18" charset="0"/>
                        <a:cs typeface="Times New Roman" panose="02020603050405020304" pitchFamily="18" charset="0"/>
                      </a:endParaRPr>
                    </a:p>
                  </a:txBody>
                  <a:tcPr marT="45727" marB="45727"/>
                </a:tc>
                <a:extLst>
                  <a:ext uri="{0D108BD9-81ED-4DB2-BD59-A6C34878D82A}">
                    <a16:rowId xmlns:a16="http://schemas.microsoft.com/office/drawing/2014/main" val="10000"/>
                  </a:ext>
                </a:extLst>
              </a:tr>
              <a:tr h="4481228">
                <a:tc>
                  <a:txBody>
                    <a:bodyPr/>
                    <a:lstStyle/>
                    <a:p>
                      <a:pPr marL="171450" indent="-171450">
                        <a:buFont typeface="Arial" panose="020B0604020202020204" pitchFamily="34" charset="0"/>
                        <a:buChar char="•"/>
                      </a:pPr>
                      <a:r>
                        <a:rPr lang="en-US" sz="1200" i="1" dirty="0"/>
                        <a:t>Building Leadership Skills</a:t>
                      </a:r>
                    </a:p>
                    <a:p>
                      <a:pPr marL="171450" indent="-171450">
                        <a:buFont typeface="Arial" panose="020B0604020202020204" pitchFamily="34" charset="0"/>
                        <a:buChar char="•"/>
                      </a:pPr>
                      <a:r>
                        <a:rPr lang="en-US" sz="1200" dirty="0"/>
                        <a:t>Club Officer</a:t>
                      </a:r>
                    </a:p>
                    <a:p>
                      <a:pPr marL="171450" indent="-171450">
                        <a:buFont typeface="Arial" panose="020B0604020202020204" pitchFamily="34" charset="0"/>
                        <a:buChar char="•"/>
                      </a:pPr>
                      <a:r>
                        <a:rPr lang="en-US" sz="1200" dirty="0"/>
                        <a:t>Jr.</a:t>
                      </a:r>
                      <a:r>
                        <a:rPr lang="en-US" sz="1200" baseline="0" dirty="0"/>
                        <a:t> Leader Officer</a:t>
                      </a:r>
                    </a:p>
                    <a:p>
                      <a:pPr marL="171450" indent="-171450">
                        <a:buFont typeface="Arial" panose="020B0604020202020204" pitchFamily="34" charset="0"/>
                        <a:buChar char="•"/>
                      </a:pPr>
                      <a:r>
                        <a:rPr lang="en-US" sz="1200" baseline="0" dirty="0"/>
                        <a:t>Livestock Leadership</a:t>
                      </a:r>
                    </a:p>
                    <a:p>
                      <a:pPr marL="171450" indent="-171450">
                        <a:buFont typeface="Arial" panose="020B0604020202020204" pitchFamily="34" charset="0"/>
                        <a:buChar char="•"/>
                      </a:pPr>
                      <a:r>
                        <a:rPr lang="en-US" sz="1200" baseline="0" dirty="0"/>
                        <a:t>Committee member</a:t>
                      </a:r>
                    </a:p>
                    <a:p>
                      <a:pPr marL="171450" indent="-171450">
                        <a:buFont typeface="Arial" panose="020B0604020202020204" pitchFamily="34" charset="0"/>
                        <a:buChar char="•"/>
                      </a:pPr>
                      <a:r>
                        <a:rPr lang="en-US" sz="1200" baseline="0" dirty="0"/>
                        <a:t>Mentor to younger    4-H member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Camp Counselor </a:t>
                      </a:r>
                    </a:p>
                    <a:p>
                      <a:pPr marL="171450" indent="-171450">
                        <a:buFont typeface="Arial" panose="020B0604020202020204" pitchFamily="34" charset="0"/>
                        <a:buChar char="•"/>
                      </a:pPr>
                      <a:r>
                        <a:rPr lang="en-US" sz="1200" dirty="0"/>
                        <a:t>4-H Ambassador</a:t>
                      </a:r>
                    </a:p>
                    <a:p>
                      <a:pPr marL="171450" indent="-171450">
                        <a:buFont typeface="Arial" panose="020B0604020202020204" pitchFamily="34" charset="0"/>
                        <a:buChar char="•"/>
                      </a:pPr>
                      <a:r>
                        <a:rPr lang="en-US" sz="1200" dirty="0"/>
                        <a:t>Citizenship Washington Focus</a:t>
                      </a:r>
                    </a:p>
                    <a:p>
                      <a:pPr marL="171450" indent="-171450">
                        <a:buFont typeface="Arial" panose="020B0604020202020204" pitchFamily="34" charset="0"/>
                        <a:buChar char="•"/>
                      </a:pPr>
                      <a:r>
                        <a:rPr lang="en-US" sz="1200" dirty="0"/>
                        <a:t>Indiana 4-H Youth and Adult Congress</a:t>
                      </a:r>
                    </a:p>
                    <a:p>
                      <a:pPr marL="171450" indent="-171450">
                        <a:buFont typeface="Arial" panose="020B0604020202020204" pitchFamily="34" charset="0"/>
                        <a:buChar char="•"/>
                      </a:pPr>
                      <a:r>
                        <a:rPr lang="en-US" sz="1200" dirty="0"/>
                        <a:t>Indiana State Fair Youth Leadership Conference</a:t>
                      </a:r>
                    </a:p>
                    <a:p>
                      <a:pPr marL="171450" indent="-171450">
                        <a:buFont typeface="Arial" panose="020B0604020202020204" pitchFamily="34" charset="0"/>
                        <a:buChar char="•"/>
                      </a:pPr>
                      <a:r>
                        <a:rPr lang="en-US" sz="1200" dirty="0"/>
                        <a:t>National 4-H Conference</a:t>
                      </a:r>
                    </a:p>
                    <a:p>
                      <a:pPr marL="171450" indent="-171450">
                        <a:buFont typeface="Arial" panose="020B0604020202020204" pitchFamily="34" charset="0"/>
                        <a:buChar char="•"/>
                      </a:pPr>
                      <a:r>
                        <a:rPr lang="en-US" sz="1200" dirty="0"/>
                        <a:t>National 4-H Congress</a:t>
                      </a:r>
                    </a:p>
                    <a:p>
                      <a:pPr marL="171450" indent="-171450">
                        <a:buFont typeface="Arial" panose="020B0604020202020204" pitchFamily="34" charset="0"/>
                        <a:buChar char="•"/>
                      </a:pPr>
                      <a:r>
                        <a:rPr lang="en-US" sz="1200" dirty="0"/>
                        <a:t>Officer Training</a:t>
                      </a:r>
                    </a:p>
                    <a:p>
                      <a:pPr marL="171450" indent="-171450">
                        <a:buFont typeface="Arial" panose="020B0604020202020204" pitchFamily="34" charset="0"/>
                        <a:buChar char="•"/>
                      </a:pPr>
                      <a:r>
                        <a:rPr lang="en-US" sz="1200" dirty="0"/>
                        <a:t>State Fair Achievement Trip</a:t>
                      </a:r>
                    </a:p>
                    <a:p>
                      <a:pPr marL="171450" indent="-171450">
                        <a:buFont typeface="Arial" panose="020B0604020202020204" pitchFamily="34" charset="0"/>
                        <a:buChar char="•"/>
                      </a:pPr>
                      <a:r>
                        <a:rPr lang="en-US" sz="1200" dirty="0"/>
                        <a:t>State Fair Exhibit Hall Worker</a:t>
                      </a:r>
                    </a:p>
                    <a:p>
                      <a:pPr marL="171450" indent="-171450">
                        <a:buFont typeface="Arial" panose="020B0604020202020204" pitchFamily="34" charset="0"/>
                        <a:buChar char="•"/>
                      </a:pPr>
                      <a:r>
                        <a:rPr lang="en-US" sz="1200" dirty="0"/>
                        <a:t> State Junior Leader Conference </a:t>
                      </a:r>
                    </a:p>
                    <a:p>
                      <a:pPr marL="171450" indent="-171450">
                        <a:buFont typeface="Arial" panose="020B0604020202020204" pitchFamily="34" charset="0"/>
                        <a:buChar char="•"/>
                      </a:pPr>
                      <a:endParaRPr lang="en-US" sz="1200" dirty="0"/>
                    </a:p>
                  </a:txBody>
                  <a:tcPr marT="45727" marB="45727"/>
                </a:tc>
                <a:tc>
                  <a:txBody>
                    <a:bodyPr/>
                    <a:lstStyle/>
                    <a:p>
                      <a:pPr marL="171450" indent="-171450">
                        <a:buFont typeface="Arial" panose="020B0604020202020204" pitchFamily="34" charset="0"/>
                        <a:buChar char="•"/>
                      </a:pPr>
                      <a:r>
                        <a:rPr lang="en-US" sz="1200" dirty="0"/>
                        <a:t>Garden</a:t>
                      </a:r>
                    </a:p>
                    <a:p>
                      <a:pPr marL="171450" indent="-171450">
                        <a:buFont typeface="Arial" panose="020B0604020202020204" pitchFamily="34" charset="0"/>
                        <a:buChar char="•"/>
                      </a:pPr>
                      <a:r>
                        <a:rPr lang="en-US" sz="1200" dirty="0"/>
                        <a:t>Soil and Water</a:t>
                      </a:r>
                      <a:r>
                        <a:rPr lang="en-US" sz="1200" baseline="0" dirty="0"/>
                        <a:t> Science</a:t>
                      </a:r>
                      <a:endParaRPr lang="en-US" sz="1200" dirty="0"/>
                    </a:p>
                    <a:p>
                      <a:pPr marL="171450" indent="-171450">
                        <a:buFont typeface="Arial" panose="020B0604020202020204" pitchFamily="34" charset="0"/>
                        <a:buChar char="•"/>
                      </a:pPr>
                      <a:r>
                        <a:rPr lang="en-US" sz="1200" dirty="0"/>
                        <a:t>Weather and Climate Science</a:t>
                      </a:r>
                    </a:p>
                    <a:p>
                      <a:pPr marL="171450" indent="-171450">
                        <a:buFont typeface="Arial" panose="020B0604020202020204" pitchFamily="34" charset="0"/>
                        <a:buChar char="•"/>
                      </a:pPr>
                      <a:r>
                        <a:rPr lang="en-US" sz="1200" dirty="0"/>
                        <a:t>Crops</a:t>
                      </a:r>
                    </a:p>
                    <a:p>
                      <a:pPr marL="171450" indent="-171450">
                        <a:buFont typeface="Arial" panose="020B0604020202020204" pitchFamily="34" charset="0"/>
                        <a:buChar char="•"/>
                      </a:pPr>
                      <a:r>
                        <a:rPr lang="en-US" sz="1200" dirty="0"/>
                        <a:t>Forestry </a:t>
                      </a:r>
                    </a:p>
                    <a:p>
                      <a:pPr marL="171450" indent="-171450">
                        <a:buFont typeface="Arial" panose="020B0604020202020204" pitchFamily="34" charset="0"/>
                        <a:buChar char="•"/>
                      </a:pPr>
                      <a:r>
                        <a:rPr lang="en-US" sz="1200" dirty="0"/>
                        <a:t>Floriculture </a:t>
                      </a:r>
                    </a:p>
                    <a:p>
                      <a:pPr marL="171450" indent="-171450">
                        <a:buFont typeface="Arial" panose="020B0604020202020204" pitchFamily="34" charset="0"/>
                        <a:buChar char="•"/>
                      </a:pPr>
                      <a:r>
                        <a:rPr lang="en-US" sz="1200" dirty="0"/>
                        <a:t>Geology</a:t>
                      </a:r>
                    </a:p>
                    <a:p>
                      <a:pPr marL="171450" indent="-171450">
                        <a:buFont typeface="Arial" panose="020B0604020202020204" pitchFamily="34" charset="0"/>
                        <a:buChar char="•"/>
                      </a:pPr>
                      <a:r>
                        <a:rPr lang="en-US" sz="1200" dirty="0"/>
                        <a:t>Wildlife</a:t>
                      </a:r>
                    </a:p>
                    <a:p>
                      <a:pPr marL="171450" indent="-171450">
                        <a:buFont typeface="Arial" panose="020B0604020202020204" pitchFamily="34" charset="0"/>
                        <a:buChar char="•"/>
                      </a:pPr>
                      <a:r>
                        <a:rPr lang="en-US" sz="1200" dirty="0"/>
                        <a:t>Beekeeping</a:t>
                      </a:r>
                    </a:p>
                    <a:p>
                      <a:pPr marL="171450" indent="-171450">
                        <a:buFont typeface="Arial" panose="020B0604020202020204" pitchFamily="34" charset="0"/>
                        <a:buChar char="•"/>
                      </a:pPr>
                      <a:r>
                        <a:rPr lang="en-US" sz="1200" dirty="0"/>
                        <a:t>Entomology</a:t>
                      </a:r>
                    </a:p>
                    <a:p>
                      <a:pPr marL="171450" indent="-171450">
                        <a:buFont typeface="Arial" panose="020B0604020202020204" pitchFamily="34" charset="0"/>
                        <a:buChar char="•"/>
                      </a:pPr>
                      <a:r>
                        <a:rPr lang="en-US" sz="1200" dirty="0"/>
                        <a:t>Shooting</a:t>
                      </a:r>
                      <a:r>
                        <a:rPr lang="en-US" sz="1200" baseline="0" dirty="0"/>
                        <a:t> Sports</a:t>
                      </a:r>
                    </a:p>
                    <a:p>
                      <a:pPr marL="171450" indent="-171450">
                        <a:buFont typeface="Arial" panose="020B0604020202020204" pitchFamily="34" charset="0"/>
                        <a:buChar char="•"/>
                      </a:pPr>
                      <a:r>
                        <a:rPr lang="en-US" sz="1200" dirty="0"/>
                        <a:t>Presentations – Demonstrations / Illustrated Talk / Informative Presentation / Professional Persuasive Presentation / Public Speaking</a:t>
                      </a:r>
                    </a:p>
                    <a:p>
                      <a:pPr marL="171450" indent="-171450">
                        <a:buFont typeface="Arial" panose="020B0604020202020204" pitchFamily="34" charset="0"/>
                        <a:buChar char="•"/>
                      </a:pPr>
                      <a:r>
                        <a:rPr lang="en-US" sz="1200" dirty="0"/>
                        <a:t>Crops </a:t>
                      </a:r>
                      <a:r>
                        <a:rPr lang="en-US" sz="1200" dirty="0" err="1"/>
                        <a:t>CDE</a:t>
                      </a:r>
                      <a:r>
                        <a:rPr lang="en-US" sz="1200" dirty="0"/>
                        <a:t>,</a:t>
                      </a:r>
                    </a:p>
                    <a:p>
                      <a:pPr marL="171450" indent="-171450">
                        <a:buFont typeface="Arial" panose="020B0604020202020204" pitchFamily="34" charset="0"/>
                        <a:buChar char="•"/>
                      </a:pPr>
                      <a:r>
                        <a:rPr lang="en-US" sz="1200" dirty="0"/>
                        <a:t>Entomology </a:t>
                      </a:r>
                      <a:r>
                        <a:rPr lang="en-US" sz="1200" dirty="0" err="1"/>
                        <a:t>CDE</a:t>
                      </a:r>
                      <a:r>
                        <a:rPr lang="en-US" sz="1200" dirty="0"/>
                        <a:t>,</a:t>
                      </a:r>
                    </a:p>
                    <a:p>
                      <a:pPr marL="171450" indent="-171450">
                        <a:buFont typeface="Arial" panose="020B0604020202020204" pitchFamily="34" charset="0"/>
                        <a:buChar char="•"/>
                      </a:pPr>
                      <a:r>
                        <a:rPr lang="en-US" sz="1200" dirty="0"/>
                        <a:t>Forestry </a:t>
                      </a:r>
                      <a:r>
                        <a:rPr lang="en-US" sz="1200" dirty="0" err="1"/>
                        <a:t>CDE</a:t>
                      </a:r>
                      <a:r>
                        <a:rPr lang="en-US" sz="1200" dirty="0"/>
                        <a:t>,</a:t>
                      </a:r>
                    </a:p>
                    <a:p>
                      <a:pPr marL="171450" indent="-171450">
                        <a:buFont typeface="Arial" panose="020B0604020202020204" pitchFamily="34" charset="0"/>
                        <a:buChar char="•"/>
                      </a:pPr>
                      <a:r>
                        <a:rPr lang="en-US" sz="1200" dirty="0"/>
                        <a:t>Horticulture </a:t>
                      </a:r>
                      <a:r>
                        <a:rPr lang="en-US" sz="1200" dirty="0" err="1"/>
                        <a:t>CDE</a:t>
                      </a:r>
                      <a:r>
                        <a:rPr lang="en-US" sz="1200" dirty="0"/>
                        <a:t>,</a:t>
                      </a:r>
                    </a:p>
                    <a:p>
                      <a:pPr marL="171450" indent="-171450">
                        <a:buFont typeface="Arial" panose="020B0604020202020204" pitchFamily="34" charset="0"/>
                        <a:buChar char="•"/>
                      </a:pPr>
                      <a:r>
                        <a:rPr lang="en-US" sz="1200" dirty="0"/>
                        <a:t>National 4-H Science Experiment</a:t>
                      </a:r>
                    </a:p>
                    <a:p>
                      <a:pPr marL="171450" indent="-171450">
                        <a:buFont typeface="Arial" panose="020B0604020202020204" pitchFamily="34" charset="0"/>
                        <a:buChar char="•"/>
                      </a:pPr>
                      <a:r>
                        <a:rPr lang="en-US" sz="1200" dirty="0"/>
                        <a:t>PINE Workshop, Plant Science </a:t>
                      </a:r>
                    </a:p>
                    <a:p>
                      <a:pPr marL="171450" indent="-171450">
                        <a:buFont typeface="Arial" panose="020B0604020202020204" pitchFamily="34" charset="0"/>
                        <a:buChar char="•"/>
                      </a:pPr>
                      <a:r>
                        <a:rPr lang="en-US" sz="1200" dirty="0"/>
                        <a:t>Renewable Energy Workshop</a:t>
                      </a:r>
                    </a:p>
                    <a:p>
                      <a:pPr marL="171450" indent="-171450">
                        <a:buFont typeface="Arial" panose="020B0604020202020204" pitchFamily="34" charset="0"/>
                        <a:buChar char="•"/>
                      </a:pPr>
                      <a:r>
                        <a:rPr lang="en-US" sz="1200" dirty="0"/>
                        <a:t> Soil Judging </a:t>
                      </a:r>
                      <a:r>
                        <a:rPr lang="en-US" sz="1200" dirty="0" err="1"/>
                        <a:t>CDE</a:t>
                      </a:r>
                      <a:endParaRPr lang="en-US" sz="1200" dirty="0"/>
                    </a:p>
                    <a:p>
                      <a:pPr marL="171450" indent="-171450">
                        <a:buFont typeface="Arial" panose="020B0604020202020204" pitchFamily="34" charset="0"/>
                        <a:buChar char="•"/>
                      </a:pPr>
                      <a:r>
                        <a:rPr lang="en-US" sz="1200" dirty="0"/>
                        <a:t>Wildlife Habitat </a:t>
                      </a:r>
                      <a:r>
                        <a:rPr lang="en-US" sz="1200" dirty="0" err="1"/>
                        <a:t>CDE</a:t>
                      </a:r>
                      <a:endParaRPr lang="en-US" sz="1200" dirty="0"/>
                    </a:p>
                    <a:p>
                      <a:pPr marL="171450" indent="-171450">
                        <a:buFont typeface="Arial" panose="020B0604020202020204" pitchFamily="34" charset="0"/>
                        <a:buChar char="•"/>
                      </a:pPr>
                      <a:endParaRPr lang="en-US" sz="1200" dirty="0"/>
                    </a:p>
                  </a:txBody>
                  <a:tcPr marT="45727" marB="45727"/>
                </a:tc>
                <a:extLst>
                  <a:ext uri="{0D108BD9-81ED-4DB2-BD59-A6C34878D82A}">
                    <a16:rowId xmlns:a16="http://schemas.microsoft.com/office/drawing/2014/main" val="10001"/>
                  </a:ext>
                </a:extLst>
              </a:tr>
            </a:tbl>
          </a:graphicData>
        </a:graphic>
      </p:graphicFrame>
      <p:sp>
        <p:nvSpPr>
          <p:cNvPr id="50189" name="Title 1"/>
          <p:cNvSpPr>
            <a:spLocks noGrp="1"/>
          </p:cNvSpPr>
          <p:nvPr>
            <p:ph type="title"/>
          </p:nvPr>
        </p:nvSpPr>
        <p:spPr>
          <a:xfrm>
            <a:off x="762000" y="762000"/>
            <a:ext cx="7772400" cy="609600"/>
          </a:xfrm>
        </p:spPr>
        <p:txBody>
          <a:bodyPr>
            <a:normAutofit fontScale="90000"/>
          </a:bodyPr>
          <a:lstStyle/>
          <a:p>
            <a:r>
              <a:rPr lang="en-US" altLang="en-US" sz="3200" dirty="0"/>
              <a:t>Categories with examples of projects/activities </a:t>
            </a:r>
          </a:p>
        </p:txBody>
      </p:sp>
    </p:spTree>
    <p:extLst>
      <p:ext uri="{BB962C8B-B14F-4D97-AF65-F5344CB8AC3E}">
        <p14:creationId xmlns:p14="http://schemas.microsoft.com/office/powerpoint/2010/main" val="11390992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Placeholder 4"/>
          <p:cNvGraphicFramePr>
            <a:graphicFrameLocks noGrp="1"/>
          </p:cNvGraphicFramePr>
          <p:nvPr>
            <p:ph type="tbl" idx="1"/>
          </p:nvPr>
        </p:nvGraphicFramePr>
        <p:xfrm>
          <a:off x="381000" y="1600200"/>
          <a:ext cx="8534400" cy="5076654"/>
        </p:xfrm>
        <a:graphic>
          <a:graphicData uri="http://schemas.openxmlformats.org/drawingml/2006/table">
            <a:tbl>
              <a:tblPr firstRow="1" bandRow="1">
                <a:tableStyleId>{93296810-A885-4BE3-A3E7-6D5BEEA58F35}</a:tableStyleId>
              </a:tblPr>
              <a:tblGrid>
                <a:gridCol w="2844800">
                  <a:extLst>
                    <a:ext uri="{9D8B030D-6E8A-4147-A177-3AD203B41FA5}">
                      <a16:colId xmlns:a16="http://schemas.microsoft.com/office/drawing/2014/main" val="20000"/>
                    </a:ext>
                  </a:extLst>
                </a:gridCol>
                <a:gridCol w="2844800">
                  <a:extLst>
                    <a:ext uri="{9D8B030D-6E8A-4147-A177-3AD203B41FA5}">
                      <a16:colId xmlns:a16="http://schemas.microsoft.com/office/drawing/2014/main" val="20001"/>
                    </a:ext>
                  </a:extLst>
                </a:gridCol>
                <a:gridCol w="2844800">
                  <a:extLst>
                    <a:ext uri="{9D8B030D-6E8A-4147-A177-3AD203B41FA5}">
                      <a16:colId xmlns:a16="http://schemas.microsoft.com/office/drawing/2014/main" val="20002"/>
                    </a:ext>
                  </a:extLst>
                </a:gridCol>
              </a:tblGrid>
              <a:tr h="596094">
                <a:tc>
                  <a:txBody>
                    <a:bodyPr/>
                    <a:lstStyle/>
                    <a:p>
                      <a:pPr algn="ctr"/>
                      <a:r>
                        <a:rPr lang="en-US" sz="1500" dirty="0"/>
                        <a:t>Premier</a:t>
                      </a:r>
                    </a:p>
                    <a:p>
                      <a:pPr algn="ctr"/>
                      <a:r>
                        <a:rPr lang="en-US" sz="1500" dirty="0"/>
                        <a:t>Achievement</a:t>
                      </a:r>
                      <a:endParaRPr lang="en-US" sz="1500" b="1" dirty="0">
                        <a:latin typeface="Times New Roman" panose="02020603050405020304" pitchFamily="18" charset="0"/>
                        <a:cs typeface="Times New Roman" panose="02020603050405020304" pitchFamily="18" charset="0"/>
                      </a:endParaRPr>
                    </a:p>
                  </a:txBody>
                  <a:tcPr/>
                </a:tc>
                <a:tc>
                  <a:txBody>
                    <a:bodyPr/>
                    <a:lstStyle/>
                    <a:p>
                      <a:pPr algn="ctr"/>
                      <a:r>
                        <a:rPr lang="en-US" sz="1500" dirty="0"/>
                        <a:t>Premier Citizenship</a:t>
                      </a:r>
                      <a:endParaRPr lang="en-US" sz="1500" b="1" dirty="0">
                        <a:latin typeface="Times New Roman" panose="02020603050405020304" pitchFamily="18" charset="0"/>
                        <a:cs typeface="Times New Roman" panose="02020603050405020304" pitchFamily="18" charset="0"/>
                      </a:endParaRPr>
                    </a:p>
                  </a:txBody>
                  <a:tcPr/>
                </a:tc>
                <a:tc>
                  <a:txBody>
                    <a:bodyPr/>
                    <a:lstStyle/>
                    <a:p>
                      <a:pPr algn="ctr"/>
                      <a:r>
                        <a:rPr lang="en-US" sz="1500" dirty="0"/>
                        <a:t>Premier </a:t>
                      </a:r>
                    </a:p>
                    <a:p>
                      <a:pPr algn="ctr"/>
                      <a:r>
                        <a:rPr lang="en-US" sz="1500" dirty="0"/>
                        <a:t>Leadership </a:t>
                      </a:r>
                      <a:endParaRPr lang="en-US" sz="15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4356906">
                <a:tc>
                  <a:txBody>
                    <a:bodyPr/>
                    <a:lstStyle/>
                    <a:p>
                      <a:pPr marL="171450" indent="-171450">
                        <a:buFont typeface="Arial" panose="020B0604020202020204" pitchFamily="34" charset="0"/>
                        <a:buChar char="•"/>
                      </a:pPr>
                      <a:r>
                        <a:rPr lang="en-US" sz="1200" i="1" dirty="0"/>
                        <a:t>Looking for a wide range of 4-H Involvement</a:t>
                      </a:r>
                    </a:p>
                    <a:p>
                      <a:pPr marL="171450" indent="-171450">
                        <a:buFont typeface="Arial" panose="020B0604020202020204" pitchFamily="34" charset="0"/>
                        <a:buChar char="•"/>
                      </a:pPr>
                      <a:r>
                        <a:rPr lang="en-US" sz="1200" dirty="0"/>
                        <a:t>Can include:</a:t>
                      </a:r>
                    </a:p>
                    <a:p>
                      <a:pPr marL="171450" indent="-171450">
                        <a:buFont typeface="Arial" panose="020B0604020202020204" pitchFamily="34" charset="0"/>
                        <a:buChar char="•"/>
                      </a:pPr>
                      <a:r>
                        <a:rPr lang="en-US" sz="1200" dirty="0"/>
                        <a:t>Projects</a:t>
                      </a:r>
                    </a:p>
                    <a:p>
                      <a:pPr marL="171450" indent="-171450">
                        <a:buFont typeface="Arial" panose="020B0604020202020204" pitchFamily="34" charset="0"/>
                        <a:buChar char="•"/>
                      </a:pPr>
                      <a:r>
                        <a:rPr lang="en-US" sz="1200" dirty="0"/>
                        <a:t>Trips</a:t>
                      </a:r>
                    </a:p>
                    <a:p>
                      <a:pPr marL="171450" indent="-171450">
                        <a:buFont typeface="Arial" panose="020B0604020202020204" pitchFamily="34" charset="0"/>
                        <a:buChar char="•"/>
                      </a:pPr>
                      <a:r>
                        <a:rPr lang="en-US" sz="1200" dirty="0"/>
                        <a:t>Leadership</a:t>
                      </a:r>
                    </a:p>
                    <a:p>
                      <a:pPr marL="171450" indent="-171450">
                        <a:buFont typeface="Arial" panose="020B0604020202020204" pitchFamily="34" charset="0"/>
                        <a:buChar char="•"/>
                      </a:pPr>
                      <a:r>
                        <a:rPr lang="en-US" sz="1200" dirty="0"/>
                        <a:t>Officer Positions</a:t>
                      </a:r>
                    </a:p>
                    <a:p>
                      <a:pPr marL="171450" indent="-171450">
                        <a:buFont typeface="Arial" panose="020B0604020202020204" pitchFamily="34" charset="0"/>
                        <a:buChar char="•"/>
                      </a:pPr>
                      <a:r>
                        <a:rPr lang="en-US" sz="1200" dirty="0"/>
                        <a:t>Committees</a:t>
                      </a:r>
                      <a:r>
                        <a:rPr lang="en-US" sz="1200" baseline="0" dirty="0"/>
                        <a:t> </a:t>
                      </a:r>
                      <a:endParaRPr lang="en-US" sz="1200" dirty="0"/>
                    </a:p>
                    <a:p>
                      <a:pPr marL="171450" indent="-171450">
                        <a:buFont typeface="Arial" panose="020B0604020202020204" pitchFamily="34" charset="0"/>
                        <a:buChar char="•"/>
                      </a:pPr>
                      <a:r>
                        <a:rPr lang="en-US" sz="1200" dirty="0"/>
                        <a:t>Citizenship</a:t>
                      </a:r>
                    </a:p>
                    <a:p>
                      <a:pPr marL="171450" indent="-171450">
                        <a:buFont typeface="Arial" panose="020B0604020202020204" pitchFamily="34" charset="0"/>
                        <a:buChar char="•"/>
                      </a:pPr>
                      <a:r>
                        <a:rPr lang="en-US" sz="1200" dirty="0"/>
                        <a:t>Community</a:t>
                      </a:r>
                      <a:r>
                        <a:rPr lang="en-US" sz="1200" baseline="0" dirty="0"/>
                        <a:t> Service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Communication </a:t>
                      </a:r>
                      <a:r>
                        <a:rPr lang="en-US" sz="1200" dirty="0"/>
                        <a:t>Presentations – Demonstrations / Illustrated Talk / Informative Presentation / Professional Persuasive Presentation / Public Speaking</a:t>
                      </a:r>
                    </a:p>
                    <a:p>
                      <a:pPr marL="171450" indent="-171450">
                        <a:buFont typeface="Arial" panose="020B0604020202020204" pitchFamily="34" charset="0"/>
                        <a:buChar char="•"/>
                      </a:pPr>
                      <a:r>
                        <a:rPr lang="en-US" sz="1200" dirty="0"/>
                        <a:t>Career Development Events (</a:t>
                      </a:r>
                      <a:r>
                        <a:rPr lang="en-US" sz="1200" dirty="0" err="1"/>
                        <a:t>CDE</a:t>
                      </a:r>
                      <a:r>
                        <a:rPr lang="en-US" sz="1200" dirty="0"/>
                        <a:t>)</a:t>
                      </a:r>
                    </a:p>
                    <a:p>
                      <a:pPr marL="171450" indent="-171450">
                        <a:buFont typeface="Arial" panose="020B0604020202020204" pitchFamily="34" charset="0"/>
                        <a:buChar char="•"/>
                      </a:pPr>
                      <a:r>
                        <a:rPr lang="en-US" sz="1200" dirty="0"/>
                        <a:t>Camp Counselor </a:t>
                      </a:r>
                    </a:p>
                  </a:txBody>
                  <a:tcPr/>
                </a:tc>
                <a:tc>
                  <a:txBody>
                    <a:bodyPr/>
                    <a:lstStyle/>
                    <a:p>
                      <a:pPr marL="171450" indent="-171450">
                        <a:buFont typeface="Arial" panose="020B0604020202020204" pitchFamily="34" charset="0"/>
                        <a:buChar char="•"/>
                      </a:pPr>
                      <a:r>
                        <a:rPr lang="en-US" sz="1200" i="1" dirty="0"/>
                        <a:t>Looking for a wide range of 4-H Citizenship</a:t>
                      </a:r>
                    </a:p>
                    <a:p>
                      <a:pPr marL="171450" indent="-171450">
                        <a:buFont typeface="Arial" panose="020B0604020202020204" pitchFamily="34" charset="0"/>
                        <a:buChar char="•"/>
                      </a:pPr>
                      <a:r>
                        <a:rPr lang="en-US" sz="1200" i="1" dirty="0"/>
                        <a:t>Club</a:t>
                      </a:r>
                      <a:r>
                        <a:rPr lang="en-US" sz="1200" i="1" baseline="0" dirty="0"/>
                        <a:t> leadership</a:t>
                      </a:r>
                    </a:p>
                    <a:p>
                      <a:pPr marL="171450" indent="-171450">
                        <a:buFont typeface="Arial" panose="020B0604020202020204" pitchFamily="34" charset="0"/>
                        <a:buChar char="•"/>
                      </a:pPr>
                      <a:r>
                        <a:rPr lang="en-US" sz="1200" i="1" baseline="0" dirty="0"/>
                        <a:t>Club community service projects</a:t>
                      </a:r>
                    </a:p>
                    <a:p>
                      <a:pPr marL="171450" indent="-171450">
                        <a:buFont typeface="Arial" panose="020B0604020202020204" pitchFamily="34" charset="0"/>
                        <a:buChar char="•"/>
                      </a:pPr>
                      <a:r>
                        <a:rPr lang="en-US" sz="1200" i="1" baseline="0" dirty="0"/>
                        <a:t>Jr. Leaders</a:t>
                      </a:r>
                    </a:p>
                    <a:p>
                      <a:pPr marL="171450" indent="-171450">
                        <a:buFont typeface="Arial" panose="020B0604020202020204" pitchFamily="34" charset="0"/>
                        <a:buChar char="•"/>
                      </a:pPr>
                      <a:r>
                        <a:rPr lang="en-US" sz="1200" i="1" baseline="0" dirty="0"/>
                        <a:t>Jr. Leader Officer</a:t>
                      </a:r>
                    </a:p>
                    <a:p>
                      <a:pPr marL="171450" indent="-171450">
                        <a:buFont typeface="Arial" panose="020B0604020202020204" pitchFamily="34" charset="0"/>
                        <a:buChar char="•"/>
                      </a:pPr>
                      <a:r>
                        <a:rPr lang="en-US" sz="1200" i="1" baseline="0" dirty="0"/>
                        <a:t>Jr. Leader community service projects</a:t>
                      </a:r>
                    </a:p>
                    <a:p>
                      <a:pPr marL="171450" indent="-171450">
                        <a:buFont typeface="Arial" panose="020B0604020202020204" pitchFamily="34" charset="0"/>
                        <a:buChar char="•"/>
                      </a:pPr>
                      <a:r>
                        <a:rPr lang="en-US" sz="1200" i="1" baseline="0" dirty="0"/>
                        <a:t>Leadership of community service projects</a:t>
                      </a:r>
                    </a:p>
                    <a:p>
                      <a:pPr marL="171450" indent="-171450">
                        <a:buFont typeface="Arial" panose="020B0604020202020204" pitchFamily="34" charset="0"/>
                        <a:buChar char="•"/>
                      </a:pPr>
                      <a:r>
                        <a:rPr lang="en-US" sz="1200" i="1" baseline="0" dirty="0"/>
                        <a:t>Leadership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Citizenship Washington Focus</a:t>
                      </a:r>
                    </a:p>
                    <a:p>
                      <a:pPr marL="171450" indent="-171450">
                        <a:buFont typeface="Arial" panose="020B0604020202020204" pitchFamily="34" charset="0"/>
                        <a:buChar char="•"/>
                      </a:pPr>
                      <a:r>
                        <a:rPr lang="en-US" sz="1200" dirty="0"/>
                        <a:t>Indiana 4-H Youth and Adult Congress</a:t>
                      </a:r>
                    </a:p>
                    <a:p>
                      <a:pPr marL="171450" indent="-171450">
                        <a:buFont typeface="Arial" panose="020B0604020202020204" pitchFamily="34" charset="0"/>
                        <a:buChar char="•"/>
                      </a:pPr>
                      <a:r>
                        <a:rPr lang="en-US" sz="1200" dirty="0"/>
                        <a:t>Indiana State Fair Youth Leadership Conference</a:t>
                      </a:r>
                    </a:p>
                    <a:p>
                      <a:pPr marL="171450" indent="-171450">
                        <a:buFont typeface="Arial" panose="020B0604020202020204" pitchFamily="34" charset="0"/>
                        <a:buChar char="•"/>
                      </a:pPr>
                      <a:r>
                        <a:rPr lang="en-US" sz="1200" dirty="0"/>
                        <a:t>International Programs</a:t>
                      </a:r>
                    </a:p>
                    <a:p>
                      <a:pPr marL="171450" indent="-171450">
                        <a:buFont typeface="Arial" panose="020B0604020202020204" pitchFamily="34" charset="0"/>
                        <a:buChar char="•"/>
                      </a:pPr>
                      <a:r>
                        <a:rPr lang="en-US" sz="1200" dirty="0"/>
                        <a:t>National 4-H Conference</a:t>
                      </a:r>
                    </a:p>
                    <a:p>
                      <a:pPr marL="171450" indent="-171450">
                        <a:buFont typeface="Arial" panose="020B0604020202020204" pitchFamily="34" charset="0"/>
                        <a:buChar char="•"/>
                      </a:pPr>
                      <a:r>
                        <a:rPr lang="en-US" sz="1200" dirty="0"/>
                        <a:t> National 4-H Congress</a:t>
                      </a:r>
                    </a:p>
                    <a:p>
                      <a:pPr marL="171450" indent="-171450">
                        <a:buFont typeface="Arial" panose="020B0604020202020204" pitchFamily="34" charset="0"/>
                        <a:buChar char="•"/>
                      </a:pPr>
                      <a:r>
                        <a:rPr lang="en-US" sz="1200" dirty="0"/>
                        <a:t>Operation: Military Kids</a:t>
                      </a:r>
                    </a:p>
                    <a:p>
                      <a:pPr marL="171450" indent="-171450">
                        <a:buFont typeface="Arial" panose="020B0604020202020204" pitchFamily="34" charset="0"/>
                        <a:buChar char="•"/>
                      </a:pPr>
                      <a:r>
                        <a:rPr lang="en-US" sz="1200" dirty="0"/>
                        <a:t>Start Local…Go Global! Workshop</a:t>
                      </a:r>
                    </a:p>
                    <a:p>
                      <a:pPr marL="171450" indent="-171450">
                        <a:buFont typeface="Arial" panose="020B0604020202020204" pitchFamily="34" charset="0"/>
                        <a:buChar char="•"/>
                      </a:pPr>
                      <a:r>
                        <a:rPr lang="en-US" sz="1200" dirty="0"/>
                        <a:t>State 4-H Junior Leader Conference</a:t>
                      </a:r>
                    </a:p>
                    <a:p>
                      <a:pPr marL="171450" indent="-171450">
                        <a:buFont typeface="Arial" panose="020B0604020202020204" pitchFamily="34" charset="0"/>
                        <a:buChar char="•"/>
                      </a:pPr>
                      <a:r>
                        <a:rPr lang="en-US" sz="1200" dirty="0"/>
                        <a:t> State Fair Achievement Trip</a:t>
                      </a:r>
                    </a:p>
                    <a:p>
                      <a:pPr marL="171450" indent="-171450">
                        <a:buFont typeface="Arial" panose="020B0604020202020204" pitchFamily="34" charset="0"/>
                        <a:buChar char="•"/>
                      </a:pPr>
                      <a:endParaRPr lang="en-US" sz="1200" i="1" dirty="0"/>
                    </a:p>
                  </a:txBody>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a:t>Looking for a wide range of 4-H Leadership</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a:t>Not just attending meetings, but leading or planning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Camp Counselor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Jr.</a:t>
                      </a:r>
                      <a:r>
                        <a:rPr lang="en-US" sz="1200" baseline="0" dirty="0"/>
                        <a:t> Director at camp</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Mentor other 4-H members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4-H Livestock Ambassador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Indiana State Fair Youth Leadership Group Advisor or Delegate Coordinators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State 4-H Jr. Leader Council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Area 6 Jr. Leader event planning committee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Taught lessons from Indiana 4-H Congress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Taught educational program in club meeting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Stated a new activity in your club or Jr. Leaders </a:t>
                      </a:r>
                      <a:endParaRPr lang="en-US" sz="120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State Fair Exhibit Hall Worker</a:t>
                      </a:r>
                    </a:p>
                    <a:p>
                      <a:pPr marL="171450" indent="-171450">
                        <a:buFont typeface="Arial" panose="020B0604020202020204" pitchFamily="34" charset="0"/>
                        <a:buChar char="•"/>
                      </a:pPr>
                      <a:endParaRPr lang="en-US" sz="1200" dirty="0"/>
                    </a:p>
                  </a:txBody>
                  <a:tcPr/>
                </a:tc>
                <a:extLst>
                  <a:ext uri="{0D108BD9-81ED-4DB2-BD59-A6C34878D82A}">
                    <a16:rowId xmlns:a16="http://schemas.microsoft.com/office/drawing/2014/main" val="10001"/>
                  </a:ext>
                </a:extLst>
              </a:tr>
            </a:tbl>
          </a:graphicData>
        </a:graphic>
      </p:graphicFrame>
      <p:sp>
        <p:nvSpPr>
          <p:cNvPr id="51216" name="Title 1"/>
          <p:cNvSpPr>
            <a:spLocks noGrp="1"/>
          </p:cNvSpPr>
          <p:nvPr>
            <p:ph type="title"/>
          </p:nvPr>
        </p:nvSpPr>
        <p:spPr>
          <a:xfrm>
            <a:off x="762000" y="831908"/>
            <a:ext cx="7772400" cy="609600"/>
          </a:xfrm>
        </p:spPr>
        <p:txBody>
          <a:bodyPr>
            <a:normAutofit fontScale="90000"/>
          </a:bodyPr>
          <a:lstStyle/>
          <a:p>
            <a:r>
              <a:rPr lang="en-US" altLang="en-US" sz="3200" dirty="0"/>
              <a:t>Categories with examples of projects/activities </a:t>
            </a:r>
          </a:p>
        </p:txBody>
      </p:sp>
    </p:spTree>
    <p:extLst>
      <p:ext uri="{BB962C8B-B14F-4D97-AF65-F5344CB8AC3E}">
        <p14:creationId xmlns:p14="http://schemas.microsoft.com/office/powerpoint/2010/main" val="3679083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dirty="0"/>
              <a:t>The Resume…</a:t>
            </a:r>
          </a:p>
        </p:txBody>
      </p:sp>
      <p:sp>
        <p:nvSpPr>
          <p:cNvPr id="52227" name="Subtitle 4"/>
          <p:cNvSpPr>
            <a:spLocks noGrp="1"/>
          </p:cNvSpPr>
          <p:nvPr>
            <p:ph type="body" idx="1"/>
          </p:nvPr>
        </p:nvSpPr>
        <p:spPr/>
        <p:txBody>
          <a:bodyPr/>
          <a:lstStyle/>
          <a:p>
            <a:r>
              <a:rPr lang="en-US" altLang="en-US" dirty="0">
                <a:solidFill>
                  <a:schemeClr val="tx1"/>
                </a:solidFill>
              </a:rPr>
              <a:t>I suggest writing the resume first. </a:t>
            </a:r>
          </a:p>
        </p:txBody>
      </p:sp>
      <p:sp>
        <p:nvSpPr>
          <p:cNvPr id="4" name="Footer Placeholder 3"/>
          <p:cNvSpPr>
            <a:spLocks noGrp="1"/>
          </p:cNvSpPr>
          <p:nvPr>
            <p:ph type="ftr" sz="quarter" idx="11"/>
          </p:nvPr>
        </p:nvSpPr>
        <p:spPr/>
        <p:txBody>
          <a:bodyPr/>
          <a:lstStyle/>
          <a:p>
            <a:pPr>
              <a:defRPr/>
            </a:pPr>
            <a:r>
              <a:rPr lang="en-US"/>
              <a:t>Purdue University is an Equal Opportunity/Equal Access institution.</a:t>
            </a:r>
            <a:endParaRPr lang="en-US" sz="1400"/>
          </a:p>
        </p:txBody>
      </p:sp>
    </p:spTree>
    <p:extLst>
      <p:ext uri="{BB962C8B-B14F-4D97-AF65-F5344CB8AC3E}">
        <p14:creationId xmlns:p14="http://schemas.microsoft.com/office/powerpoint/2010/main" val="1972668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oter Placeholder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700">
                <a:latin typeface="Arial" panose="020B0604020202020204" pitchFamily="34" charset="0"/>
              </a:rPr>
              <a:t>Purdue University is an Equal Opportunity/Equal Access institution.</a:t>
            </a:r>
            <a:endParaRPr lang="en-US" altLang="en-US" sz="1400">
              <a:latin typeface="Arial" panose="020B0604020202020204" pitchFamily="34" charset="0"/>
            </a:endParaRPr>
          </a:p>
        </p:txBody>
      </p:sp>
      <p:pic>
        <p:nvPicPr>
          <p:cNvPr id="5325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0841" y="1065403"/>
            <a:ext cx="4323698" cy="55703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325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40396" y="1065403"/>
            <a:ext cx="4325542" cy="55703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9043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2438400" y="1141413"/>
            <a:ext cx="5029200" cy="609600"/>
          </a:xfrm>
        </p:spPr>
        <p:txBody>
          <a:bodyPr/>
          <a:lstStyle/>
          <a:p>
            <a:pPr eaLnBrk="1" hangingPunct="1"/>
            <a:r>
              <a:rPr lang="en-US" altLang="en-US" sz="3600"/>
              <a:t>Life Skills – </a:t>
            </a:r>
            <a:r>
              <a:rPr lang="en-US" altLang="en-US" sz="3600" i="1"/>
              <a:t>Select 5</a:t>
            </a:r>
          </a:p>
        </p:txBody>
      </p:sp>
      <p:sp>
        <p:nvSpPr>
          <p:cNvPr id="54275"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700">
                <a:latin typeface="Arial" panose="020B0604020202020204" pitchFamily="34" charset="0"/>
              </a:rPr>
              <a:t>Purdue University is an Equal Opportunity/Equal Access institution.</a:t>
            </a:r>
            <a:endParaRPr lang="en-US" altLang="en-US" sz="1400">
              <a:latin typeface="Arial" panose="020B0604020202020204" pitchFamily="34" charset="0"/>
            </a:endParaRPr>
          </a:p>
        </p:txBody>
      </p:sp>
      <p:sp>
        <p:nvSpPr>
          <p:cNvPr id="54276" name="Text Box 87"/>
          <p:cNvSpPr txBox="1">
            <a:spLocks noChangeArrowheads="1"/>
          </p:cNvSpPr>
          <p:nvPr/>
        </p:nvSpPr>
        <p:spPr bwMode="auto">
          <a:xfrm>
            <a:off x="685800" y="1752600"/>
            <a:ext cx="2362200" cy="434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400">
                <a:latin typeface="Arial" panose="020B0604020202020204" pitchFamily="34" charset="0"/>
              </a:rPr>
              <a:t>Accepting Differences**</a:t>
            </a:r>
          </a:p>
          <a:p>
            <a:pPr>
              <a:lnSpc>
                <a:spcPct val="100000"/>
              </a:lnSpc>
              <a:spcBef>
                <a:spcPct val="0"/>
              </a:spcBef>
              <a:buFontTx/>
              <a:buNone/>
            </a:pPr>
            <a:r>
              <a:rPr lang="en-US" altLang="en-US" sz="1400">
                <a:latin typeface="Arial" panose="020B0604020202020204" pitchFamily="34" charset="0"/>
              </a:rPr>
              <a:t>Character **</a:t>
            </a:r>
          </a:p>
          <a:p>
            <a:pPr>
              <a:lnSpc>
                <a:spcPct val="100000"/>
              </a:lnSpc>
              <a:spcBef>
                <a:spcPct val="0"/>
              </a:spcBef>
              <a:buFontTx/>
              <a:buNone/>
            </a:pPr>
            <a:r>
              <a:rPr lang="en-US" altLang="en-US" sz="1400">
                <a:latin typeface="Arial" panose="020B0604020202020204" pitchFamily="34" charset="0"/>
              </a:rPr>
              <a:t>Citizenship</a:t>
            </a:r>
          </a:p>
          <a:p>
            <a:pPr>
              <a:lnSpc>
                <a:spcPct val="100000"/>
              </a:lnSpc>
              <a:spcBef>
                <a:spcPct val="0"/>
              </a:spcBef>
              <a:buFontTx/>
              <a:buNone/>
            </a:pPr>
            <a:r>
              <a:rPr lang="en-US" altLang="en-US" sz="1400">
                <a:latin typeface="Arial" panose="020B0604020202020204" pitchFamily="34" charset="0"/>
              </a:rPr>
              <a:t>Communication **</a:t>
            </a:r>
          </a:p>
          <a:p>
            <a:pPr>
              <a:lnSpc>
                <a:spcPct val="100000"/>
              </a:lnSpc>
              <a:spcBef>
                <a:spcPct val="0"/>
              </a:spcBef>
              <a:buFontTx/>
              <a:buNone/>
            </a:pPr>
            <a:r>
              <a:rPr lang="en-US" altLang="en-US" sz="1400">
                <a:latin typeface="Arial" panose="020B0604020202020204" pitchFamily="34" charset="0"/>
              </a:rPr>
              <a:t>Community Service Volunteering **</a:t>
            </a:r>
          </a:p>
          <a:p>
            <a:pPr>
              <a:lnSpc>
                <a:spcPct val="100000"/>
              </a:lnSpc>
              <a:spcBef>
                <a:spcPct val="0"/>
              </a:spcBef>
              <a:buFontTx/>
              <a:buNone/>
            </a:pPr>
            <a:r>
              <a:rPr lang="en-US" altLang="en-US" sz="1400">
                <a:latin typeface="Arial" panose="020B0604020202020204" pitchFamily="34" charset="0"/>
              </a:rPr>
              <a:t>Concern For Others **</a:t>
            </a:r>
          </a:p>
          <a:p>
            <a:pPr>
              <a:lnSpc>
                <a:spcPct val="100000"/>
              </a:lnSpc>
              <a:spcBef>
                <a:spcPct val="0"/>
              </a:spcBef>
              <a:buFontTx/>
              <a:buNone/>
            </a:pPr>
            <a:r>
              <a:rPr lang="en-US" altLang="en-US" sz="1400">
                <a:latin typeface="Arial" panose="020B0604020202020204" pitchFamily="34" charset="0"/>
              </a:rPr>
              <a:t>Conflict Resolution **</a:t>
            </a:r>
          </a:p>
          <a:p>
            <a:pPr>
              <a:lnSpc>
                <a:spcPct val="100000"/>
              </a:lnSpc>
              <a:spcBef>
                <a:spcPct val="0"/>
              </a:spcBef>
              <a:buFontTx/>
              <a:buNone/>
            </a:pPr>
            <a:r>
              <a:rPr lang="en-US" altLang="en-US" sz="1400">
                <a:latin typeface="Arial" panose="020B0604020202020204" pitchFamily="34" charset="0"/>
              </a:rPr>
              <a:t>Contributions To Group Effort **</a:t>
            </a:r>
          </a:p>
          <a:p>
            <a:pPr>
              <a:lnSpc>
                <a:spcPct val="100000"/>
              </a:lnSpc>
              <a:spcBef>
                <a:spcPct val="0"/>
              </a:spcBef>
              <a:buFontTx/>
              <a:buNone/>
            </a:pPr>
            <a:r>
              <a:rPr lang="en-US" altLang="en-US" sz="1400">
                <a:latin typeface="Arial" panose="020B0604020202020204" pitchFamily="34" charset="0"/>
              </a:rPr>
              <a:t>Cooperation **</a:t>
            </a:r>
          </a:p>
          <a:p>
            <a:pPr>
              <a:lnSpc>
                <a:spcPct val="100000"/>
              </a:lnSpc>
              <a:spcBef>
                <a:spcPct val="0"/>
              </a:spcBef>
              <a:buFontTx/>
              <a:buNone/>
            </a:pPr>
            <a:r>
              <a:rPr lang="en-US" altLang="en-US" sz="1400">
                <a:latin typeface="Arial" panose="020B0604020202020204" pitchFamily="34" charset="0"/>
              </a:rPr>
              <a:t>Coping</a:t>
            </a:r>
          </a:p>
          <a:p>
            <a:pPr>
              <a:lnSpc>
                <a:spcPct val="100000"/>
              </a:lnSpc>
              <a:spcBef>
                <a:spcPct val="0"/>
              </a:spcBef>
              <a:buFontTx/>
              <a:buNone/>
            </a:pPr>
            <a:r>
              <a:rPr lang="en-US" altLang="en-US" sz="1400">
                <a:latin typeface="Arial" panose="020B0604020202020204" pitchFamily="34" charset="0"/>
              </a:rPr>
              <a:t>Creative Thinking</a:t>
            </a:r>
          </a:p>
          <a:p>
            <a:pPr>
              <a:lnSpc>
                <a:spcPct val="100000"/>
              </a:lnSpc>
              <a:spcBef>
                <a:spcPct val="0"/>
              </a:spcBef>
              <a:buFontTx/>
              <a:buNone/>
            </a:pPr>
            <a:r>
              <a:rPr lang="en-US" altLang="en-US" sz="1400">
                <a:latin typeface="Arial" panose="020B0604020202020204" pitchFamily="34" charset="0"/>
              </a:rPr>
              <a:t>Critical Thinking **</a:t>
            </a:r>
          </a:p>
          <a:p>
            <a:pPr>
              <a:lnSpc>
                <a:spcPct val="100000"/>
              </a:lnSpc>
              <a:spcBef>
                <a:spcPct val="0"/>
              </a:spcBef>
              <a:buFontTx/>
              <a:buNone/>
            </a:pPr>
            <a:r>
              <a:rPr lang="en-US" altLang="en-US" sz="1400">
                <a:latin typeface="Arial" panose="020B0604020202020204" pitchFamily="34" charset="0"/>
              </a:rPr>
              <a:t>Decision Making **</a:t>
            </a:r>
          </a:p>
          <a:p>
            <a:pPr>
              <a:lnSpc>
                <a:spcPct val="100000"/>
              </a:lnSpc>
              <a:spcBef>
                <a:spcPct val="0"/>
              </a:spcBef>
              <a:buFontTx/>
              <a:buNone/>
            </a:pPr>
            <a:r>
              <a:rPr lang="en-US" altLang="en-US" sz="1400">
                <a:latin typeface="Arial" panose="020B0604020202020204" pitchFamily="34" charset="0"/>
              </a:rPr>
              <a:t>Disease Prevention **</a:t>
            </a:r>
          </a:p>
          <a:p>
            <a:pPr>
              <a:lnSpc>
                <a:spcPct val="100000"/>
              </a:lnSpc>
              <a:spcBef>
                <a:spcPct val="0"/>
              </a:spcBef>
              <a:buFontTx/>
              <a:buNone/>
            </a:pPr>
            <a:r>
              <a:rPr lang="en-US" altLang="en-US" sz="1400">
                <a:latin typeface="Arial" panose="020B0604020202020204" pitchFamily="34" charset="0"/>
              </a:rPr>
              <a:t>Empathy **</a:t>
            </a:r>
          </a:p>
          <a:p>
            <a:pPr>
              <a:lnSpc>
                <a:spcPct val="100000"/>
              </a:lnSpc>
              <a:spcBef>
                <a:spcPct val="0"/>
              </a:spcBef>
              <a:buFontTx/>
              <a:buNone/>
            </a:pPr>
            <a:r>
              <a:rPr lang="en-US" altLang="en-US" sz="1400">
                <a:latin typeface="Arial" panose="020B0604020202020204" pitchFamily="34" charset="0"/>
              </a:rPr>
              <a:t>Goal Setting **</a:t>
            </a:r>
          </a:p>
          <a:p>
            <a:pPr>
              <a:lnSpc>
                <a:spcPct val="100000"/>
              </a:lnSpc>
              <a:spcBef>
                <a:spcPct val="0"/>
              </a:spcBef>
              <a:buFontTx/>
              <a:buNone/>
            </a:pPr>
            <a:r>
              <a:rPr lang="en-US" altLang="en-US" sz="1400">
                <a:latin typeface="Arial" panose="020B0604020202020204" pitchFamily="34" charset="0"/>
              </a:rPr>
              <a:t>Healthy Lifestyle Choices</a:t>
            </a:r>
          </a:p>
          <a:p>
            <a:pPr>
              <a:lnSpc>
                <a:spcPct val="100000"/>
              </a:lnSpc>
              <a:spcBef>
                <a:spcPct val="0"/>
              </a:spcBef>
              <a:buFontTx/>
              <a:buNone/>
            </a:pPr>
            <a:r>
              <a:rPr lang="en-US" altLang="en-US" sz="1400">
                <a:latin typeface="Arial" panose="020B0604020202020204" pitchFamily="34" charset="0"/>
              </a:rPr>
              <a:t>Honesty </a:t>
            </a:r>
          </a:p>
        </p:txBody>
      </p:sp>
      <p:sp>
        <p:nvSpPr>
          <p:cNvPr id="54277" name="Text Box 88"/>
          <p:cNvSpPr txBox="1">
            <a:spLocks noChangeArrowheads="1"/>
          </p:cNvSpPr>
          <p:nvPr/>
        </p:nvSpPr>
        <p:spPr bwMode="auto">
          <a:xfrm>
            <a:off x="3505200" y="1752600"/>
            <a:ext cx="2362200" cy="434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400">
                <a:latin typeface="Arial" panose="020B0604020202020204" pitchFamily="34" charset="0"/>
              </a:rPr>
              <a:t>Interpretation</a:t>
            </a:r>
          </a:p>
          <a:p>
            <a:pPr>
              <a:lnSpc>
                <a:spcPct val="100000"/>
              </a:lnSpc>
              <a:spcBef>
                <a:spcPct val="0"/>
              </a:spcBef>
              <a:buFontTx/>
              <a:buNone/>
            </a:pPr>
            <a:r>
              <a:rPr lang="en-US" altLang="en-US" sz="1400">
                <a:latin typeface="Arial" panose="020B0604020202020204" pitchFamily="34" charset="0"/>
              </a:rPr>
              <a:t>Keeping Records**</a:t>
            </a:r>
          </a:p>
          <a:p>
            <a:pPr>
              <a:lnSpc>
                <a:spcPct val="100000"/>
              </a:lnSpc>
              <a:spcBef>
                <a:spcPct val="0"/>
              </a:spcBef>
              <a:buFontTx/>
              <a:buNone/>
            </a:pPr>
            <a:r>
              <a:rPr lang="en-US" altLang="en-US" sz="1400">
                <a:latin typeface="Arial" panose="020B0604020202020204" pitchFamily="34" charset="0"/>
              </a:rPr>
              <a:t>Leadership **</a:t>
            </a:r>
          </a:p>
          <a:p>
            <a:pPr>
              <a:lnSpc>
                <a:spcPct val="100000"/>
              </a:lnSpc>
              <a:spcBef>
                <a:spcPct val="0"/>
              </a:spcBef>
              <a:buFontTx/>
              <a:buNone/>
            </a:pPr>
            <a:r>
              <a:rPr lang="en-US" altLang="en-US" sz="1400">
                <a:latin typeface="Arial" panose="020B0604020202020204" pitchFamily="34" charset="0"/>
              </a:rPr>
              <a:t>Listening</a:t>
            </a:r>
          </a:p>
          <a:p>
            <a:pPr>
              <a:lnSpc>
                <a:spcPct val="100000"/>
              </a:lnSpc>
              <a:spcBef>
                <a:spcPct val="0"/>
              </a:spcBef>
              <a:buFontTx/>
              <a:buNone/>
            </a:pPr>
            <a:r>
              <a:rPr lang="en-US" altLang="en-US" sz="1400">
                <a:latin typeface="Arial" panose="020B0604020202020204" pitchFamily="34" charset="0"/>
              </a:rPr>
              <a:t>Managing Feelings **</a:t>
            </a:r>
          </a:p>
          <a:p>
            <a:pPr>
              <a:lnSpc>
                <a:spcPct val="100000"/>
              </a:lnSpc>
              <a:spcBef>
                <a:spcPct val="0"/>
              </a:spcBef>
              <a:buFontTx/>
              <a:buNone/>
            </a:pPr>
            <a:r>
              <a:rPr lang="en-US" altLang="en-US" sz="1400">
                <a:latin typeface="Arial" panose="020B0604020202020204" pitchFamily="34" charset="0"/>
              </a:rPr>
              <a:t>Managing Resources</a:t>
            </a:r>
          </a:p>
          <a:p>
            <a:pPr>
              <a:lnSpc>
                <a:spcPct val="100000"/>
              </a:lnSpc>
              <a:spcBef>
                <a:spcPct val="0"/>
              </a:spcBef>
              <a:buFontTx/>
              <a:buNone/>
            </a:pPr>
            <a:r>
              <a:rPr lang="en-US" altLang="en-US" sz="1400">
                <a:latin typeface="Arial" panose="020B0604020202020204" pitchFamily="34" charset="0"/>
              </a:rPr>
              <a:t>Managing Stress</a:t>
            </a:r>
          </a:p>
          <a:p>
            <a:pPr>
              <a:lnSpc>
                <a:spcPct val="100000"/>
              </a:lnSpc>
              <a:spcBef>
                <a:spcPct val="0"/>
              </a:spcBef>
              <a:buFontTx/>
              <a:buNone/>
            </a:pPr>
            <a:r>
              <a:rPr lang="en-US" altLang="en-US" sz="1400">
                <a:latin typeface="Arial" panose="020B0604020202020204" pitchFamily="34" charset="0"/>
              </a:rPr>
              <a:t>Marketable Skills **</a:t>
            </a:r>
          </a:p>
          <a:p>
            <a:pPr>
              <a:lnSpc>
                <a:spcPct val="100000"/>
              </a:lnSpc>
              <a:spcBef>
                <a:spcPct val="0"/>
              </a:spcBef>
              <a:buFontTx/>
              <a:buNone/>
            </a:pPr>
            <a:r>
              <a:rPr lang="en-US" altLang="en-US" sz="1400">
                <a:latin typeface="Arial" panose="020B0604020202020204" pitchFamily="34" charset="0"/>
              </a:rPr>
              <a:t>Mastering Technology</a:t>
            </a:r>
          </a:p>
          <a:p>
            <a:pPr>
              <a:lnSpc>
                <a:spcPct val="100000"/>
              </a:lnSpc>
              <a:spcBef>
                <a:spcPct val="0"/>
              </a:spcBef>
              <a:buFontTx/>
              <a:buNone/>
            </a:pPr>
            <a:r>
              <a:rPr lang="en-US" altLang="en-US" sz="1400">
                <a:latin typeface="Arial" panose="020B0604020202020204" pitchFamily="34" charset="0"/>
              </a:rPr>
              <a:t>Mathematics</a:t>
            </a:r>
          </a:p>
          <a:p>
            <a:pPr>
              <a:lnSpc>
                <a:spcPct val="100000"/>
              </a:lnSpc>
              <a:spcBef>
                <a:spcPct val="0"/>
              </a:spcBef>
              <a:buFontTx/>
              <a:buNone/>
            </a:pPr>
            <a:r>
              <a:rPr lang="en-US" altLang="en-US" sz="1400">
                <a:latin typeface="Arial" panose="020B0604020202020204" pitchFamily="34" charset="0"/>
              </a:rPr>
              <a:t>Motivating Self</a:t>
            </a:r>
          </a:p>
          <a:p>
            <a:pPr>
              <a:lnSpc>
                <a:spcPct val="100000"/>
              </a:lnSpc>
              <a:spcBef>
                <a:spcPct val="0"/>
              </a:spcBef>
              <a:buFontTx/>
              <a:buNone/>
            </a:pPr>
            <a:r>
              <a:rPr lang="en-US" altLang="en-US" sz="1400">
                <a:latin typeface="Arial" panose="020B0604020202020204" pitchFamily="34" charset="0"/>
              </a:rPr>
              <a:t>Negotiating</a:t>
            </a:r>
          </a:p>
          <a:p>
            <a:pPr>
              <a:lnSpc>
                <a:spcPct val="100000"/>
              </a:lnSpc>
              <a:spcBef>
                <a:spcPct val="0"/>
              </a:spcBef>
              <a:buFontTx/>
              <a:buNone/>
            </a:pPr>
            <a:r>
              <a:rPr lang="en-US" altLang="en-US" sz="1400">
                <a:latin typeface="Arial" panose="020B0604020202020204" pitchFamily="34" charset="0"/>
              </a:rPr>
              <a:t>Nurturing Relationships **</a:t>
            </a:r>
          </a:p>
          <a:p>
            <a:pPr>
              <a:lnSpc>
                <a:spcPct val="100000"/>
              </a:lnSpc>
              <a:spcBef>
                <a:spcPct val="0"/>
              </a:spcBef>
              <a:buFontTx/>
              <a:buNone/>
            </a:pPr>
            <a:r>
              <a:rPr lang="en-US" altLang="en-US" sz="1400">
                <a:latin typeface="Arial" panose="020B0604020202020204" pitchFamily="34" charset="0"/>
              </a:rPr>
              <a:t>Organizational</a:t>
            </a:r>
          </a:p>
          <a:p>
            <a:pPr>
              <a:lnSpc>
                <a:spcPct val="100000"/>
              </a:lnSpc>
              <a:spcBef>
                <a:spcPct val="0"/>
              </a:spcBef>
              <a:buFontTx/>
              <a:buNone/>
            </a:pPr>
            <a:r>
              <a:rPr lang="en-US" altLang="en-US" sz="1400">
                <a:latin typeface="Arial" panose="020B0604020202020204" pitchFamily="34" charset="0"/>
              </a:rPr>
              <a:t>Personal Safety **</a:t>
            </a:r>
          </a:p>
          <a:p>
            <a:pPr>
              <a:lnSpc>
                <a:spcPct val="100000"/>
              </a:lnSpc>
              <a:spcBef>
                <a:spcPct val="0"/>
              </a:spcBef>
              <a:buFontTx/>
              <a:buNone/>
            </a:pPr>
            <a:r>
              <a:rPr lang="en-US" altLang="en-US" sz="1400">
                <a:latin typeface="Arial" panose="020B0604020202020204" pitchFamily="34" charset="0"/>
              </a:rPr>
              <a:t>Planning</a:t>
            </a:r>
          </a:p>
          <a:p>
            <a:pPr>
              <a:lnSpc>
                <a:spcPct val="100000"/>
              </a:lnSpc>
              <a:spcBef>
                <a:spcPct val="0"/>
              </a:spcBef>
              <a:buFontTx/>
              <a:buNone/>
            </a:pPr>
            <a:r>
              <a:rPr lang="en-US" altLang="en-US" sz="1400">
                <a:latin typeface="Arial" panose="020B0604020202020204" pitchFamily="34" charset="0"/>
              </a:rPr>
              <a:t>Planning &amp; Organizing **</a:t>
            </a:r>
          </a:p>
          <a:p>
            <a:pPr>
              <a:lnSpc>
                <a:spcPct val="100000"/>
              </a:lnSpc>
              <a:spcBef>
                <a:spcPct val="0"/>
              </a:spcBef>
              <a:buFontTx/>
              <a:buNone/>
            </a:pPr>
            <a:r>
              <a:rPr lang="en-US" altLang="en-US" sz="1400">
                <a:latin typeface="Arial" panose="020B0604020202020204" pitchFamily="34" charset="0"/>
              </a:rPr>
              <a:t>Problem Solving **</a:t>
            </a:r>
          </a:p>
          <a:p>
            <a:pPr>
              <a:lnSpc>
                <a:spcPct val="100000"/>
              </a:lnSpc>
              <a:spcBef>
                <a:spcPct val="0"/>
              </a:spcBef>
              <a:buFontTx/>
              <a:buNone/>
            </a:pPr>
            <a:r>
              <a:rPr lang="en-US" altLang="en-US" sz="1400">
                <a:latin typeface="Arial" panose="020B0604020202020204" pitchFamily="34" charset="0"/>
              </a:rPr>
              <a:t>Reasoning</a:t>
            </a:r>
          </a:p>
        </p:txBody>
      </p:sp>
      <p:sp>
        <p:nvSpPr>
          <p:cNvPr id="54278" name="Text Box 89"/>
          <p:cNvSpPr txBox="1">
            <a:spLocks noChangeArrowheads="1"/>
          </p:cNvSpPr>
          <p:nvPr/>
        </p:nvSpPr>
        <p:spPr bwMode="auto">
          <a:xfrm>
            <a:off x="6324600" y="1752600"/>
            <a:ext cx="23622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400">
                <a:latin typeface="Arial" panose="020B0604020202020204" pitchFamily="34" charset="0"/>
              </a:rPr>
              <a:t>Record Keeping **</a:t>
            </a:r>
          </a:p>
          <a:p>
            <a:pPr>
              <a:lnSpc>
                <a:spcPct val="100000"/>
              </a:lnSpc>
              <a:spcBef>
                <a:spcPct val="0"/>
              </a:spcBef>
              <a:buFontTx/>
              <a:buNone/>
            </a:pPr>
            <a:r>
              <a:rPr lang="en-US" altLang="en-US" sz="1400">
                <a:latin typeface="Arial" panose="020B0604020202020204" pitchFamily="34" charset="0"/>
              </a:rPr>
              <a:t>Resiliency **</a:t>
            </a:r>
          </a:p>
          <a:p>
            <a:pPr>
              <a:lnSpc>
                <a:spcPct val="100000"/>
              </a:lnSpc>
              <a:spcBef>
                <a:spcPct val="0"/>
              </a:spcBef>
              <a:buFontTx/>
              <a:buNone/>
            </a:pPr>
            <a:r>
              <a:rPr lang="en-US" altLang="en-US" sz="1400">
                <a:latin typeface="Arial" panose="020B0604020202020204" pitchFamily="34" charset="0"/>
              </a:rPr>
              <a:t>Responsible Citizenship **</a:t>
            </a:r>
          </a:p>
          <a:p>
            <a:pPr>
              <a:lnSpc>
                <a:spcPct val="100000"/>
              </a:lnSpc>
              <a:spcBef>
                <a:spcPct val="0"/>
              </a:spcBef>
              <a:buFontTx/>
              <a:buNone/>
            </a:pPr>
            <a:r>
              <a:rPr lang="en-US" altLang="en-US" sz="1400">
                <a:latin typeface="Arial" panose="020B0604020202020204" pitchFamily="34" charset="0"/>
              </a:rPr>
              <a:t>Responsibility</a:t>
            </a:r>
          </a:p>
          <a:p>
            <a:pPr>
              <a:lnSpc>
                <a:spcPct val="100000"/>
              </a:lnSpc>
              <a:spcBef>
                <a:spcPct val="0"/>
              </a:spcBef>
              <a:buFontTx/>
              <a:buNone/>
            </a:pPr>
            <a:r>
              <a:rPr lang="en-US" altLang="en-US" sz="1400">
                <a:latin typeface="Arial" panose="020B0604020202020204" pitchFamily="34" charset="0"/>
              </a:rPr>
              <a:t>Self-Discipline **</a:t>
            </a:r>
          </a:p>
          <a:p>
            <a:pPr>
              <a:lnSpc>
                <a:spcPct val="100000"/>
              </a:lnSpc>
              <a:spcBef>
                <a:spcPct val="0"/>
              </a:spcBef>
              <a:buFontTx/>
              <a:buNone/>
            </a:pPr>
            <a:r>
              <a:rPr lang="en-US" altLang="en-US" sz="1400">
                <a:latin typeface="Arial" panose="020B0604020202020204" pitchFamily="34" charset="0"/>
              </a:rPr>
              <a:t>Self-Esteem **</a:t>
            </a:r>
          </a:p>
          <a:p>
            <a:pPr>
              <a:lnSpc>
                <a:spcPct val="100000"/>
              </a:lnSpc>
              <a:spcBef>
                <a:spcPct val="0"/>
              </a:spcBef>
              <a:buFontTx/>
              <a:buNone/>
            </a:pPr>
            <a:r>
              <a:rPr lang="en-US" altLang="en-US" sz="1400">
                <a:latin typeface="Arial" panose="020B0604020202020204" pitchFamily="34" charset="0"/>
              </a:rPr>
              <a:t>Self-Motivation **</a:t>
            </a:r>
          </a:p>
          <a:p>
            <a:pPr>
              <a:lnSpc>
                <a:spcPct val="100000"/>
              </a:lnSpc>
              <a:spcBef>
                <a:spcPct val="0"/>
              </a:spcBef>
              <a:buFontTx/>
              <a:buNone/>
            </a:pPr>
            <a:r>
              <a:rPr lang="en-US" altLang="en-US" sz="1400">
                <a:latin typeface="Arial" panose="020B0604020202020204" pitchFamily="34" charset="0"/>
              </a:rPr>
              <a:t>Self-Responsibility **</a:t>
            </a:r>
          </a:p>
          <a:p>
            <a:pPr>
              <a:lnSpc>
                <a:spcPct val="100000"/>
              </a:lnSpc>
              <a:spcBef>
                <a:spcPct val="0"/>
              </a:spcBef>
              <a:buFontTx/>
              <a:buNone/>
            </a:pPr>
            <a:r>
              <a:rPr lang="en-US" altLang="en-US" sz="1400">
                <a:latin typeface="Arial" panose="020B0604020202020204" pitchFamily="34" charset="0"/>
              </a:rPr>
              <a:t>Service Learning **</a:t>
            </a:r>
          </a:p>
          <a:p>
            <a:pPr>
              <a:lnSpc>
                <a:spcPct val="100000"/>
              </a:lnSpc>
              <a:spcBef>
                <a:spcPct val="0"/>
              </a:spcBef>
              <a:buFontTx/>
              <a:buNone/>
            </a:pPr>
            <a:r>
              <a:rPr lang="en-US" altLang="en-US" sz="1400">
                <a:latin typeface="Arial" panose="020B0604020202020204" pitchFamily="34" charset="0"/>
              </a:rPr>
              <a:t>Sharing **</a:t>
            </a:r>
          </a:p>
          <a:p>
            <a:pPr>
              <a:lnSpc>
                <a:spcPct val="100000"/>
              </a:lnSpc>
              <a:spcBef>
                <a:spcPct val="0"/>
              </a:spcBef>
              <a:buFontTx/>
              <a:buNone/>
            </a:pPr>
            <a:r>
              <a:rPr lang="en-US" altLang="en-US" sz="1400">
                <a:latin typeface="Arial" panose="020B0604020202020204" pitchFamily="34" charset="0"/>
              </a:rPr>
              <a:t>Social Skills **</a:t>
            </a:r>
          </a:p>
          <a:p>
            <a:pPr>
              <a:lnSpc>
                <a:spcPct val="100000"/>
              </a:lnSpc>
              <a:spcBef>
                <a:spcPct val="0"/>
              </a:spcBef>
              <a:buFontTx/>
              <a:buNone/>
            </a:pPr>
            <a:r>
              <a:rPr lang="en-US" altLang="en-US" sz="1400">
                <a:latin typeface="Arial" panose="020B0604020202020204" pitchFamily="34" charset="0"/>
              </a:rPr>
              <a:t>Speaking</a:t>
            </a:r>
          </a:p>
          <a:p>
            <a:pPr>
              <a:lnSpc>
                <a:spcPct val="100000"/>
              </a:lnSpc>
              <a:spcBef>
                <a:spcPct val="0"/>
              </a:spcBef>
              <a:buFontTx/>
              <a:buNone/>
            </a:pPr>
            <a:r>
              <a:rPr lang="en-US" altLang="en-US" sz="1400">
                <a:latin typeface="Arial" panose="020B0604020202020204" pitchFamily="34" charset="0"/>
              </a:rPr>
              <a:t>Stress Management **</a:t>
            </a:r>
          </a:p>
          <a:p>
            <a:pPr>
              <a:lnSpc>
                <a:spcPct val="100000"/>
              </a:lnSpc>
              <a:spcBef>
                <a:spcPct val="0"/>
              </a:spcBef>
              <a:buFontTx/>
              <a:buNone/>
            </a:pPr>
            <a:r>
              <a:rPr lang="en-US" altLang="en-US" sz="1400">
                <a:latin typeface="Arial" panose="020B0604020202020204" pitchFamily="34" charset="0"/>
              </a:rPr>
              <a:t>Teaching</a:t>
            </a:r>
          </a:p>
          <a:p>
            <a:pPr>
              <a:lnSpc>
                <a:spcPct val="100000"/>
              </a:lnSpc>
              <a:spcBef>
                <a:spcPct val="0"/>
              </a:spcBef>
              <a:buFontTx/>
              <a:buNone/>
            </a:pPr>
            <a:r>
              <a:rPr lang="en-US" altLang="en-US" sz="1400">
                <a:latin typeface="Arial" panose="020B0604020202020204" pitchFamily="34" charset="0"/>
              </a:rPr>
              <a:t>Teamwork **</a:t>
            </a:r>
          </a:p>
          <a:p>
            <a:pPr>
              <a:lnSpc>
                <a:spcPct val="100000"/>
              </a:lnSpc>
              <a:spcBef>
                <a:spcPct val="0"/>
              </a:spcBef>
              <a:buFontTx/>
              <a:buNone/>
            </a:pPr>
            <a:r>
              <a:rPr lang="en-US" altLang="en-US" sz="1400">
                <a:latin typeface="Arial" panose="020B0604020202020204" pitchFamily="34" charset="0"/>
              </a:rPr>
              <a:t>Technology</a:t>
            </a:r>
          </a:p>
          <a:p>
            <a:pPr>
              <a:lnSpc>
                <a:spcPct val="100000"/>
              </a:lnSpc>
              <a:spcBef>
                <a:spcPct val="0"/>
              </a:spcBef>
              <a:buFontTx/>
              <a:buNone/>
            </a:pPr>
            <a:r>
              <a:rPr lang="en-US" altLang="en-US" sz="1400">
                <a:latin typeface="Arial" panose="020B0604020202020204" pitchFamily="34" charset="0"/>
              </a:rPr>
              <a:t>Thinking Critically</a:t>
            </a:r>
          </a:p>
          <a:p>
            <a:pPr>
              <a:lnSpc>
                <a:spcPct val="100000"/>
              </a:lnSpc>
              <a:spcBef>
                <a:spcPct val="0"/>
              </a:spcBef>
              <a:buFontTx/>
              <a:buNone/>
            </a:pPr>
            <a:r>
              <a:rPr lang="en-US" altLang="en-US" sz="1400">
                <a:latin typeface="Arial" panose="020B0604020202020204" pitchFamily="34" charset="0"/>
              </a:rPr>
              <a:t>Time Management</a:t>
            </a:r>
          </a:p>
          <a:p>
            <a:pPr>
              <a:lnSpc>
                <a:spcPct val="100000"/>
              </a:lnSpc>
              <a:spcBef>
                <a:spcPct val="0"/>
              </a:spcBef>
              <a:buFontTx/>
              <a:buNone/>
            </a:pPr>
            <a:r>
              <a:rPr lang="en-US" altLang="en-US" sz="1400">
                <a:latin typeface="Arial" panose="020B0604020202020204" pitchFamily="34" charset="0"/>
              </a:rPr>
              <a:t>Wise Use Of Resources **</a:t>
            </a:r>
          </a:p>
          <a:p>
            <a:pPr>
              <a:lnSpc>
                <a:spcPct val="100000"/>
              </a:lnSpc>
              <a:spcBef>
                <a:spcPct val="0"/>
              </a:spcBef>
              <a:buFontTx/>
              <a:buNone/>
            </a:pPr>
            <a:r>
              <a:rPr lang="en-US" altLang="en-US" sz="1400">
                <a:latin typeface="Arial" panose="020B0604020202020204" pitchFamily="34" charset="0"/>
              </a:rPr>
              <a:t>Writing</a:t>
            </a:r>
          </a:p>
        </p:txBody>
      </p:sp>
    </p:spTree>
    <p:extLst>
      <p:ext uri="{BB962C8B-B14F-4D97-AF65-F5344CB8AC3E}">
        <p14:creationId xmlns:p14="http://schemas.microsoft.com/office/powerpoint/2010/main" val="156297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7"/>
          <p:cNvSpPr>
            <a:spLocks noGrp="1"/>
          </p:cNvSpPr>
          <p:nvPr>
            <p:ph type="title"/>
          </p:nvPr>
        </p:nvSpPr>
        <p:spPr>
          <a:xfrm>
            <a:off x="628650" y="1143000"/>
            <a:ext cx="7886700" cy="1066800"/>
          </a:xfrm>
        </p:spPr>
        <p:txBody>
          <a:bodyPr>
            <a:normAutofit/>
          </a:bodyPr>
          <a:lstStyle/>
          <a:p>
            <a:pPr eaLnBrk="1" hangingPunct="1"/>
            <a:r>
              <a:rPr lang="en-US" altLang="en-US" sz="3200" dirty="0"/>
              <a:t>How can you gain more life skills? </a:t>
            </a:r>
          </a:p>
        </p:txBody>
      </p:sp>
      <p:sp>
        <p:nvSpPr>
          <p:cNvPr id="9" name="Content Placeholder 8"/>
          <p:cNvSpPr>
            <a:spLocks noGrp="1"/>
          </p:cNvSpPr>
          <p:nvPr>
            <p:ph idx="1"/>
          </p:nvPr>
        </p:nvSpPr>
        <p:spPr>
          <a:xfrm>
            <a:off x="642938" y="2743200"/>
            <a:ext cx="7569884" cy="2514600"/>
          </a:xfrm>
        </p:spPr>
        <p:txBody>
          <a:bodyPr rtlCol="0">
            <a:normAutofit fontScale="92500" lnSpcReduction="10000"/>
          </a:bodyPr>
          <a:lstStyle/>
          <a:p>
            <a:pPr marL="0" indent="0" algn="ctr" eaLnBrk="1" fontAlgn="auto" hangingPunct="1">
              <a:spcAft>
                <a:spcPts val="0"/>
              </a:spcAft>
              <a:buFont typeface="Arial" panose="020B0604020202020204" pitchFamily="34" charset="0"/>
              <a:buNone/>
              <a:defRPr/>
            </a:pPr>
            <a:r>
              <a:rPr lang="en-US" sz="6600" dirty="0">
                <a:solidFill>
                  <a:schemeClr val="accent6"/>
                </a:solidFill>
                <a:latin typeface="Broadway" panose="04040905080B02020502" pitchFamily="82" charset="0"/>
              </a:rPr>
              <a:t>By going on </a:t>
            </a:r>
          </a:p>
          <a:p>
            <a:pPr marL="0" indent="0" algn="ctr" eaLnBrk="1" fontAlgn="auto" hangingPunct="1">
              <a:spcAft>
                <a:spcPts val="0"/>
              </a:spcAft>
              <a:buFont typeface="Arial" panose="020B0604020202020204" pitchFamily="34" charset="0"/>
              <a:buNone/>
              <a:defRPr/>
            </a:pPr>
            <a:r>
              <a:rPr lang="en-US" sz="6600" dirty="0">
                <a:solidFill>
                  <a:schemeClr val="accent6"/>
                </a:solidFill>
                <a:latin typeface="Broadway" panose="04040905080B02020502" pitchFamily="82" charset="0"/>
              </a:rPr>
              <a:t>4-H Trips &amp; Conferences! </a:t>
            </a:r>
          </a:p>
        </p:txBody>
      </p:sp>
      <p:sp>
        <p:nvSpPr>
          <p:cNvPr id="7" name="Footer Placeholder 6"/>
          <p:cNvSpPr>
            <a:spLocks noGrp="1"/>
          </p:cNvSpPr>
          <p:nvPr>
            <p:ph type="ftr" sz="quarter" idx="11"/>
          </p:nvPr>
        </p:nvSpPr>
        <p:spPr/>
        <p:txBody>
          <a:bodyPr/>
          <a:lstStyle/>
          <a:p>
            <a:pPr>
              <a:defRPr/>
            </a:pPr>
            <a:r>
              <a:rPr lang="en-US"/>
              <a:t>Purdue University is an Equal Opportunity/Equal Access institution.</a:t>
            </a:r>
            <a:endParaRPr lang="en-US" sz="1400"/>
          </a:p>
        </p:txBody>
      </p:sp>
    </p:spTree>
    <p:extLst>
      <p:ext uri="{BB962C8B-B14F-4D97-AF65-F5344CB8AC3E}">
        <p14:creationId xmlns:p14="http://schemas.microsoft.com/office/powerpoint/2010/main" val="31693942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700">
                <a:latin typeface="Arial" panose="020B0604020202020204" pitchFamily="34" charset="0"/>
              </a:rPr>
              <a:t>Purdue University is an Equal Opportunity/Equal Access institution.</a:t>
            </a:r>
            <a:endParaRPr lang="en-US" altLang="en-US" sz="1400">
              <a:latin typeface="Arial" panose="020B0604020202020204" pitchFamily="34" charset="0"/>
            </a:endParaRPr>
          </a:p>
        </p:txBody>
      </p:sp>
      <p:sp>
        <p:nvSpPr>
          <p:cNvPr id="55300" name="Text Box 6"/>
          <p:cNvSpPr txBox="1">
            <a:spLocks noChangeArrowheads="1"/>
          </p:cNvSpPr>
          <p:nvPr/>
        </p:nvSpPr>
        <p:spPr bwMode="auto">
          <a:xfrm>
            <a:off x="990600" y="1981200"/>
            <a:ext cx="2667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50000"/>
              </a:spcBef>
              <a:buFontTx/>
              <a:buNone/>
            </a:pPr>
            <a:r>
              <a:rPr lang="en-US" altLang="en-US" sz="2400">
                <a:latin typeface="Arial" panose="020B0604020202020204" pitchFamily="34" charset="0"/>
              </a:rPr>
              <a:t>Resume Worksheet</a:t>
            </a:r>
          </a:p>
        </p:txBody>
      </p:sp>
      <p:pic>
        <p:nvPicPr>
          <p:cNvPr id="5" name="Content Placeholder 4">
            <a:extLst>
              <a:ext uri="{FF2B5EF4-FFF2-40B4-BE49-F238E27FC236}">
                <a16:creationId xmlns:a16="http://schemas.microsoft.com/office/drawing/2014/main" id="{0EB55B2B-C860-442F-B00C-1E4BD882186D}"/>
              </a:ext>
            </a:extLst>
          </p:cNvPr>
          <p:cNvPicPr>
            <a:picLocks noGrp="1" noChangeAspect="1"/>
          </p:cNvPicPr>
          <p:nvPr>
            <p:ph/>
          </p:nvPr>
        </p:nvPicPr>
        <p:blipFill>
          <a:blip r:embed="rId2"/>
          <a:stretch>
            <a:fillRect/>
          </a:stretch>
        </p:blipFill>
        <p:spPr>
          <a:xfrm>
            <a:off x="3028950" y="680206"/>
            <a:ext cx="4844405" cy="5516462"/>
          </a:xfrm>
        </p:spPr>
      </p:pic>
    </p:spTree>
    <p:extLst>
      <p:ext uri="{BB962C8B-B14F-4D97-AF65-F5344CB8AC3E}">
        <p14:creationId xmlns:p14="http://schemas.microsoft.com/office/powerpoint/2010/main" val="21552419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685800" y="822560"/>
            <a:ext cx="7772400" cy="762000"/>
          </a:xfrm>
        </p:spPr>
        <p:txBody>
          <a:bodyPr/>
          <a:lstStyle/>
          <a:p>
            <a:pPr eaLnBrk="1" hangingPunct="1"/>
            <a:r>
              <a:rPr lang="en-US" altLang="en-US" dirty="0"/>
              <a:t>List Examples under Life Skill</a:t>
            </a:r>
          </a:p>
        </p:txBody>
      </p:sp>
      <p:sp>
        <p:nvSpPr>
          <p:cNvPr id="125955" name="Rectangle 3"/>
          <p:cNvSpPr>
            <a:spLocks noGrp="1" noChangeArrowheads="1"/>
          </p:cNvSpPr>
          <p:nvPr>
            <p:ph type="body" sz="half" idx="1"/>
          </p:nvPr>
        </p:nvSpPr>
        <p:spPr>
          <a:xfrm>
            <a:off x="685800" y="1524000"/>
            <a:ext cx="7459910" cy="4572000"/>
          </a:xfrm>
        </p:spPr>
        <p:txBody>
          <a:bodyPr/>
          <a:lstStyle/>
          <a:p>
            <a:pPr>
              <a:buNone/>
            </a:pPr>
            <a:r>
              <a:rPr lang="en-US" altLang="en-US" b="1" dirty="0">
                <a:solidFill>
                  <a:schemeClr val="tx1"/>
                </a:solidFill>
              </a:rPr>
              <a:t>Scholarship Category Applying for: </a:t>
            </a:r>
            <a:r>
              <a:rPr lang="en-US" altLang="en-US" sz="1800" b="1" u="sng" dirty="0">
                <a:solidFill>
                  <a:schemeClr val="tx1"/>
                </a:solidFill>
                <a:latin typeface="MS PMincho" panose="02020600040205080304" pitchFamily="18" charset="-128"/>
                <a:ea typeface="MS PMincho" panose="02020600040205080304" pitchFamily="18" charset="-128"/>
              </a:rPr>
              <a:t>Animal Science- Meat and Milk Production Category</a:t>
            </a:r>
          </a:p>
          <a:p>
            <a:pPr eaLnBrk="1" hangingPunct="1">
              <a:buFontTx/>
              <a:buNone/>
            </a:pPr>
            <a:r>
              <a:rPr lang="en-US" altLang="en-US" b="1" dirty="0">
                <a:solidFill>
                  <a:schemeClr val="tx1"/>
                </a:solidFill>
              </a:rPr>
              <a:t>Life Skill: </a:t>
            </a:r>
            <a:r>
              <a:rPr lang="en-US" altLang="en-US" sz="1800" b="1" u="sng" dirty="0">
                <a:solidFill>
                  <a:schemeClr val="tx1"/>
                </a:solidFill>
                <a:latin typeface="MS PMincho" panose="02020600040205080304" pitchFamily="18" charset="-128"/>
                <a:ea typeface="MS PMincho" panose="02020600040205080304" pitchFamily="18" charset="-128"/>
              </a:rPr>
              <a:t>Planning/Organizing </a:t>
            </a:r>
            <a:endParaRPr lang="en-US" altLang="en-US" b="1" u="sng" dirty="0">
              <a:solidFill>
                <a:schemeClr val="tx1"/>
              </a:solidFill>
              <a:latin typeface="MS PMincho" panose="02020600040205080304" pitchFamily="18" charset="-128"/>
              <a:ea typeface="MS PMincho" panose="02020600040205080304" pitchFamily="18" charset="-128"/>
            </a:endParaRPr>
          </a:p>
        </p:txBody>
      </p:sp>
      <p:sp>
        <p:nvSpPr>
          <p:cNvPr id="56340" name="Footer Placeholder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700">
                <a:latin typeface="Arial" panose="020B0604020202020204" pitchFamily="34" charset="0"/>
              </a:rPr>
              <a:t>Purdue University is an Equal Opportunity/Equal Access institution.</a:t>
            </a:r>
            <a:endParaRPr lang="en-US" altLang="en-US" sz="1400">
              <a:latin typeface="Arial" panose="020B0604020202020204" pitchFamily="34" charset="0"/>
            </a:endParaRPr>
          </a:p>
        </p:txBody>
      </p:sp>
      <p:pic>
        <p:nvPicPr>
          <p:cNvPr id="7" name="Content Placeholder 6">
            <a:extLst>
              <a:ext uri="{FF2B5EF4-FFF2-40B4-BE49-F238E27FC236}">
                <a16:creationId xmlns:a16="http://schemas.microsoft.com/office/drawing/2014/main" id="{CBC6BAE5-3DA5-4F75-92FB-E12B5805ED77}"/>
              </a:ext>
            </a:extLst>
          </p:cNvPr>
          <p:cNvPicPr>
            <a:picLocks noGrp="1" noChangeAspect="1"/>
          </p:cNvPicPr>
          <p:nvPr>
            <p:ph sz="quarter" idx="2"/>
          </p:nvPr>
        </p:nvPicPr>
        <p:blipFill>
          <a:blip r:embed="rId2"/>
          <a:stretch>
            <a:fillRect/>
          </a:stretch>
        </p:blipFill>
        <p:spPr>
          <a:xfrm>
            <a:off x="1378001" y="2896999"/>
            <a:ext cx="5747716" cy="3128654"/>
          </a:xfrm>
        </p:spPr>
      </p:pic>
    </p:spTree>
    <p:extLst>
      <p:ext uri="{BB962C8B-B14F-4D97-AF65-F5344CB8AC3E}">
        <p14:creationId xmlns:p14="http://schemas.microsoft.com/office/powerpoint/2010/main" val="2831910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59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595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595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4" grpId="0"/>
      <p:bldP spid="12595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28650" y="1066800"/>
            <a:ext cx="7886700" cy="1143000"/>
          </a:xfrm>
        </p:spPr>
        <p:txBody>
          <a:bodyPr/>
          <a:lstStyle/>
          <a:p>
            <a:pPr eaLnBrk="1" hangingPunct="1"/>
            <a:r>
              <a:rPr lang="en-US" altLang="en-US" sz="3600" dirty="0"/>
              <a:t>Now Turn Examples into WOW Statements</a:t>
            </a:r>
          </a:p>
        </p:txBody>
      </p:sp>
      <p:sp>
        <p:nvSpPr>
          <p:cNvPr id="57347" name="Rectangle 3"/>
          <p:cNvSpPr>
            <a:spLocks noGrp="1" noChangeArrowheads="1"/>
          </p:cNvSpPr>
          <p:nvPr>
            <p:ph idx="1"/>
          </p:nvPr>
        </p:nvSpPr>
        <p:spPr>
          <a:xfrm>
            <a:off x="685800" y="2514600"/>
            <a:ext cx="7772400" cy="3581400"/>
          </a:xfrm>
        </p:spPr>
        <p:txBody>
          <a:bodyPr/>
          <a:lstStyle/>
          <a:p>
            <a:pPr eaLnBrk="1" hangingPunct="1"/>
            <a:r>
              <a:rPr lang="en-US" altLang="en-US" dirty="0">
                <a:solidFill>
                  <a:schemeClr val="tx1"/>
                </a:solidFill>
              </a:rPr>
              <a:t>Need 5 bullet points (examples)</a:t>
            </a:r>
          </a:p>
          <a:p>
            <a:pPr eaLnBrk="1" hangingPunct="1"/>
            <a:r>
              <a:rPr lang="en-US" altLang="en-US" dirty="0">
                <a:solidFill>
                  <a:schemeClr val="tx1"/>
                </a:solidFill>
              </a:rPr>
              <a:t>1</a:t>
            </a:r>
            <a:r>
              <a:rPr lang="en-US" altLang="en-US" baseline="30000" dirty="0">
                <a:solidFill>
                  <a:schemeClr val="tx1"/>
                </a:solidFill>
              </a:rPr>
              <a:t>st</a:t>
            </a:r>
            <a:r>
              <a:rPr lang="en-US" altLang="en-US" dirty="0">
                <a:solidFill>
                  <a:schemeClr val="tx1"/>
                </a:solidFill>
              </a:rPr>
              <a:t> two bullets – project, bullet #3 – 4- other 4-H; last – school or home.</a:t>
            </a:r>
          </a:p>
          <a:p>
            <a:pPr eaLnBrk="1" hangingPunct="1"/>
            <a:r>
              <a:rPr lang="en-US" altLang="en-US" dirty="0">
                <a:solidFill>
                  <a:schemeClr val="tx1"/>
                </a:solidFill>
              </a:rPr>
              <a:t>Start with power (action) verb.</a:t>
            </a:r>
          </a:p>
          <a:p>
            <a:pPr eaLnBrk="1" hangingPunct="1"/>
            <a:r>
              <a:rPr lang="en-US" altLang="en-US" dirty="0">
                <a:solidFill>
                  <a:schemeClr val="tx1"/>
                </a:solidFill>
              </a:rPr>
              <a:t>Show results and numbers. </a:t>
            </a:r>
          </a:p>
          <a:p>
            <a:pPr eaLnBrk="1" hangingPunct="1"/>
            <a:r>
              <a:rPr lang="en-US" altLang="en-US" dirty="0">
                <a:solidFill>
                  <a:schemeClr val="tx1"/>
                </a:solidFill>
              </a:rPr>
              <a:t>Each bullet should include: topic, background, action verb &amp; results.</a:t>
            </a:r>
          </a:p>
        </p:txBody>
      </p:sp>
      <p:sp>
        <p:nvSpPr>
          <p:cNvPr id="57348"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700">
                <a:latin typeface="Arial" panose="020B0604020202020204" pitchFamily="34" charset="0"/>
              </a:rPr>
              <a:t>Purdue University is an Equal Opportunity/Equal Access institution.</a:t>
            </a:r>
            <a:endParaRPr lang="en-US" altLang="en-US" sz="1400">
              <a:latin typeface="Arial" panose="020B0604020202020204" pitchFamily="34" charset="0"/>
            </a:endParaRPr>
          </a:p>
        </p:txBody>
      </p:sp>
    </p:spTree>
    <p:extLst>
      <p:ext uri="{BB962C8B-B14F-4D97-AF65-F5344CB8AC3E}">
        <p14:creationId xmlns:p14="http://schemas.microsoft.com/office/powerpoint/2010/main" val="9741341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628650" y="1066800"/>
            <a:ext cx="7886700" cy="838200"/>
          </a:xfrm>
        </p:spPr>
        <p:txBody>
          <a:bodyPr/>
          <a:lstStyle/>
          <a:p>
            <a:pPr eaLnBrk="1" hangingPunct="1"/>
            <a:r>
              <a:rPr lang="en-US" altLang="en-US"/>
              <a:t>Examples WOW Statements</a:t>
            </a:r>
          </a:p>
        </p:txBody>
      </p:sp>
      <p:sp>
        <p:nvSpPr>
          <p:cNvPr id="130051" name="Rectangle 3"/>
          <p:cNvSpPr>
            <a:spLocks noGrp="1" noChangeArrowheads="1"/>
          </p:cNvSpPr>
          <p:nvPr>
            <p:ph idx="1"/>
          </p:nvPr>
        </p:nvSpPr>
        <p:spPr>
          <a:xfrm>
            <a:off x="685800" y="2095500"/>
            <a:ext cx="7772400" cy="685800"/>
          </a:xfrm>
        </p:spPr>
        <p:txBody>
          <a:bodyPr/>
          <a:lstStyle/>
          <a:p>
            <a:pPr eaLnBrk="1" hangingPunct="1">
              <a:lnSpc>
                <a:spcPct val="80000"/>
              </a:lnSpc>
            </a:pPr>
            <a:r>
              <a:rPr lang="en-US" altLang="en-US" sz="2200" b="1" dirty="0">
                <a:solidFill>
                  <a:schemeClr val="tx1"/>
                </a:solidFill>
              </a:rPr>
              <a:t>Activity</a:t>
            </a:r>
            <a:r>
              <a:rPr lang="en-US" altLang="en-US" sz="2200" dirty="0">
                <a:solidFill>
                  <a:schemeClr val="tx1"/>
                </a:solidFill>
              </a:rPr>
              <a:t> – </a:t>
            </a:r>
            <a:r>
              <a:rPr lang="en-US" altLang="en-US" sz="2000" dirty="0">
                <a:solidFill>
                  <a:schemeClr val="tx1"/>
                </a:solidFill>
                <a:latin typeface="Arial" panose="020B0604020202020204" pitchFamily="34" charset="0"/>
                <a:cs typeface="Arial" panose="020B0604020202020204" pitchFamily="34" charset="0"/>
              </a:rPr>
              <a:t>Camp Counselor at </a:t>
            </a:r>
            <a:r>
              <a:rPr lang="en-US" altLang="en-US" sz="2000" dirty="0" err="1">
                <a:solidFill>
                  <a:schemeClr val="tx1"/>
                </a:solidFill>
                <a:latin typeface="Arial" panose="020B0604020202020204" pitchFamily="34" charset="0"/>
                <a:cs typeface="Arial" panose="020B0604020202020204" pitchFamily="34" charset="0"/>
              </a:rPr>
              <a:t>Shakamak</a:t>
            </a:r>
            <a:r>
              <a:rPr lang="en-US" altLang="en-US" sz="2000" dirty="0">
                <a:solidFill>
                  <a:schemeClr val="tx1"/>
                </a:solidFill>
                <a:latin typeface="Arial" panose="020B0604020202020204" pitchFamily="34" charset="0"/>
                <a:cs typeface="Arial" panose="020B0604020202020204" pitchFamily="34" charset="0"/>
              </a:rPr>
              <a:t>.  Led science class. (Life Skill- Teaching, Public Speaking, Mentoring)</a:t>
            </a:r>
          </a:p>
        </p:txBody>
      </p:sp>
      <p:sp>
        <p:nvSpPr>
          <p:cNvPr id="58372"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700">
                <a:latin typeface="Arial" panose="020B0604020202020204" pitchFamily="34" charset="0"/>
              </a:rPr>
              <a:t>Purdue University is an Equal Opportunity/Equal Access institution.</a:t>
            </a:r>
            <a:endParaRPr lang="en-US" altLang="en-US" sz="1400">
              <a:latin typeface="Arial" panose="020B0604020202020204" pitchFamily="34" charset="0"/>
            </a:endParaRPr>
          </a:p>
        </p:txBody>
      </p:sp>
      <p:sp>
        <p:nvSpPr>
          <p:cNvPr id="130052" name="Rectangle 4"/>
          <p:cNvSpPr>
            <a:spLocks noChangeArrowheads="1"/>
          </p:cNvSpPr>
          <p:nvPr/>
        </p:nvSpPr>
        <p:spPr bwMode="auto">
          <a:xfrm>
            <a:off x="609600" y="4800600"/>
            <a:ext cx="7772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20000"/>
              </a:spcBef>
              <a:buFontTx/>
              <a:buChar char="•"/>
            </a:pPr>
            <a:r>
              <a:rPr lang="en-US" altLang="en-US" sz="2200" b="1">
                <a:latin typeface="Arial" panose="020B0604020202020204" pitchFamily="34" charset="0"/>
              </a:rPr>
              <a:t>WOW </a:t>
            </a:r>
            <a:r>
              <a:rPr lang="en-US" altLang="en-US" sz="2200">
                <a:latin typeface="Arial" panose="020B0604020202020204" pitchFamily="34" charset="0"/>
              </a:rPr>
              <a:t>– Executed the daily routine of feeding, grooming and exercising my own horses, as well as maintaining clean stalls. The health of my horses is extremely important to me, and these activities help keep them at their best.</a:t>
            </a:r>
          </a:p>
          <a:p>
            <a:pPr eaLnBrk="1" hangingPunct="1">
              <a:lnSpc>
                <a:spcPct val="80000"/>
              </a:lnSpc>
              <a:spcBef>
                <a:spcPct val="20000"/>
              </a:spcBef>
              <a:buFontTx/>
              <a:buChar char="•"/>
            </a:pPr>
            <a:endParaRPr lang="en-US" altLang="en-US" sz="2200">
              <a:latin typeface="Arial" panose="020B0604020202020204" pitchFamily="34" charset="0"/>
            </a:endParaRPr>
          </a:p>
        </p:txBody>
      </p:sp>
      <p:sp>
        <p:nvSpPr>
          <p:cNvPr id="130053" name="Rectangle 5"/>
          <p:cNvSpPr>
            <a:spLocks noChangeArrowheads="1"/>
          </p:cNvSpPr>
          <p:nvPr/>
        </p:nvSpPr>
        <p:spPr bwMode="auto">
          <a:xfrm>
            <a:off x="600075" y="2838450"/>
            <a:ext cx="7772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20000"/>
              </a:spcBef>
              <a:buFontTx/>
              <a:buChar char="•"/>
            </a:pPr>
            <a:r>
              <a:rPr lang="en-US" altLang="en-US" sz="2200" b="1">
                <a:latin typeface="Arial" panose="020B0604020202020204" pitchFamily="34" charset="0"/>
              </a:rPr>
              <a:t>WOW </a:t>
            </a:r>
            <a:r>
              <a:rPr lang="en-US" altLang="en-US" sz="2200">
                <a:latin typeface="Arial" panose="020B0604020202020204" pitchFamily="34" charset="0"/>
              </a:rPr>
              <a:t>– Taught 95 4-H members in a 30 minute hands on learning activity about lift, thrust, drag and gravity using paper airplanes. </a:t>
            </a:r>
          </a:p>
        </p:txBody>
      </p:sp>
      <p:sp>
        <p:nvSpPr>
          <p:cNvPr id="130054" name="Rectangle 6"/>
          <p:cNvSpPr>
            <a:spLocks noChangeArrowheads="1"/>
          </p:cNvSpPr>
          <p:nvPr/>
        </p:nvSpPr>
        <p:spPr bwMode="auto">
          <a:xfrm>
            <a:off x="609600" y="41910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20000"/>
              </a:spcBef>
              <a:buFontTx/>
              <a:buChar char="•"/>
            </a:pPr>
            <a:r>
              <a:rPr lang="en-US" altLang="en-US" sz="2200" b="1">
                <a:latin typeface="Arial" panose="020B0604020202020204" pitchFamily="34" charset="0"/>
              </a:rPr>
              <a:t>Activity</a:t>
            </a:r>
            <a:r>
              <a:rPr lang="en-US" altLang="en-US" sz="2200">
                <a:latin typeface="Arial" panose="020B0604020202020204" pitchFamily="34" charset="0"/>
              </a:rPr>
              <a:t> - </a:t>
            </a:r>
            <a:r>
              <a:rPr lang="en-US" altLang="en-US" sz="2000">
                <a:latin typeface="Arial" panose="020B0604020202020204" pitchFamily="34" charset="0"/>
              </a:rPr>
              <a:t>Fed my animals daily. (Life Skill - Time Management)</a:t>
            </a:r>
          </a:p>
        </p:txBody>
      </p:sp>
    </p:spTree>
    <p:extLst>
      <p:ext uri="{BB962C8B-B14F-4D97-AF65-F5344CB8AC3E}">
        <p14:creationId xmlns:p14="http://schemas.microsoft.com/office/powerpoint/2010/main" val="3124351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0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0051">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005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005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0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0" grpId="0"/>
      <p:bldP spid="130051" grpId="0" build="p"/>
      <p:bldP spid="130052" grpId="0"/>
      <p:bldP spid="130053" grpId="0"/>
      <p:bldP spid="13005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628650" y="1143000"/>
            <a:ext cx="7886700" cy="685800"/>
          </a:xfrm>
        </p:spPr>
        <p:txBody>
          <a:bodyPr rtlCol="0">
            <a:normAutofit/>
          </a:bodyPr>
          <a:lstStyle/>
          <a:p>
            <a:pPr eaLnBrk="1" fontAlgn="auto" hangingPunct="1">
              <a:spcAft>
                <a:spcPts val="0"/>
              </a:spcAft>
              <a:defRPr/>
            </a:pPr>
            <a:r>
              <a:rPr lang="en-US" dirty="0"/>
              <a:t>Create WOW Statements</a:t>
            </a:r>
          </a:p>
        </p:txBody>
      </p:sp>
      <p:sp>
        <p:nvSpPr>
          <p:cNvPr id="129027" name="Rectangle 3"/>
          <p:cNvSpPr>
            <a:spLocks noGrp="1" noChangeArrowheads="1"/>
          </p:cNvSpPr>
          <p:nvPr>
            <p:ph idx="1"/>
          </p:nvPr>
        </p:nvSpPr>
        <p:spPr>
          <a:xfrm>
            <a:off x="685800" y="2133600"/>
            <a:ext cx="7772400" cy="838200"/>
          </a:xfrm>
        </p:spPr>
        <p:txBody>
          <a:bodyPr/>
          <a:lstStyle/>
          <a:p>
            <a:pPr eaLnBrk="1" hangingPunct="1"/>
            <a:r>
              <a:rPr lang="en-US" altLang="en-US" sz="2400" b="1" dirty="0">
                <a:solidFill>
                  <a:schemeClr val="tx1"/>
                </a:solidFill>
              </a:rPr>
              <a:t>Activity</a:t>
            </a:r>
            <a:r>
              <a:rPr lang="en-US" altLang="en-US" sz="2400" dirty="0">
                <a:solidFill>
                  <a:schemeClr val="tx1"/>
                </a:solidFill>
              </a:rPr>
              <a:t> - </a:t>
            </a:r>
            <a:r>
              <a:rPr lang="en-US" altLang="en-US" sz="1800" dirty="0">
                <a:solidFill>
                  <a:schemeClr val="tx1"/>
                </a:solidFill>
                <a:latin typeface="Arial" panose="020B0604020202020204" pitchFamily="34" charset="0"/>
                <a:cs typeface="Arial" panose="020B0604020202020204" pitchFamily="34" charset="0"/>
              </a:rPr>
              <a:t>Participated in Junior Leader Service Projects (Life Skill: Community Service, Volunteering).</a:t>
            </a:r>
          </a:p>
        </p:txBody>
      </p:sp>
      <p:sp>
        <p:nvSpPr>
          <p:cNvPr id="59396"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700">
                <a:latin typeface="Arial" panose="020B0604020202020204" pitchFamily="34" charset="0"/>
              </a:rPr>
              <a:t>Purdue University is an Equal Opportunity/Equal Access institution.</a:t>
            </a:r>
            <a:endParaRPr lang="en-US" altLang="en-US" sz="1400">
              <a:latin typeface="Arial" panose="020B0604020202020204" pitchFamily="34" charset="0"/>
            </a:endParaRPr>
          </a:p>
        </p:txBody>
      </p:sp>
      <p:sp>
        <p:nvSpPr>
          <p:cNvPr id="129028" name="Rectangle 4"/>
          <p:cNvSpPr>
            <a:spLocks noChangeArrowheads="1"/>
          </p:cNvSpPr>
          <p:nvPr/>
        </p:nvSpPr>
        <p:spPr bwMode="auto">
          <a:xfrm>
            <a:off x="685800" y="5105400"/>
            <a:ext cx="7772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20000"/>
              </a:spcBef>
              <a:buFontTx/>
              <a:buChar char="•"/>
            </a:pPr>
            <a:r>
              <a:rPr lang="en-US" altLang="en-US" sz="2400" b="1">
                <a:latin typeface="Arial" panose="020B0604020202020204" pitchFamily="34" charset="0"/>
              </a:rPr>
              <a:t>WOW</a:t>
            </a:r>
            <a:r>
              <a:rPr lang="en-US" altLang="en-US" sz="2400">
                <a:latin typeface="Arial" panose="020B0604020202020204" pitchFamily="34" charset="0"/>
              </a:rPr>
              <a:t> – </a:t>
            </a:r>
            <a:r>
              <a:rPr lang="en-US" altLang="en-US" sz="2200">
                <a:latin typeface="Arial" panose="020B0604020202020204" pitchFamily="34" charset="0"/>
              </a:rPr>
              <a:t>Scheduled events for 4-H, school, FFA, volunteer work, part-time job, and homework while maintaining an A-B average in school.</a:t>
            </a:r>
          </a:p>
        </p:txBody>
      </p:sp>
      <p:sp>
        <p:nvSpPr>
          <p:cNvPr id="129029" name="Rectangle 5"/>
          <p:cNvSpPr>
            <a:spLocks noChangeArrowheads="1"/>
          </p:cNvSpPr>
          <p:nvPr/>
        </p:nvSpPr>
        <p:spPr bwMode="auto">
          <a:xfrm>
            <a:off x="685800" y="2921000"/>
            <a:ext cx="7772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20000"/>
              </a:spcBef>
              <a:buFontTx/>
              <a:buChar char="•"/>
            </a:pPr>
            <a:r>
              <a:rPr lang="en-US" altLang="en-US" sz="2400" b="1">
                <a:latin typeface="Arial" panose="020B0604020202020204" pitchFamily="34" charset="0"/>
              </a:rPr>
              <a:t>WOW </a:t>
            </a:r>
            <a:r>
              <a:rPr lang="en-US" altLang="en-US" sz="2400">
                <a:latin typeface="Arial" panose="020B0604020202020204" pitchFamily="34" charset="0"/>
              </a:rPr>
              <a:t>– </a:t>
            </a:r>
            <a:r>
              <a:rPr lang="en-US" altLang="en-US" sz="2200">
                <a:latin typeface="Arial" panose="020B0604020202020204" pitchFamily="34" charset="0"/>
              </a:rPr>
              <a:t>Networked with the other Junior Leaders in Area 6 to make 80 birthday bags that could be distributed in all 8 counties for low income families to pick up at their local food pantries.</a:t>
            </a:r>
          </a:p>
        </p:txBody>
      </p:sp>
      <p:sp>
        <p:nvSpPr>
          <p:cNvPr id="129030" name="Rectangle 6"/>
          <p:cNvSpPr>
            <a:spLocks noChangeArrowheads="1"/>
          </p:cNvSpPr>
          <p:nvPr/>
        </p:nvSpPr>
        <p:spPr bwMode="auto">
          <a:xfrm>
            <a:off x="685800" y="43434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0000"/>
              </a:lnSpc>
              <a:spcBef>
                <a:spcPct val="20000"/>
              </a:spcBef>
              <a:buFontTx/>
              <a:buChar char="•"/>
            </a:pPr>
            <a:r>
              <a:rPr lang="en-US" altLang="en-US" sz="2400" b="1">
                <a:latin typeface="Arial" panose="020B0604020202020204" pitchFamily="34" charset="0"/>
              </a:rPr>
              <a:t>Activity</a:t>
            </a:r>
            <a:r>
              <a:rPr lang="en-US" altLang="en-US" sz="2400">
                <a:latin typeface="Arial" panose="020B0604020202020204" pitchFamily="34" charset="0"/>
              </a:rPr>
              <a:t> - </a:t>
            </a:r>
            <a:r>
              <a:rPr lang="en-US" altLang="en-US" sz="2000">
                <a:latin typeface="Arial" panose="020B0604020202020204" pitchFamily="34" charset="0"/>
              </a:rPr>
              <a:t>Coordinate 4-H and School Activities (Time Management skill)</a:t>
            </a:r>
            <a:endParaRPr lang="en-US" altLang="en-US" sz="2400">
              <a:latin typeface="Arial" panose="020B0604020202020204" pitchFamily="34" charset="0"/>
            </a:endParaRPr>
          </a:p>
        </p:txBody>
      </p:sp>
    </p:spTree>
    <p:extLst>
      <p:ext uri="{BB962C8B-B14F-4D97-AF65-F5344CB8AC3E}">
        <p14:creationId xmlns:p14="http://schemas.microsoft.com/office/powerpoint/2010/main" val="12117950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9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9027">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902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903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9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6" grpId="0"/>
      <p:bldP spid="129027" grpId="0" build="p"/>
      <p:bldP spid="129028" grpId="0"/>
      <p:bldP spid="129029" grpId="0"/>
      <p:bldP spid="12903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628650" y="681037"/>
            <a:ext cx="7886700" cy="700088"/>
          </a:xfrm>
        </p:spPr>
        <p:txBody>
          <a:bodyPr/>
          <a:lstStyle/>
          <a:p>
            <a:pPr eaLnBrk="1" hangingPunct="1"/>
            <a:r>
              <a:rPr lang="en-US" altLang="en-US" dirty="0"/>
              <a:t>Format Suggestions</a:t>
            </a:r>
          </a:p>
        </p:txBody>
      </p:sp>
      <p:sp>
        <p:nvSpPr>
          <p:cNvPr id="60419" name="Rectangle 3"/>
          <p:cNvSpPr>
            <a:spLocks noGrp="1" noChangeArrowheads="1"/>
          </p:cNvSpPr>
          <p:nvPr>
            <p:ph idx="1"/>
          </p:nvPr>
        </p:nvSpPr>
        <p:spPr>
          <a:xfrm>
            <a:off x="628650" y="1468073"/>
            <a:ext cx="7886700" cy="4888277"/>
          </a:xfrm>
        </p:spPr>
        <p:txBody>
          <a:bodyPr>
            <a:normAutofit fontScale="70000" lnSpcReduction="20000"/>
          </a:bodyPr>
          <a:lstStyle/>
          <a:p>
            <a:pPr eaLnBrk="1" hangingPunct="1">
              <a:lnSpc>
                <a:spcPct val="80000"/>
              </a:lnSpc>
            </a:pPr>
            <a:r>
              <a:rPr lang="en-US" altLang="en-US" sz="2400" dirty="0">
                <a:solidFill>
                  <a:schemeClr val="tx1"/>
                </a:solidFill>
              </a:rPr>
              <a:t>Top: Name, Address, Phone Number</a:t>
            </a:r>
          </a:p>
          <a:p>
            <a:pPr marL="0" indent="0" eaLnBrk="1" hangingPunct="1">
              <a:lnSpc>
                <a:spcPct val="80000"/>
              </a:lnSpc>
              <a:buNone/>
            </a:pPr>
            <a:endParaRPr lang="en-US" altLang="en-US" sz="2400" dirty="0">
              <a:solidFill>
                <a:schemeClr val="tx1"/>
              </a:solidFill>
            </a:endParaRPr>
          </a:p>
          <a:p>
            <a:pPr eaLnBrk="1" hangingPunct="1">
              <a:lnSpc>
                <a:spcPct val="80000"/>
              </a:lnSpc>
            </a:pPr>
            <a:r>
              <a:rPr lang="en-US" altLang="en-US" sz="2400" dirty="0">
                <a:solidFill>
                  <a:schemeClr val="tx1"/>
                </a:solidFill>
              </a:rPr>
              <a:t>Skills should stand out</a:t>
            </a:r>
          </a:p>
          <a:p>
            <a:pPr eaLnBrk="1" hangingPunct="1">
              <a:lnSpc>
                <a:spcPct val="80000"/>
              </a:lnSpc>
            </a:pPr>
            <a:endParaRPr lang="en-US" altLang="en-US" sz="2400" dirty="0">
              <a:solidFill>
                <a:schemeClr val="tx1"/>
              </a:solidFill>
            </a:endParaRPr>
          </a:p>
          <a:p>
            <a:pPr marL="274320" eaLnBrk="1" hangingPunct="1">
              <a:lnSpc>
                <a:spcPct val="120000"/>
              </a:lnSpc>
              <a:spcAft>
                <a:spcPts val="600"/>
              </a:spcAft>
            </a:pPr>
            <a:r>
              <a:rPr lang="en-US" altLang="en-US" sz="2400" dirty="0">
                <a:solidFill>
                  <a:schemeClr val="tx1"/>
                </a:solidFill>
              </a:rPr>
              <a:t>Font large enough to read (Font size must be a minimum of 10 point.) (prefer – Arial)</a:t>
            </a:r>
          </a:p>
          <a:p>
            <a:pPr marL="0" indent="0" eaLnBrk="1" hangingPunct="1">
              <a:lnSpc>
                <a:spcPct val="80000"/>
              </a:lnSpc>
              <a:buNone/>
            </a:pPr>
            <a:endParaRPr lang="en-US" altLang="en-US" sz="2400" dirty="0">
              <a:solidFill>
                <a:schemeClr val="tx1"/>
              </a:solidFill>
            </a:endParaRPr>
          </a:p>
          <a:p>
            <a:pPr eaLnBrk="1" hangingPunct="1">
              <a:lnSpc>
                <a:spcPct val="80000"/>
              </a:lnSpc>
            </a:pPr>
            <a:r>
              <a:rPr lang="en-US" altLang="en-US" sz="2400" dirty="0">
                <a:solidFill>
                  <a:schemeClr val="tx1"/>
                </a:solidFill>
              </a:rPr>
              <a:t>Can only be 2 pages</a:t>
            </a:r>
          </a:p>
          <a:p>
            <a:pPr marL="0" indent="0" eaLnBrk="1" hangingPunct="1">
              <a:lnSpc>
                <a:spcPct val="80000"/>
              </a:lnSpc>
              <a:buNone/>
            </a:pPr>
            <a:endParaRPr lang="en-US" altLang="en-US" sz="2400" dirty="0">
              <a:solidFill>
                <a:schemeClr val="tx1"/>
              </a:solidFill>
            </a:endParaRPr>
          </a:p>
          <a:p>
            <a:pPr eaLnBrk="1" hangingPunct="1">
              <a:lnSpc>
                <a:spcPct val="80000"/>
              </a:lnSpc>
            </a:pPr>
            <a:r>
              <a:rPr lang="en-US" altLang="en-US" sz="2400" dirty="0">
                <a:solidFill>
                  <a:schemeClr val="tx1"/>
                </a:solidFill>
              </a:rPr>
              <a:t>Goals - include a short term and long term</a:t>
            </a:r>
          </a:p>
          <a:p>
            <a:pPr marL="0" indent="0" eaLnBrk="1" hangingPunct="1">
              <a:lnSpc>
                <a:spcPct val="80000"/>
              </a:lnSpc>
              <a:buNone/>
            </a:pPr>
            <a:endParaRPr lang="en-US" altLang="en-US" sz="2400" dirty="0">
              <a:solidFill>
                <a:schemeClr val="tx1"/>
              </a:solidFill>
            </a:endParaRPr>
          </a:p>
          <a:p>
            <a:pPr eaLnBrk="1" hangingPunct="1">
              <a:lnSpc>
                <a:spcPct val="120000"/>
              </a:lnSpc>
            </a:pPr>
            <a:r>
              <a:rPr lang="en-US" altLang="en-US" sz="2400" dirty="0">
                <a:solidFill>
                  <a:schemeClr val="tx1"/>
                </a:solidFill>
              </a:rPr>
              <a:t>Awards - keep to minimum and only what is project related.  Remember: </a:t>
            </a:r>
            <a:r>
              <a:rPr lang="en-US" altLang="en-US" sz="2400" i="1" dirty="0">
                <a:solidFill>
                  <a:schemeClr val="tx1"/>
                </a:solidFill>
              </a:rPr>
              <a:t>Review team wants to know what you learned </a:t>
            </a:r>
            <a:r>
              <a:rPr lang="en-US" altLang="en-US" sz="2400" b="1" i="1" u="sng" dirty="0">
                <a:solidFill>
                  <a:schemeClr val="tx1"/>
                </a:solidFill>
              </a:rPr>
              <a:t>not</a:t>
            </a:r>
            <a:r>
              <a:rPr lang="en-US" altLang="en-US" sz="2400" i="1" dirty="0">
                <a:solidFill>
                  <a:schemeClr val="tx1"/>
                </a:solidFill>
              </a:rPr>
              <a:t> what you earned</a:t>
            </a:r>
          </a:p>
          <a:p>
            <a:pPr marL="0" indent="0" eaLnBrk="1" hangingPunct="1">
              <a:lnSpc>
                <a:spcPct val="80000"/>
              </a:lnSpc>
              <a:buNone/>
            </a:pPr>
            <a:endParaRPr lang="en-US" altLang="en-US" sz="2400" i="1" dirty="0">
              <a:solidFill>
                <a:schemeClr val="tx1"/>
              </a:solidFill>
            </a:endParaRPr>
          </a:p>
          <a:p>
            <a:pPr eaLnBrk="1" hangingPunct="1">
              <a:lnSpc>
                <a:spcPct val="80000"/>
              </a:lnSpc>
            </a:pPr>
            <a:r>
              <a:rPr lang="en-US" altLang="en-US" sz="2400" dirty="0">
                <a:solidFill>
                  <a:schemeClr val="tx1"/>
                </a:solidFill>
              </a:rPr>
              <a:t>Put strongest skill first and 2</a:t>
            </a:r>
            <a:r>
              <a:rPr lang="en-US" altLang="en-US" sz="2400" baseline="30000" dirty="0">
                <a:solidFill>
                  <a:schemeClr val="tx1"/>
                </a:solidFill>
              </a:rPr>
              <a:t>nd</a:t>
            </a:r>
            <a:r>
              <a:rPr lang="en-US" altLang="en-US" sz="2400" dirty="0">
                <a:solidFill>
                  <a:schemeClr val="tx1"/>
                </a:solidFill>
              </a:rPr>
              <a:t> strongest last with weakest in the middle</a:t>
            </a:r>
          </a:p>
        </p:txBody>
      </p:sp>
      <p:sp>
        <p:nvSpPr>
          <p:cNvPr id="6042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700">
                <a:latin typeface="Arial" panose="020B0604020202020204" pitchFamily="34" charset="0"/>
              </a:rPr>
              <a:t>Purdue University is an Equal Opportunity/Equal Access institution.</a:t>
            </a:r>
            <a:endParaRPr lang="en-US" altLang="en-US" sz="1400">
              <a:latin typeface="Arial" panose="020B0604020202020204" pitchFamily="34" charset="0"/>
            </a:endParaRPr>
          </a:p>
        </p:txBody>
      </p:sp>
    </p:spTree>
    <p:extLst>
      <p:ext uri="{BB962C8B-B14F-4D97-AF65-F5344CB8AC3E}">
        <p14:creationId xmlns:p14="http://schemas.microsoft.com/office/powerpoint/2010/main" val="33241845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84464" y="762000"/>
            <a:ext cx="7924800" cy="1066800"/>
          </a:xfrm>
        </p:spPr>
        <p:txBody>
          <a:bodyPr>
            <a:normAutofit fontScale="90000"/>
          </a:bodyPr>
          <a:lstStyle/>
          <a:p>
            <a:pPr eaLnBrk="1" hangingPunct="1"/>
            <a:r>
              <a:rPr lang="en-US" altLang="en-US" sz="3600" dirty="0"/>
              <a:t>Good Example – Power Verbs are bolded</a:t>
            </a:r>
          </a:p>
        </p:txBody>
      </p:sp>
      <p:sp>
        <p:nvSpPr>
          <p:cNvPr id="61443"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700">
                <a:latin typeface="Arial" panose="020B0604020202020204" pitchFamily="34" charset="0"/>
              </a:rPr>
              <a:t>Purdue University is an Equal Opportunity/Equal Access institution.</a:t>
            </a:r>
            <a:endParaRPr lang="en-US" altLang="en-US" sz="1400">
              <a:latin typeface="Arial" panose="020B0604020202020204" pitchFamily="34" charset="0"/>
            </a:endParaRPr>
          </a:p>
        </p:txBody>
      </p:sp>
      <p:pic>
        <p:nvPicPr>
          <p:cNvPr id="61444" name="Picture 4" descr="taylor-bold-power-verb"/>
          <p:cNvPicPr>
            <a:picLocks noChangeAspect="1" noChangeArrowheads="1"/>
          </p:cNvPicPr>
          <p:nvPr/>
        </p:nvPicPr>
        <p:blipFill>
          <a:blip r:embed="rId2">
            <a:extLst>
              <a:ext uri="{28A0092B-C50C-407E-A947-70E740481C1C}">
                <a14:useLocalDpi xmlns:a14="http://schemas.microsoft.com/office/drawing/2010/main" val="0"/>
              </a:ext>
            </a:extLst>
          </a:blip>
          <a:srcRect t="15503"/>
          <a:stretch>
            <a:fillRect/>
          </a:stretch>
        </p:blipFill>
        <p:spPr bwMode="auto">
          <a:xfrm>
            <a:off x="1149292" y="1894583"/>
            <a:ext cx="6367521" cy="446176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3851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609600" y="762000"/>
            <a:ext cx="7924800" cy="1066800"/>
          </a:xfrm>
        </p:spPr>
        <p:txBody>
          <a:bodyPr/>
          <a:lstStyle/>
          <a:p>
            <a:pPr eaLnBrk="1" hangingPunct="1"/>
            <a:r>
              <a:rPr lang="en-US" altLang="en-US" sz="3600" dirty="0"/>
              <a:t>Bad Example – Not Concise </a:t>
            </a:r>
          </a:p>
        </p:txBody>
      </p:sp>
      <p:sp>
        <p:nvSpPr>
          <p:cNvPr id="62467"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700">
                <a:latin typeface="Arial" panose="020B0604020202020204" pitchFamily="34" charset="0"/>
              </a:rPr>
              <a:t>Purdue University is an Equal Opportunity/Equal Access institution.</a:t>
            </a:r>
            <a:endParaRPr lang="en-US" altLang="en-US" sz="1400">
              <a:latin typeface="Arial" panose="020B0604020202020204" pitchFamily="34" charset="0"/>
            </a:endParaRPr>
          </a:p>
        </p:txBody>
      </p:sp>
      <p:pic>
        <p:nvPicPr>
          <p:cNvPr id="6246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3435" y="1828800"/>
            <a:ext cx="8777129" cy="375132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66190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685800" y="1295400"/>
            <a:ext cx="8458200" cy="1066800"/>
          </a:xfrm>
        </p:spPr>
        <p:txBody>
          <a:bodyPr/>
          <a:lstStyle/>
          <a:p>
            <a:pPr eaLnBrk="1" hangingPunct="1"/>
            <a:r>
              <a:rPr lang="en-US" altLang="en-US"/>
              <a:t>Bad Example – No WOW &amp; Errors</a:t>
            </a:r>
          </a:p>
        </p:txBody>
      </p:sp>
      <p:sp>
        <p:nvSpPr>
          <p:cNvPr id="63491"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700">
                <a:latin typeface="Arial" panose="020B0604020202020204" pitchFamily="34" charset="0"/>
              </a:rPr>
              <a:t>Purdue University is an Equal Opportunity/Equal Access institution.</a:t>
            </a:r>
            <a:endParaRPr lang="en-US" altLang="en-US" sz="1400">
              <a:latin typeface="Arial" panose="020B0604020202020204" pitchFamily="34" charset="0"/>
            </a:endParaRPr>
          </a:p>
        </p:txBody>
      </p:sp>
      <p:pic>
        <p:nvPicPr>
          <p:cNvPr id="63492" name="Picture 4" descr="resume-prob-no-wow"/>
          <p:cNvPicPr>
            <a:picLocks noChangeAspect="1" noChangeArrowheads="1"/>
          </p:cNvPicPr>
          <p:nvPr/>
        </p:nvPicPr>
        <p:blipFill>
          <a:blip r:embed="rId2">
            <a:extLst>
              <a:ext uri="{28A0092B-C50C-407E-A947-70E740481C1C}">
                <a14:useLocalDpi xmlns:a14="http://schemas.microsoft.com/office/drawing/2010/main" val="0"/>
              </a:ext>
            </a:extLst>
          </a:blip>
          <a:srcRect t="52489"/>
          <a:stretch>
            <a:fillRect/>
          </a:stretch>
        </p:blipFill>
        <p:spPr bwMode="auto">
          <a:xfrm>
            <a:off x="990600" y="2286000"/>
            <a:ext cx="7419975" cy="337978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4790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685800" y="1018563"/>
            <a:ext cx="7924800" cy="1066800"/>
          </a:xfrm>
        </p:spPr>
        <p:txBody>
          <a:bodyPr/>
          <a:lstStyle/>
          <a:p>
            <a:pPr eaLnBrk="1" hangingPunct="1"/>
            <a:r>
              <a:rPr lang="en-US" altLang="en-US" dirty="0"/>
              <a:t>Good Example – Goals &amp; Honors</a:t>
            </a:r>
          </a:p>
        </p:txBody>
      </p:sp>
      <p:sp>
        <p:nvSpPr>
          <p:cNvPr id="64515"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700">
                <a:latin typeface="Arial" panose="020B0604020202020204" pitchFamily="34" charset="0"/>
              </a:rPr>
              <a:t>Purdue University is an Equal Opportunity/Equal Access institution.</a:t>
            </a:r>
            <a:endParaRPr lang="en-US" altLang="en-US" sz="1400">
              <a:latin typeface="Arial" panose="020B0604020202020204" pitchFamily="34" charset="0"/>
            </a:endParaRPr>
          </a:p>
        </p:txBody>
      </p:sp>
      <p:pic>
        <p:nvPicPr>
          <p:cNvPr id="6451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6722" y="2155972"/>
            <a:ext cx="8013878" cy="33726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568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7"/>
          <p:cNvSpPr>
            <a:spLocks noGrp="1"/>
          </p:cNvSpPr>
          <p:nvPr>
            <p:ph type="title"/>
          </p:nvPr>
        </p:nvSpPr>
        <p:spPr>
          <a:xfrm>
            <a:off x="628650" y="1066800"/>
            <a:ext cx="7886700" cy="1066800"/>
          </a:xfrm>
        </p:spPr>
        <p:txBody>
          <a:bodyPr/>
          <a:lstStyle/>
          <a:p>
            <a:pPr eaLnBrk="1" hangingPunct="1"/>
            <a:r>
              <a:rPr lang="en-US" altLang="en-US" b="1"/>
              <a:t>4-H Trips</a:t>
            </a:r>
          </a:p>
        </p:txBody>
      </p:sp>
      <p:sp>
        <p:nvSpPr>
          <p:cNvPr id="9" name="Content Placeholder 8"/>
          <p:cNvSpPr>
            <a:spLocks noGrp="1"/>
          </p:cNvSpPr>
          <p:nvPr>
            <p:ph idx="1"/>
          </p:nvPr>
        </p:nvSpPr>
        <p:spPr>
          <a:xfrm>
            <a:off x="628650" y="2133600"/>
            <a:ext cx="7550616" cy="4043363"/>
          </a:xfrm>
        </p:spPr>
        <p:txBody>
          <a:bodyPr rtlCol="0">
            <a:normAutofit/>
          </a:bodyPr>
          <a:lstStyle/>
          <a:p>
            <a:pPr eaLnBrk="1" fontAlgn="auto" hangingPunct="1">
              <a:spcAft>
                <a:spcPts val="0"/>
              </a:spcAft>
              <a:defRPr/>
            </a:pPr>
            <a:r>
              <a:rPr lang="en-US" dirty="0">
                <a:solidFill>
                  <a:schemeClr val="tx1"/>
                </a:solidFill>
              </a:rPr>
              <a:t>Types of Trips</a:t>
            </a:r>
          </a:p>
          <a:p>
            <a:pPr lvl="1" eaLnBrk="1" fontAlgn="auto" hangingPunct="1">
              <a:spcAft>
                <a:spcPts val="0"/>
              </a:spcAft>
              <a:defRPr/>
            </a:pPr>
            <a:r>
              <a:rPr lang="en-US" dirty="0">
                <a:solidFill>
                  <a:schemeClr val="tx1"/>
                </a:solidFill>
              </a:rPr>
              <a:t>Trips that are just for Boone County 4-H members.</a:t>
            </a:r>
          </a:p>
          <a:p>
            <a:pPr lvl="1" eaLnBrk="1" fontAlgn="auto" hangingPunct="1">
              <a:spcAft>
                <a:spcPts val="0"/>
              </a:spcAft>
              <a:defRPr/>
            </a:pPr>
            <a:r>
              <a:rPr lang="en-US" dirty="0">
                <a:solidFill>
                  <a:schemeClr val="tx1"/>
                </a:solidFill>
              </a:rPr>
              <a:t>Trips that are just for Indiana 4-H Members.</a:t>
            </a:r>
          </a:p>
          <a:p>
            <a:pPr lvl="1" eaLnBrk="1" fontAlgn="auto" hangingPunct="1">
              <a:spcAft>
                <a:spcPts val="0"/>
              </a:spcAft>
              <a:defRPr/>
            </a:pPr>
            <a:r>
              <a:rPr lang="en-US" dirty="0">
                <a:solidFill>
                  <a:schemeClr val="tx1"/>
                </a:solidFill>
              </a:rPr>
              <a:t>Trips that 4-H members from across the nation go to.</a:t>
            </a:r>
          </a:p>
          <a:p>
            <a:pPr eaLnBrk="1" fontAlgn="auto" hangingPunct="1">
              <a:spcAft>
                <a:spcPts val="0"/>
              </a:spcAft>
              <a:defRPr/>
            </a:pPr>
            <a:r>
              <a:rPr lang="en-US" dirty="0">
                <a:solidFill>
                  <a:schemeClr val="tx1"/>
                </a:solidFill>
              </a:rPr>
              <a:t>How do you get to go on these trips? </a:t>
            </a:r>
          </a:p>
          <a:p>
            <a:pPr lvl="1" eaLnBrk="1" fontAlgn="auto" hangingPunct="1">
              <a:spcAft>
                <a:spcPts val="0"/>
              </a:spcAft>
              <a:defRPr/>
            </a:pPr>
            <a:r>
              <a:rPr lang="en-US" dirty="0">
                <a:solidFill>
                  <a:schemeClr val="tx1"/>
                </a:solidFill>
              </a:rPr>
              <a:t>Apply using the Boone County 4-H Trip Applications </a:t>
            </a:r>
          </a:p>
          <a:p>
            <a:pPr eaLnBrk="1" fontAlgn="auto" hangingPunct="1">
              <a:spcAft>
                <a:spcPts val="0"/>
              </a:spcAft>
              <a:defRPr/>
            </a:pPr>
            <a:r>
              <a:rPr lang="en-US" dirty="0">
                <a:solidFill>
                  <a:schemeClr val="tx1"/>
                </a:solidFill>
              </a:rPr>
              <a:t>How much does it cost? </a:t>
            </a:r>
          </a:p>
          <a:p>
            <a:pPr lvl="1" eaLnBrk="1" fontAlgn="auto" hangingPunct="1">
              <a:spcAft>
                <a:spcPts val="0"/>
              </a:spcAft>
              <a:defRPr/>
            </a:pPr>
            <a:r>
              <a:rPr lang="en-US" dirty="0">
                <a:solidFill>
                  <a:schemeClr val="tx1"/>
                </a:solidFill>
              </a:rPr>
              <a:t>Trip expenses differ based on the trip. Some are free, but most are at a reduced cost to Boone County 4-H members because of Boone County 4-H Boosters Club. </a:t>
            </a:r>
          </a:p>
        </p:txBody>
      </p:sp>
      <p:sp>
        <p:nvSpPr>
          <p:cNvPr id="7" name="Footer Placeholder 6"/>
          <p:cNvSpPr>
            <a:spLocks noGrp="1"/>
          </p:cNvSpPr>
          <p:nvPr>
            <p:ph type="ftr" sz="quarter" idx="11"/>
          </p:nvPr>
        </p:nvSpPr>
        <p:spPr/>
        <p:txBody>
          <a:bodyPr/>
          <a:lstStyle/>
          <a:p>
            <a:pPr>
              <a:defRPr/>
            </a:pPr>
            <a:r>
              <a:rPr lang="en-US"/>
              <a:t>Purdue University is an Equal Opportunity/Equal Access institution.</a:t>
            </a:r>
            <a:endParaRPr lang="en-US" sz="1400"/>
          </a:p>
        </p:txBody>
      </p:sp>
    </p:spTree>
    <p:extLst>
      <p:ext uri="{BB962C8B-B14F-4D97-AF65-F5344CB8AC3E}">
        <p14:creationId xmlns:p14="http://schemas.microsoft.com/office/powerpoint/2010/main" val="35799426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685800" y="762000"/>
            <a:ext cx="7924800" cy="1066800"/>
          </a:xfrm>
        </p:spPr>
        <p:txBody>
          <a:bodyPr/>
          <a:lstStyle/>
          <a:p>
            <a:pPr eaLnBrk="1" hangingPunct="1"/>
            <a:r>
              <a:rPr lang="en-US" altLang="en-US" dirty="0"/>
              <a:t>Bad Example – Too Many Honors</a:t>
            </a:r>
          </a:p>
        </p:txBody>
      </p:sp>
      <p:sp>
        <p:nvSpPr>
          <p:cNvPr id="65539"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700">
                <a:latin typeface="Arial" panose="020B0604020202020204" pitchFamily="34" charset="0"/>
              </a:rPr>
              <a:t>Purdue University is an Equal Opportunity/Equal Access institution.</a:t>
            </a:r>
            <a:endParaRPr lang="en-US" altLang="en-US" sz="1400">
              <a:latin typeface="Arial" panose="020B0604020202020204" pitchFamily="34" charset="0"/>
            </a:endParaRPr>
          </a:p>
        </p:txBody>
      </p:sp>
      <p:pic>
        <p:nvPicPr>
          <p:cNvPr id="6554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828800"/>
            <a:ext cx="7210821" cy="42114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9154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628650" y="2438400"/>
            <a:ext cx="7886700" cy="547688"/>
          </a:xfrm>
        </p:spPr>
        <p:txBody>
          <a:bodyPr>
            <a:normAutofit fontScale="90000"/>
          </a:bodyPr>
          <a:lstStyle/>
          <a:p>
            <a:pPr algn="ctr"/>
            <a:r>
              <a:rPr lang="en-US" altLang="en-US" sz="6000" dirty="0">
                <a:solidFill>
                  <a:schemeClr val="tx1"/>
                </a:solidFill>
              </a:rPr>
              <a:t>The Cover Letter…</a:t>
            </a:r>
          </a:p>
        </p:txBody>
      </p:sp>
      <p:sp>
        <p:nvSpPr>
          <p:cNvPr id="4" name="Footer Placeholder 3"/>
          <p:cNvSpPr>
            <a:spLocks noGrp="1"/>
          </p:cNvSpPr>
          <p:nvPr>
            <p:ph type="ftr" sz="quarter" idx="11"/>
          </p:nvPr>
        </p:nvSpPr>
        <p:spPr/>
        <p:txBody>
          <a:bodyPr/>
          <a:lstStyle/>
          <a:p>
            <a:pPr>
              <a:defRPr/>
            </a:pPr>
            <a:r>
              <a:rPr lang="en-US" dirty="0"/>
              <a:t>Purdue University is an Equal Opportunity/Equal Access institution.</a:t>
            </a:r>
            <a:endParaRPr lang="en-US" sz="1400" dirty="0"/>
          </a:p>
        </p:txBody>
      </p:sp>
      <p:sp>
        <p:nvSpPr>
          <p:cNvPr id="66564" name="Rectangle 3"/>
          <p:cNvSpPr txBox="1">
            <a:spLocks noChangeArrowheads="1"/>
          </p:cNvSpPr>
          <p:nvPr/>
        </p:nvSpPr>
        <p:spPr bwMode="auto">
          <a:xfrm>
            <a:off x="1066800" y="3368675"/>
            <a:ext cx="746760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r>
              <a:rPr lang="en-US" altLang="en-US"/>
              <a:t>Introduces you to the reader.</a:t>
            </a:r>
          </a:p>
          <a:p>
            <a:pPr eaLnBrk="1" hangingPunct="1"/>
            <a:r>
              <a:rPr lang="en-US" altLang="en-US"/>
              <a:t>Must mention 3 life skills from resumes. Do NOT repeat examples.</a:t>
            </a:r>
          </a:p>
          <a:p>
            <a:pPr eaLnBrk="1" hangingPunct="1"/>
            <a:r>
              <a:rPr lang="en-US" altLang="en-US"/>
              <a:t>Need to catch readers interest.</a:t>
            </a:r>
          </a:p>
        </p:txBody>
      </p:sp>
    </p:spTree>
    <p:extLst>
      <p:ext uri="{BB962C8B-B14F-4D97-AF65-F5344CB8AC3E}">
        <p14:creationId xmlns:p14="http://schemas.microsoft.com/office/powerpoint/2010/main" val="11645817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80975" y="1752600"/>
            <a:ext cx="3505200" cy="762000"/>
          </a:xfrm>
        </p:spPr>
        <p:txBody>
          <a:bodyPr/>
          <a:lstStyle/>
          <a:p>
            <a:pPr eaLnBrk="1" hangingPunct="1"/>
            <a:r>
              <a:rPr lang="en-US" altLang="en-US"/>
              <a:t>Cover Letter</a:t>
            </a:r>
          </a:p>
        </p:txBody>
      </p:sp>
      <p:sp>
        <p:nvSpPr>
          <p:cNvPr id="67587"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700">
                <a:latin typeface="Arial" panose="020B0604020202020204" pitchFamily="34" charset="0"/>
              </a:rPr>
              <a:t>Purdue University is an Equal Opportunity/Equal Access institution.</a:t>
            </a:r>
            <a:endParaRPr lang="en-US" altLang="en-US" sz="1400">
              <a:latin typeface="Arial" panose="020B0604020202020204" pitchFamily="34" charset="0"/>
            </a:endParaRPr>
          </a:p>
        </p:txBody>
      </p:sp>
      <p:pic>
        <p:nvPicPr>
          <p:cNvPr id="6758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6301" y="76200"/>
            <a:ext cx="5210175" cy="670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5607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85800" y="1295400"/>
            <a:ext cx="2743200" cy="2819400"/>
          </a:xfrm>
        </p:spPr>
        <p:txBody>
          <a:bodyPr/>
          <a:lstStyle/>
          <a:p>
            <a:pPr eaLnBrk="1" hangingPunct="1"/>
            <a:r>
              <a:rPr lang="en-US" altLang="en-US"/>
              <a:t>Samples – Catchy Intro</a:t>
            </a:r>
          </a:p>
        </p:txBody>
      </p:sp>
      <p:sp>
        <p:nvSpPr>
          <p:cNvPr id="68611"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700">
                <a:latin typeface="Arial" panose="020B0604020202020204" pitchFamily="34" charset="0"/>
              </a:rPr>
              <a:t>Purdue University is an Equal Opportunity/Equal Access institution.</a:t>
            </a:r>
            <a:endParaRPr lang="en-US" altLang="en-US" sz="1400">
              <a:latin typeface="Arial" panose="020B0604020202020204" pitchFamily="34" charset="0"/>
            </a:endParaRPr>
          </a:p>
        </p:txBody>
      </p:sp>
      <p:sp>
        <p:nvSpPr>
          <p:cNvPr id="68612" name="Rectangle 6"/>
          <p:cNvSpPr>
            <a:spLocks noChangeArrowheads="1"/>
          </p:cNvSpPr>
          <p:nvPr/>
        </p:nvSpPr>
        <p:spPr bwMode="auto">
          <a:xfrm>
            <a:off x="2971800" y="6356350"/>
            <a:ext cx="3733800" cy="3048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2400">
              <a:latin typeface="Arial" panose="020B0604020202020204" pitchFamily="34" charset="0"/>
            </a:endParaRPr>
          </a:p>
        </p:txBody>
      </p:sp>
      <p:pic>
        <p:nvPicPr>
          <p:cNvPr id="6861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07266" y="483180"/>
            <a:ext cx="4783604" cy="623829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5270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685800" y="909506"/>
            <a:ext cx="7772400" cy="990600"/>
          </a:xfrm>
        </p:spPr>
        <p:txBody>
          <a:bodyPr/>
          <a:lstStyle/>
          <a:p>
            <a:pPr algn="ctr" eaLnBrk="1" hangingPunct="1"/>
            <a:r>
              <a:rPr lang="en-US" altLang="en-US" dirty="0"/>
              <a:t>Samples – Catchy Intro</a:t>
            </a:r>
          </a:p>
        </p:txBody>
      </p:sp>
      <p:sp>
        <p:nvSpPr>
          <p:cNvPr id="69635"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700">
                <a:latin typeface="Arial" panose="020B0604020202020204" pitchFamily="34" charset="0"/>
              </a:rPr>
              <a:t>Purdue University is an Equal Opportunity/Equal Access institution.</a:t>
            </a:r>
            <a:endParaRPr lang="en-US" altLang="en-US" sz="1400">
              <a:latin typeface="Arial" panose="020B0604020202020204" pitchFamily="34" charset="0"/>
            </a:endParaRPr>
          </a:p>
        </p:txBody>
      </p:sp>
      <p:pic>
        <p:nvPicPr>
          <p:cNvPr id="69636" name="Picture 4" descr="cove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4854" y="1786856"/>
            <a:ext cx="6247337" cy="409800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5026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100006" y="712787"/>
            <a:ext cx="4657987" cy="1129018"/>
          </a:xfrm>
        </p:spPr>
        <p:txBody>
          <a:bodyPr/>
          <a:lstStyle/>
          <a:p>
            <a:pPr eaLnBrk="1" hangingPunct="1"/>
            <a:r>
              <a:rPr lang="en-US" altLang="en-US" dirty="0"/>
              <a:t>Samples – Bold Skills</a:t>
            </a:r>
          </a:p>
        </p:txBody>
      </p:sp>
      <p:sp>
        <p:nvSpPr>
          <p:cNvPr id="70659"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700">
                <a:latin typeface="Arial" panose="020B0604020202020204" pitchFamily="34" charset="0"/>
              </a:rPr>
              <a:t>Purdue University is an Equal Opportunity/Equal Access institution.</a:t>
            </a:r>
            <a:endParaRPr lang="en-US" altLang="en-US" sz="1400">
              <a:latin typeface="Arial" panose="020B0604020202020204" pitchFamily="34" charset="0"/>
            </a:endParaRPr>
          </a:p>
        </p:txBody>
      </p:sp>
      <p:pic>
        <p:nvPicPr>
          <p:cNvPr id="70660" name="Picture 4" descr="cove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5975" y="1593908"/>
            <a:ext cx="5964581" cy="46978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93383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628650" y="2438400"/>
            <a:ext cx="7886700" cy="547688"/>
          </a:xfrm>
        </p:spPr>
        <p:txBody>
          <a:bodyPr>
            <a:normAutofit fontScale="90000"/>
          </a:bodyPr>
          <a:lstStyle/>
          <a:p>
            <a:pPr algn="ctr"/>
            <a:r>
              <a:rPr lang="en-US" altLang="en-US" sz="6000" dirty="0">
                <a:solidFill>
                  <a:schemeClr val="tx1"/>
                </a:solidFill>
              </a:rPr>
              <a:t>Other Details…</a:t>
            </a:r>
          </a:p>
        </p:txBody>
      </p:sp>
      <p:sp>
        <p:nvSpPr>
          <p:cNvPr id="4" name="Footer Placeholder 3"/>
          <p:cNvSpPr>
            <a:spLocks noGrp="1"/>
          </p:cNvSpPr>
          <p:nvPr>
            <p:ph type="ftr" sz="quarter" idx="11"/>
          </p:nvPr>
        </p:nvSpPr>
        <p:spPr/>
        <p:txBody>
          <a:bodyPr/>
          <a:lstStyle/>
          <a:p>
            <a:pPr>
              <a:defRPr/>
            </a:pPr>
            <a:r>
              <a:rPr lang="en-US" dirty="0"/>
              <a:t>Purdue University is an Equal Opportunity/Equal Access institution.</a:t>
            </a:r>
            <a:endParaRPr lang="en-US" sz="1400" dirty="0"/>
          </a:p>
        </p:txBody>
      </p:sp>
    </p:spTree>
    <p:extLst>
      <p:ext uri="{BB962C8B-B14F-4D97-AF65-F5344CB8AC3E}">
        <p14:creationId xmlns:p14="http://schemas.microsoft.com/office/powerpoint/2010/main" val="102067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28650" y="914400"/>
            <a:ext cx="7886700" cy="990600"/>
          </a:xfrm>
        </p:spPr>
        <p:txBody>
          <a:bodyPr/>
          <a:lstStyle/>
          <a:p>
            <a:pPr eaLnBrk="1" hangingPunct="1"/>
            <a:r>
              <a:rPr lang="en-US" altLang="en-US"/>
              <a:t>Demographics Page</a:t>
            </a:r>
          </a:p>
        </p:txBody>
      </p:sp>
      <p:sp>
        <p:nvSpPr>
          <p:cNvPr id="71683" name="Rectangle 3"/>
          <p:cNvSpPr>
            <a:spLocks noGrp="1" noChangeArrowheads="1"/>
          </p:cNvSpPr>
          <p:nvPr>
            <p:ph idx="1"/>
          </p:nvPr>
        </p:nvSpPr>
        <p:spPr>
          <a:xfrm>
            <a:off x="628650" y="2013358"/>
            <a:ext cx="7886700" cy="4163605"/>
          </a:xfrm>
        </p:spPr>
        <p:txBody>
          <a:bodyPr/>
          <a:lstStyle/>
          <a:p>
            <a:pPr marL="609600" indent="-609600" eaLnBrk="1" hangingPunct="1"/>
            <a:r>
              <a:rPr lang="en-US" altLang="en-US" dirty="0">
                <a:solidFill>
                  <a:schemeClr val="tx1"/>
                </a:solidFill>
              </a:rPr>
              <a:t>Not judged.  However, do NOT have spelling errors.</a:t>
            </a:r>
          </a:p>
          <a:p>
            <a:pPr marL="0" indent="0" eaLnBrk="1" hangingPunct="1">
              <a:buNone/>
            </a:pPr>
            <a:endParaRPr lang="en-US" altLang="en-US" dirty="0">
              <a:solidFill>
                <a:schemeClr val="tx1"/>
              </a:solidFill>
            </a:endParaRPr>
          </a:p>
          <a:p>
            <a:pPr marL="609600" indent="-609600" eaLnBrk="1" hangingPunct="1"/>
            <a:r>
              <a:rPr lang="en-US" altLang="en-US" dirty="0">
                <a:solidFill>
                  <a:schemeClr val="tx1"/>
                </a:solidFill>
              </a:rPr>
              <a:t>It is used if you win to introduce you at the public presentation.</a:t>
            </a:r>
          </a:p>
          <a:p>
            <a:pPr marL="0" indent="0" eaLnBrk="1" hangingPunct="1">
              <a:buNone/>
            </a:pPr>
            <a:endParaRPr lang="en-US" altLang="en-US" dirty="0">
              <a:solidFill>
                <a:schemeClr val="tx1"/>
              </a:solidFill>
            </a:endParaRPr>
          </a:p>
          <a:p>
            <a:pPr marL="609600" indent="-609600" eaLnBrk="1" hangingPunct="1"/>
            <a:r>
              <a:rPr lang="en-US" altLang="en-US" dirty="0">
                <a:solidFill>
                  <a:schemeClr val="tx1"/>
                </a:solidFill>
              </a:rPr>
              <a:t>For “Area” put “6”</a:t>
            </a:r>
          </a:p>
        </p:txBody>
      </p:sp>
      <p:sp>
        <p:nvSpPr>
          <p:cNvPr id="71684"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700">
                <a:latin typeface="Arial" panose="020B0604020202020204" pitchFamily="34" charset="0"/>
              </a:rPr>
              <a:t>Purdue University is an Equal Opportunity/Equal Access institution.</a:t>
            </a:r>
            <a:endParaRPr lang="en-US" altLang="en-US" sz="1400">
              <a:latin typeface="Arial" panose="020B0604020202020204" pitchFamily="34" charset="0"/>
            </a:endParaRPr>
          </a:p>
        </p:txBody>
      </p:sp>
    </p:spTree>
    <p:extLst>
      <p:ext uri="{BB962C8B-B14F-4D97-AF65-F5344CB8AC3E}">
        <p14:creationId xmlns:p14="http://schemas.microsoft.com/office/powerpoint/2010/main" val="12606572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628650" y="1066800"/>
            <a:ext cx="7886700" cy="623888"/>
          </a:xfrm>
        </p:spPr>
        <p:txBody>
          <a:bodyPr/>
          <a:lstStyle/>
          <a:p>
            <a:r>
              <a:rPr lang="en-US" altLang="en-US"/>
              <a:t>Submission Process</a:t>
            </a:r>
          </a:p>
        </p:txBody>
      </p:sp>
      <p:sp>
        <p:nvSpPr>
          <p:cNvPr id="72707" name="Content Placeholder 2"/>
          <p:cNvSpPr>
            <a:spLocks noGrp="1"/>
          </p:cNvSpPr>
          <p:nvPr>
            <p:ph idx="1"/>
          </p:nvPr>
        </p:nvSpPr>
        <p:spPr>
          <a:xfrm>
            <a:off x="628650" y="1825625"/>
            <a:ext cx="7886700" cy="4651375"/>
          </a:xfrm>
        </p:spPr>
        <p:txBody>
          <a:bodyPr/>
          <a:lstStyle/>
          <a:p>
            <a:r>
              <a:rPr lang="en-US" altLang="en-US" dirty="0">
                <a:solidFill>
                  <a:schemeClr val="tx1"/>
                </a:solidFill>
                <a:latin typeface="Arial" panose="020B0604020202020204" pitchFamily="34" charset="0"/>
                <a:cs typeface="Arial" panose="020B0604020202020204" pitchFamily="34" charset="0"/>
              </a:rPr>
              <a:t>Suggest working on applications over winter break</a:t>
            </a:r>
          </a:p>
          <a:p>
            <a:r>
              <a:rPr lang="en-US" altLang="en-US" dirty="0">
                <a:solidFill>
                  <a:schemeClr val="tx1"/>
                </a:solidFill>
                <a:latin typeface="Arial" panose="020B0604020202020204" pitchFamily="34" charset="0"/>
                <a:cs typeface="Arial" panose="020B0604020202020204" pitchFamily="34" charset="0"/>
              </a:rPr>
              <a:t>Ask Extension Educator, teacher, parents, etc. to review, and review, and review.</a:t>
            </a:r>
          </a:p>
          <a:p>
            <a:r>
              <a:rPr lang="en-US" altLang="en-US" dirty="0">
                <a:solidFill>
                  <a:schemeClr val="tx1"/>
                </a:solidFill>
                <a:latin typeface="Arial" panose="020B0604020202020204" pitchFamily="34" charset="0"/>
                <a:cs typeface="Arial" panose="020B0604020202020204" pitchFamily="34" charset="0"/>
              </a:rPr>
              <a:t>Finished application is to be in a single PDF formatted document.</a:t>
            </a:r>
          </a:p>
          <a:p>
            <a:r>
              <a:rPr lang="en-US" altLang="en-US" dirty="0">
                <a:solidFill>
                  <a:schemeClr val="tx1"/>
                </a:solidFill>
                <a:latin typeface="Arial" panose="020B0604020202020204" pitchFamily="34" charset="0"/>
                <a:cs typeface="Arial" panose="020B0604020202020204" pitchFamily="34" charset="0"/>
              </a:rPr>
              <a:t>Upload through 4HOnline no later than January 25. </a:t>
            </a:r>
            <a:r>
              <a:rPr lang="en-US" altLang="en-US" sz="2400" dirty="0">
                <a:solidFill>
                  <a:srgbClr val="C00000"/>
                </a:solidFill>
                <a:latin typeface="Arial" panose="020B0604020202020204" pitchFamily="34" charset="0"/>
                <a:cs typeface="Arial" panose="020B0604020202020204" pitchFamily="34" charset="0"/>
              </a:rPr>
              <a:t>Must be enrolled and APPROVED as a 4-H member before this date. </a:t>
            </a:r>
            <a:r>
              <a:rPr lang="en-US" altLang="en-US" sz="2400" i="1" dirty="0">
                <a:solidFill>
                  <a:srgbClr val="C00000"/>
                </a:solidFill>
                <a:latin typeface="Arial" panose="020B0604020202020204" pitchFamily="34" charset="0"/>
                <a:cs typeface="Arial" panose="020B0604020202020204" pitchFamily="34" charset="0"/>
              </a:rPr>
              <a:t>College Freshman email me to set you up as a contact by January 15</a:t>
            </a:r>
            <a:r>
              <a:rPr lang="en-US" altLang="en-US" sz="2400" i="1" baseline="30000" dirty="0">
                <a:solidFill>
                  <a:srgbClr val="C00000"/>
                </a:solidFill>
                <a:latin typeface="Arial" panose="020B0604020202020204" pitchFamily="34" charset="0"/>
                <a:cs typeface="Arial" panose="020B0604020202020204" pitchFamily="34" charset="0"/>
              </a:rPr>
              <a:t>th</a:t>
            </a:r>
            <a:r>
              <a:rPr lang="en-US" altLang="en-US" sz="2400" i="1" dirty="0">
                <a:solidFill>
                  <a:srgbClr val="C00000"/>
                </a:solidFill>
                <a:latin typeface="Arial" panose="020B0604020202020204" pitchFamily="34" charset="0"/>
                <a:cs typeface="Arial" panose="020B0604020202020204" pitchFamily="34" charset="0"/>
              </a:rPr>
              <a:t>. </a:t>
            </a:r>
            <a:endParaRPr lang="en-US" altLang="en-US" i="1" dirty="0">
              <a:solidFill>
                <a:srgbClr val="C00000"/>
              </a:solidFill>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pPr>
              <a:defRPr/>
            </a:pPr>
            <a:r>
              <a:rPr lang="en-US"/>
              <a:t>Purdue University is an Equal Opportunity/Equal Access institution.</a:t>
            </a:r>
            <a:endParaRPr lang="en-US" sz="1400"/>
          </a:p>
        </p:txBody>
      </p:sp>
    </p:spTree>
    <p:extLst>
      <p:ext uri="{BB962C8B-B14F-4D97-AF65-F5344CB8AC3E}">
        <p14:creationId xmlns:p14="http://schemas.microsoft.com/office/powerpoint/2010/main" val="38307847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628650" y="1066800"/>
            <a:ext cx="7886700" cy="758825"/>
          </a:xfrm>
        </p:spPr>
        <p:txBody>
          <a:bodyPr/>
          <a:lstStyle/>
          <a:p>
            <a:pPr eaLnBrk="1" hangingPunct="1"/>
            <a:r>
              <a:rPr lang="en-US" altLang="en-US"/>
              <a:t>Evaluation Process</a:t>
            </a:r>
          </a:p>
        </p:txBody>
      </p:sp>
      <p:sp>
        <p:nvSpPr>
          <p:cNvPr id="73731" name="Rectangle 3"/>
          <p:cNvSpPr>
            <a:spLocks noGrp="1" noChangeArrowheads="1"/>
          </p:cNvSpPr>
          <p:nvPr>
            <p:ph idx="1"/>
          </p:nvPr>
        </p:nvSpPr>
        <p:spPr>
          <a:xfrm>
            <a:off x="628650" y="1981200"/>
            <a:ext cx="7886700" cy="4195763"/>
          </a:xfrm>
        </p:spPr>
        <p:txBody>
          <a:bodyPr/>
          <a:lstStyle/>
          <a:p>
            <a:pPr eaLnBrk="1" hangingPunct="1"/>
            <a:r>
              <a:rPr lang="en-US" altLang="en-US" sz="2400" dirty="0">
                <a:solidFill>
                  <a:schemeClr val="tx1"/>
                </a:solidFill>
              </a:rPr>
              <a:t>Team of 4-6 people (Educators) score each of the applications in a project category.</a:t>
            </a:r>
          </a:p>
          <a:p>
            <a:pPr eaLnBrk="1" hangingPunct="1"/>
            <a:r>
              <a:rPr lang="en-US" altLang="en-US" sz="2400" dirty="0">
                <a:solidFill>
                  <a:schemeClr val="tx1"/>
                </a:solidFill>
              </a:rPr>
              <a:t>The top three or more applicants in each category will be invited to participate in the Interview Process and must create a 1-2 minute video demonstrating life skills developed from participating in 4-H</a:t>
            </a:r>
          </a:p>
          <a:p>
            <a:pPr eaLnBrk="1" hangingPunct="1"/>
            <a:r>
              <a:rPr lang="en-US" altLang="en-US" sz="2400" dirty="0">
                <a:solidFill>
                  <a:schemeClr val="tx1"/>
                </a:solidFill>
              </a:rPr>
              <a:t>The top scores after the Interview process will receive the scholarship.</a:t>
            </a:r>
          </a:p>
        </p:txBody>
      </p:sp>
      <p:sp>
        <p:nvSpPr>
          <p:cNvPr id="73732"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700">
                <a:latin typeface="Arial" panose="020B0604020202020204" pitchFamily="34" charset="0"/>
              </a:rPr>
              <a:t>Purdue University is an Equal Opportunity/Equal Access institution.</a:t>
            </a:r>
            <a:endParaRPr lang="en-US" altLang="en-US" sz="1400">
              <a:latin typeface="Arial" panose="020B0604020202020204" pitchFamily="34" charset="0"/>
            </a:endParaRPr>
          </a:p>
        </p:txBody>
      </p:sp>
    </p:spTree>
    <p:extLst>
      <p:ext uri="{BB962C8B-B14F-4D97-AF65-F5344CB8AC3E}">
        <p14:creationId xmlns:p14="http://schemas.microsoft.com/office/powerpoint/2010/main" val="4279347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2"/>
          <p:cNvSpPr>
            <a:spLocks noGrp="1"/>
          </p:cNvSpPr>
          <p:nvPr>
            <p:ph idx="1"/>
          </p:nvPr>
        </p:nvSpPr>
        <p:spPr>
          <a:xfrm>
            <a:off x="628650" y="2286000"/>
            <a:ext cx="7634506" cy="3890963"/>
          </a:xfrm>
        </p:spPr>
        <p:txBody>
          <a:bodyPr/>
          <a:lstStyle/>
          <a:p>
            <a:pPr eaLnBrk="1" hangingPunct="1"/>
            <a:r>
              <a:rPr lang="en-US" altLang="en-US" dirty="0">
                <a:solidFill>
                  <a:schemeClr val="tx1"/>
                </a:solidFill>
              </a:rPr>
              <a:t>More details on each of these trips can be found on our website. </a:t>
            </a:r>
            <a:r>
              <a:rPr lang="en-US" altLang="en-US" sz="2400" dirty="0">
                <a:hlinkClick r:id="rId2"/>
              </a:rPr>
              <a:t>https://extension.purdue.edu/Boone</a:t>
            </a:r>
            <a:endParaRPr lang="en-US" altLang="en-US" sz="2400" dirty="0"/>
          </a:p>
          <a:p>
            <a:pPr lvl="1" eaLnBrk="1" hangingPunct="1"/>
            <a:r>
              <a:rPr lang="en-US" altLang="en-US" sz="2000" dirty="0">
                <a:solidFill>
                  <a:schemeClr val="tx1"/>
                </a:solidFill>
              </a:rPr>
              <a:t>Select </a:t>
            </a:r>
            <a:r>
              <a:rPr lang="en-US" altLang="en-US" sz="2000" b="1" dirty="0">
                <a:solidFill>
                  <a:schemeClr val="tx1"/>
                </a:solidFill>
              </a:rPr>
              <a:t>4-H Youth Development</a:t>
            </a:r>
            <a:r>
              <a:rPr lang="en-US" altLang="en-US" sz="2000" dirty="0">
                <a:solidFill>
                  <a:schemeClr val="tx1"/>
                </a:solidFill>
              </a:rPr>
              <a:t> (side bar - middle of page)</a:t>
            </a:r>
          </a:p>
          <a:p>
            <a:pPr lvl="1" eaLnBrk="1" hangingPunct="1"/>
            <a:r>
              <a:rPr lang="en-US" altLang="en-US" sz="2000" dirty="0">
                <a:solidFill>
                  <a:schemeClr val="tx1"/>
                </a:solidFill>
              </a:rPr>
              <a:t>Scroll down on the page to </a:t>
            </a:r>
            <a:r>
              <a:rPr lang="en-US" altLang="en-US" sz="2000" b="1" dirty="0">
                <a:solidFill>
                  <a:schemeClr val="tx1"/>
                </a:solidFill>
              </a:rPr>
              <a:t>4-H Trips &amp; Scholarships</a:t>
            </a:r>
          </a:p>
          <a:p>
            <a:pPr eaLnBrk="1" hangingPunct="1"/>
            <a:r>
              <a:rPr lang="en-US" altLang="en-US" dirty="0">
                <a:solidFill>
                  <a:schemeClr val="tx1"/>
                </a:solidFill>
              </a:rPr>
              <a:t>Videos from 4-H trips are also online so you can have a better picture of what the trip is like</a:t>
            </a:r>
            <a:r>
              <a:rPr lang="en-US" altLang="en-US">
                <a:solidFill>
                  <a:schemeClr val="tx1"/>
                </a:solidFill>
              </a:rPr>
              <a:t>. </a:t>
            </a:r>
            <a:endParaRPr lang="en-US" altLang="en-US" dirty="0">
              <a:solidFill>
                <a:schemeClr val="tx1"/>
              </a:solidFill>
            </a:endParaRPr>
          </a:p>
        </p:txBody>
      </p:sp>
      <p:sp>
        <p:nvSpPr>
          <p:cNvPr id="4" name="Footer Placeholder 3"/>
          <p:cNvSpPr>
            <a:spLocks noGrp="1"/>
          </p:cNvSpPr>
          <p:nvPr>
            <p:ph type="ftr" sz="quarter" idx="11"/>
          </p:nvPr>
        </p:nvSpPr>
        <p:spPr/>
        <p:txBody>
          <a:bodyPr/>
          <a:lstStyle/>
          <a:p>
            <a:pPr>
              <a:defRPr/>
            </a:pPr>
            <a:r>
              <a:rPr lang="en-US"/>
              <a:t>Purdue University is an Equal Opportunity/Equal Access institution.</a:t>
            </a:r>
            <a:endParaRPr lang="en-US" sz="1400"/>
          </a:p>
        </p:txBody>
      </p:sp>
      <p:sp>
        <p:nvSpPr>
          <p:cNvPr id="11268" name="Title 1"/>
          <p:cNvSpPr>
            <a:spLocks noGrp="1"/>
          </p:cNvSpPr>
          <p:nvPr>
            <p:ph type="title"/>
          </p:nvPr>
        </p:nvSpPr>
        <p:spPr>
          <a:xfrm>
            <a:off x="628650" y="1143000"/>
            <a:ext cx="7886700" cy="762000"/>
          </a:xfrm>
        </p:spPr>
        <p:txBody>
          <a:bodyPr/>
          <a:lstStyle/>
          <a:p>
            <a:pPr eaLnBrk="1" hangingPunct="1"/>
            <a:r>
              <a:rPr lang="en-US" altLang="en-US" b="1"/>
              <a:t>4-H Trips </a:t>
            </a:r>
          </a:p>
        </p:txBody>
      </p:sp>
    </p:spTree>
    <p:extLst>
      <p:ext uri="{BB962C8B-B14F-4D97-AF65-F5344CB8AC3E}">
        <p14:creationId xmlns:p14="http://schemas.microsoft.com/office/powerpoint/2010/main" val="27571623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628650" y="1066800"/>
            <a:ext cx="3257550" cy="914400"/>
          </a:xfrm>
        </p:spPr>
        <p:txBody>
          <a:bodyPr/>
          <a:lstStyle/>
          <a:p>
            <a:pPr eaLnBrk="1" hangingPunct="1"/>
            <a:r>
              <a:rPr lang="en-US" altLang="en-US"/>
              <a:t>Score Sheet</a:t>
            </a:r>
          </a:p>
        </p:txBody>
      </p:sp>
      <p:sp>
        <p:nvSpPr>
          <p:cNvPr id="74755"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700">
                <a:latin typeface="Arial" panose="020B0604020202020204" pitchFamily="34" charset="0"/>
              </a:rPr>
              <a:t>Purdue University is an Equal Opportunity/Equal Access institution.</a:t>
            </a:r>
            <a:endParaRPr lang="en-US" altLang="en-US" sz="1400">
              <a:latin typeface="Arial" panose="020B0604020202020204" pitchFamily="34" charset="0"/>
            </a:endParaRPr>
          </a:p>
        </p:txBody>
      </p:sp>
      <p:pic>
        <p:nvPicPr>
          <p:cNvPr id="4" name="Picture 3">
            <a:extLst>
              <a:ext uri="{FF2B5EF4-FFF2-40B4-BE49-F238E27FC236}">
                <a16:creationId xmlns:a16="http://schemas.microsoft.com/office/drawing/2014/main" id="{8C8A2B16-94B9-42B7-8935-497D63B1150F}"/>
              </a:ext>
            </a:extLst>
          </p:cNvPr>
          <p:cNvPicPr>
            <a:picLocks noChangeAspect="1"/>
          </p:cNvPicPr>
          <p:nvPr/>
        </p:nvPicPr>
        <p:blipFill>
          <a:blip r:embed="rId2"/>
          <a:stretch>
            <a:fillRect/>
          </a:stretch>
        </p:blipFill>
        <p:spPr>
          <a:xfrm>
            <a:off x="3794889" y="761769"/>
            <a:ext cx="4121253" cy="5334462"/>
          </a:xfrm>
          <a:prstGeom prst="rect">
            <a:avLst/>
          </a:prstGeom>
        </p:spPr>
      </p:pic>
    </p:spTree>
    <p:extLst>
      <p:ext uri="{BB962C8B-B14F-4D97-AF65-F5344CB8AC3E}">
        <p14:creationId xmlns:p14="http://schemas.microsoft.com/office/powerpoint/2010/main" val="20252015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628650" y="1066800"/>
            <a:ext cx="3257550" cy="914400"/>
          </a:xfrm>
        </p:spPr>
        <p:txBody>
          <a:bodyPr/>
          <a:lstStyle/>
          <a:p>
            <a:pPr eaLnBrk="1" hangingPunct="1"/>
            <a:r>
              <a:rPr lang="en-US" altLang="en-US"/>
              <a:t>Score Sheet</a:t>
            </a:r>
          </a:p>
        </p:txBody>
      </p:sp>
      <p:sp>
        <p:nvSpPr>
          <p:cNvPr id="74755"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700">
                <a:latin typeface="Arial" panose="020B0604020202020204" pitchFamily="34" charset="0"/>
              </a:rPr>
              <a:t>Purdue University is an Equal Opportunity/Equal Access institution.</a:t>
            </a:r>
            <a:endParaRPr lang="en-US" altLang="en-US" sz="1400">
              <a:latin typeface="Arial" panose="020B0604020202020204" pitchFamily="34" charset="0"/>
            </a:endParaRPr>
          </a:p>
        </p:txBody>
      </p:sp>
      <p:pic>
        <p:nvPicPr>
          <p:cNvPr id="2" name="Picture 1">
            <a:extLst>
              <a:ext uri="{FF2B5EF4-FFF2-40B4-BE49-F238E27FC236}">
                <a16:creationId xmlns:a16="http://schemas.microsoft.com/office/drawing/2014/main" id="{96F0462E-D426-46F2-8C66-FE1D9DF82212}"/>
              </a:ext>
            </a:extLst>
          </p:cNvPr>
          <p:cNvPicPr>
            <a:picLocks noChangeAspect="1"/>
          </p:cNvPicPr>
          <p:nvPr/>
        </p:nvPicPr>
        <p:blipFill>
          <a:blip r:embed="rId2"/>
          <a:stretch>
            <a:fillRect/>
          </a:stretch>
        </p:blipFill>
        <p:spPr>
          <a:xfrm>
            <a:off x="3594309" y="834927"/>
            <a:ext cx="4102964" cy="5188146"/>
          </a:xfrm>
          <a:prstGeom prst="rect">
            <a:avLst/>
          </a:prstGeom>
        </p:spPr>
      </p:pic>
    </p:spTree>
    <p:extLst>
      <p:ext uri="{BB962C8B-B14F-4D97-AF65-F5344CB8AC3E}">
        <p14:creationId xmlns:p14="http://schemas.microsoft.com/office/powerpoint/2010/main" val="12697463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685800" y="1295400"/>
            <a:ext cx="3276600" cy="762000"/>
          </a:xfrm>
        </p:spPr>
        <p:txBody>
          <a:bodyPr/>
          <a:lstStyle/>
          <a:p>
            <a:pPr eaLnBrk="1" hangingPunct="1"/>
            <a:r>
              <a:rPr lang="en-US" altLang="en-US"/>
              <a:t>Interview</a:t>
            </a:r>
          </a:p>
        </p:txBody>
      </p:sp>
      <p:sp>
        <p:nvSpPr>
          <p:cNvPr id="76803"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700">
                <a:latin typeface="Arial" panose="020B0604020202020204" pitchFamily="34" charset="0"/>
              </a:rPr>
              <a:t>Purdue University is an Equal Opportunity/Equal Access institution.</a:t>
            </a:r>
            <a:endParaRPr lang="en-US" altLang="en-US" sz="1400">
              <a:latin typeface="Arial" panose="020B0604020202020204" pitchFamily="34" charset="0"/>
            </a:endParaRPr>
          </a:p>
        </p:txBody>
      </p:sp>
      <p:sp>
        <p:nvSpPr>
          <p:cNvPr id="76805" name="Text Box 5"/>
          <p:cNvSpPr txBox="1">
            <a:spLocks noChangeArrowheads="1"/>
          </p:cNvSpPr>
          <p:nvPr/>
        </p:nvSpPr>
        <p:spPr bwMode="auto">
          <a:xfrm>
            <a:off x="685800" y="2286000"/>
            <a:ext cx="30480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50000"/>
              </a:spcBef>
              <a:buFontTx/>
              <a:buChar char="•"/>
            </a:pPr>
            <a:r>
              <a:rPr lang="en-US" altLang="en-US" sz="2400">
                <a:latin typeface="Arial" panose="020B0604020202020204" pitchFamily="34" charset="0"/>
              </a:rPr>
              <a:t>10 minutes per interviewee</a:t>
            </a:r>
          </a:p>
          <a:p>
            <a:pPr>
              <a:lnSpc>
                <a:spcPct val="100000"/>
              </a:lnSpc>
              <a:spcBef>
                <a:spcPct val="50000"/>
              </a:spcBef>
              <a:buFontTx/>
              <a:buChar char="•"/>
            </a:pPr>
            <a:r>
              <a:rPr lang="en-US" altLang="en-US" sz="2400">
                <a:latin typeface="Arial" panose="020B0604020202020204" pitchFamily="34" charset="0"/>
              </a:rPr>
              <a:t>Give 2 – 3 minute speech;</a:t>
            </a:r>
          </a:p>
          <a:p>
            <a:pPr>
              <a:lnSpc>
                <a:spcPct val="100000"/>
              </a:lnSpc>
              <a:spcBef>
                <a:spcPct val="50000"/>
              </a:spcBef>
              <a:buFontTx/>
              <a:buChar char="•"/>
            </a:pPr>
            <a:r>
              <a:rPr lang="en-US" altLang="en-US" sz="2400">
                <a:latin typeface="Arial" panose="020B0604020202020204" pitchFamily="34" charset="0"/>
              </a:rPr>
              <a:t>Answer questions for 3 – 4 minutes.</a:t>
            </a:r>
          </a:p>
        </p:txBody>
      </p:sp>
      <p:pic>
        <p:nvPicPr>
          <p:cNvPr id="4" name="Picture 3">
            <a:extLst>
              <a:ext uri="{FF2B5EF4-FFF2-40B4-BE49-F238E27FC236}">
                <a16:creationId xmlns:a16="http://schemas.microsoft.com/office/drawing/2014/main" id="{6C073A93-9500-49AF-8BFB-F339217F24B9}"/>
              </a:ext>
            </a:extLst>
          </p:cNvPr>
          <p:cNvPicPr>
            <a:picLocks noChangeAspect="1"/>
          </p:cNvPicPr>
          <p:nvPr/>
        </p:nvPicPr>
        <p:blipFill>
          <a:blip r:embed="rId2"/>
          <a:stretch>
            <a:fillRect/>
          </a:stretch>
        </p:blipFill>
        <p:spPr>
          <a:xfrm>
            <a:off x="3594672" y="473201"/>
            <a:ext cx="5075360" cy="5883150"/>
          </a:xfrm>
          <a:prstGeom prst="rect">
            <a:avLst/>
          </a:prstGeom>
        </p:spPr>
      </p:pic>
    </p:spTree>
    <p:extLst>
      <p:ext uri="{BB962C8B-B14F-4D97-AF65-F5344CB8AC3E}">
        <p14:creationId xmlns:p14="http://schemas.microsoft.com/office/powerpoint/2010/main" val="5031239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628650" y="1143000"/>
            <a:ext cx="7886700" cy="882650"/>
          </a:xfrm>
        </p:spPr>
        <p:txBody>
          <a:bodyPr/>
          <a:lstStyle/>
          <a:p>
            <a:pPr eaLnBrk="1" hangingPunct="1"/>
            <a:r>
              <a:rPr lang="en-US" altLang="en-US"/>
              <a:t>Judging Committee Likes</a:t>
            </a:r>
          </a:p>
        </p:txBody>
      </p:sp>
      <p:sp>
        <p:nvSpPr>
          <p:cNvPr id="77827" name="Rectangle 3"/>
          <p:cNvSpPr>
            <a:spLocks noGrp="1" noChangeArrowheads="1"/>
          </p:cNvSpPr>
          <p:nvPr>
            <p:ph idx="1"/>
          </p:nvPr>
        </p:nvSpPr>
        <p:spPr>
          <a:xfrm>
            <a:off x="685800" y="2286000"/>
            <a:ext cx="8001000" cy="3810000"/>
          </a:xfrm>
        </p:spPr>
        <p:txBody>
          <a:bodyPr/>
          <a:lstStyle/>
          <a:p>
            <a:r>
              <a:rPr lang="en-US" altLang="en-US" dirty="0">
                <a:solidFill>
                  <a:schemeClr val="tx1"/>
                </a:solidFill>
              </a:rPr>
              <a:t>On question 1 when listing projects, list your main projects first especially those related to the scholarship.</a:t>
            </a:r>
          </a:p>
          <a:p>
            <a:pPr eaLnBrk="1" hangingPunct="1"/>
            <a:r>
              <a:rPr lang="en-US" altLang="en-US" dirty="0">
                <a:solidFill>
                  <a:schemeClr val="tx1"/>
                </a:solidFill>
              </a:rPr>
              <a:t>Heart warming 4-H stories with evidence of learning.</a:t>
            </a:r>
          </a:p>
          <a:p>
            <a:pPr eaLnBrk="1" hangingPunct="1"/>
            <a:r>
              <a:rPr lang="en-US" altLang="en-US" dirty="0">
                <a:solidFill>
                  <a:schemeClr val="tx1"/>
                </a:solidFill>
              </a:rPr>
              <a:t>Evidence that you have learned a skill in 4-H.</a:t>
            </a:r>
          </a:p>
          <a:p>
            <a:pPr eaLnBrk="1" hangingPunct="1"/>
            <a:r>
              <a:rPr lang="en-US" altLang="en-US" dirty="0">
                <a:solidFill>
                  <a:schemeClr val="tx1"/>
                </a:solidFill>
              </a:rPr>
              <a:t>State &amp; national trips and awards combined with evidence of learning.</a:t>
            </a:r>
          </a:p>
          <a:p>
            <a:pPr eaLnBrk="1" hangingPunct="1"/>
            <a:r>
              <a:rPr lang="en-US" altLang="en-US" dirty="0">
                <a:solidFill>
                  <a:schemeClr val="tx1"/>
                </a:solidFill>
              </a:rPr>
              <a:t>A resume &amp; cover letter that is very specific to the project category </a:t>
            </a:r>
          </a:p>
        </p:txBody>
      </p:sp>
      <p:sp>
        <p:nvSpPr>
          <p:cNvPr id="77828"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700">
                <a:latin typeface="Arial" panose="020B0604020202020204" pitchFamily="34" charset="0"/>
              </a:rPr>
              <a:t>Purdue University is an Equal Opportunity/Equal Access institution.</a:t>
            </a:r>
            <a:endParaRPr lang="en-US" altLang="en-US" sz="1400">
              <a:latin typeface="Arial" panose="020B0604020202020204" pitchFamily="34" charset="0"/>
            </a:endParaRPr>
          </a:p>
        </p:txBody>
      </p:sp>
    </p:spTree>
    <p:extLst>
      <p:ext uri="{BB962C8B-B14F-4D97-AF65-F5344CB8AC3E}">
        <p14:creationId xmlns:p14="http://schemas.microsoft.com/office/powerpoint/2010/main" val="26628417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628650" y="1066800"/>
            <a:ext cx="7886700" cy="838200"/>
          </a:xfrm>
        </p:spPr>
        <p:txBody>
          <a:bodyPr/>
          <a:lstStyle/>
          <a:p>
            <a:pPr eaLnBrk="1" hangingPunct="1"/>
            <a:r>
              <a:rPr lang="en-US" altLang="en-US"/>
              <a:t>Judging Committee Does NOT Like</a:t>
            </a:r>
          </a:p>
        </p:txBody>
      </p:sp>
      <p:sp>
        <p:nvSpPr>
          <p:cNvPr id="78851" name="Rectangle 3"/>
          <p:cNvSpPr>
            <a:spLocks noGrp="1" noChangeArrowheads="1"/>
          </p:cNvSpPr>
          <p:nvPr>
            <p:ph idx="1"/>
          </p:nvPr>
        </p:nvSpPr>
        <p:spPr>
          <a:xfrm>
            <a:off x="628650" y="2209800"/>
            <a:ext cx="7886700" cy="3967163"/>
          </a:xfrm>
        </p:spPr>
        <p:txBody>
          <a:bodyPr/>
          <a:lstStyle/>
          <a:p>
            <a:pPr eaLnBrk="1" hangingPunct="1"/>
            <a:r>
              <a:rPr lang="en-US" altLang="en-US" dirty="0">
                <a:solidFill>
                  <a:schemeClr val="tx1"/>
                </a:solidFill>
              </a:rPr>
              <a:t>Lists of awards ... a focus on winning, not learning.</a:t>
            </a:r>
          </a:p>
          <a:p>
            <a:pPr eaLnBrk="1" hangingPunct="1"/>
            <a:r>
              <a:rPr lang="en-US" altLang="en-US" dirty="0">
                <a:solidFill>
                  <a:schemeClr val="tx1"/>
                </a:solidFill>
              </a:rPr>
              <a:t>The same resume used over and over in multiple areas.</a:t>
            </a:r>
          </a:p>
          <a:p>
            <a:pPr eaLnBrk="1" hangingPunct="1"/>
            <a:r>
              <a:rPr lang="en-US" altLang="en-US" dirty="0">
                <a:solidFill>
                  <a:schemeClr val="tx1"/>
                </a:solidFill>
              </a:rPr>
              <a:t>Lists of what you did without stating what you learned.</a:t>
            </a:r>
          </a:p>
        </p:txBody>
      </p:sp>
      <p:sp>
        <p:nvSpPr>
          <p:cNvPr id="78852"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700">
                <a:latin typeface="Arial" panose="020B0604020202020204" pitchFamily="34" charset="0"/>
              </a:rPr>
              <a:t>Purdue University is an Equal Opportunity/Equal Access institution.</a:t>
            </a:r>
            <a:endParaRPr lang="en-US" altLang="en-US" sz="1400">
              <a:latin typeface="Arial" panose="020B0604020202020204" pitchFamily="34" charset="0"/>
            </a:endParaRPr>
          </a:p>
        </p:txBody>
      </p:sp>
    </p:spTree>
    <p:extLst>
      <p:ext uri="{BB962C8B-B14F-4D97-AF65-F5344CB8AC3E}">
        <p14:creationId xmlns:p14="http://schemas.microsoft.com/office/powerpoint/2010/main" val="34979103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628650" y="690605"/>
            <a:ext cx="7886700" cy="811213"/>
          </a:xfrm>
        </p:spPr>
        <p:txBody>
          <a:bodyPr/>
          <a:lstStyle/>
          <a:p>
            <a:pPr eaLnBrk="1" hangingPunct="1"/>
            <a:r>
              <a:rPr lang="en-US" altLang="en-US" dirty="0"/>
              <a:t>Time Frame</a:t>
            </a:r>
          </a:p>
        </p:txBody>
      </p:sp>
      <p:sp>
        <p:nvSpPr>
          <p:cNvPr id="79875" name="Rectangle 3"/>
          <p:cNvSpPr>
            <a:spLocks noGrp="1" noChangeArrowheads="1"/>
          </p:cNvSpPr>
          <p:nvPr>
            <p:ph idx="1"/>
          </p:nvPr>
        </p:nvSpPr>
        <p:spPr>
          <a:xfrm>
            <a:off x="381000" y="1594097"/>
            <a:ext cx="8610600" cy="4928941"/>
          </a:xfrm>
        </p:spPr>
        <p:txBody>
          <a:bodyPr>
            <a:normAutofit/>
          </a:bodyPr>
          <a:lstStyle/>
          <a:p>
            <a:pPr eaLnBrk="1" hangingPunct="1">
              <a:lnSpc>
                <a:spcPct val="80000"/>
              </a:lnSpc>
            </a:pPr>
            <a:r>
              <a:rPr lang="en-US" altLang="en-US" sz="2000" dirty="0">
                <a:solidFill>
                  <a:schemeClr val="tx1"/>
                </a:solidFill>
              </a:rPr>
              <a:t>Dec. 3 - First draft due to Stephanie </a:t>
            </a:r>
            <a:r>
              <a:rPr lang="en-US" altLang="en-US" sz="2000" dirty="0">
                <a:hlinkClick r:id="rId2"/>
              </a:rPr>
              <a:t>stephanieg@purdue.edu</a:t>
            </a:r>
            <a:endParaRPr lang="en-US" altLang="en-US" sz="2000" dirty="0"/>
          </a:p>
          <a:p>
            <a:pPr eaLnBrk="1" hangingPunct="1">
              <a:lnSpc>
                <a:spcPct val="80000"/>
              </a:lnSpc>
            </a:pPr>
            <a:r>
              <a:rPr lang="en-US" altLang="en-US" sz="2000" dirty="0">
                <a:solidFill>
                  <a:schemeClr val="tx1"/>
                </a:solidFill>
              </a:rPr>
              <a:t>Dec. 10 - First draft is returned to you.</a:t>
            </a:r>
          </a:p>
          <a:p>
            <a:pPr>
              <a:lnSpc>
                <a:spcPct val="80000"/>
              </a:lnSpc>
            </a:pPr>
            <a:r>
              <a:rPr lang="en-US" altLang="en-US" sz="2000" dirty="0">
                <a:solidFill>
                  <a:schemeClr val="tx1"/>
                </a:solidFill>
              </a:rPr>
              <a:t>Dec. 13 - Ask your English teacher to read your draft for grammatical mistakes.</a:t>
            </a:r>
          </a:p>
          <a:p>
            <a:pPr eaLnBrk="1" hangingPunct="1">
              <a:lnSpc>
                <a:spcPct val="80000"/>
              </a:lnSpc>
            </a:pPr>
            <a:r>
              <a:rPr lang="en-US" altLang="en-US" sz="2000" dirty="0">
                <a:solidFill>
                  <a:schemeClr val="tx1"/>
                </a:solidFill>
              </a:rPr>
              <a:t>Jan. 3 - Submit second draft to Stephanie </a:t>
            </a:r>
            <a:r>
              <a:rPr lang="en-US" altLang="en-US" sz="2000" dirty="0">
                <a:hlinkClick r:id="rId2"/>
              </a:rPr>
              <a:t>stephanieg@purdue.edu</a:t>
            </a:r>
            <a:r>
              <a:rPr lang="en-US" altLang="en-US" sz="2000" dirty="0"/>
              <a:t> </a:t>
            </a:r>
          </a:p>
          <a:p>
            <a:pPr eaLnBrk="1" hangingPunct="1">
              <a:lnSpc>
                <a:spcPct val="80000"/>
              </a:lnSpc>
            </a:pPr>
            <a:r>
              <a:rPr lang="en-US" altLang="en-US" sz="2000" dirty="0">
                <a:solidFill>
                  <a:schemeClr val="tx1"/>
                </a:solidFill>
              </a:rPr>
              <a:t>Jan. 10- Second draft is returned to you.</a:t>
            </a:r>
          </a:p>
          <a:p>
            <a:pPr eaLnBrk="1" hangingPunct="1">
              <a:lnSpc>
                <a:spcPct val="80000"/>
              </a:lnSpc>
            </a:pPr>
            <a:r>
              <a:rPr lang="en-US" altLang="en-US" sz="2000" dirty="0">
                <a:solidFill>
                  <a:schemeClr val="tx1"/>
                </a:solidFill>
              </a:rPr>
              <a:t>Jan. 15- Make sure you are enrolled in 4-H </a:t>
            </a:r>
          </a:p>
          <a:p>
            <a:pPr eaLnBrk="1" hangingPunct="1">
              <a:lnSpc>
                <a:spcPct val="80000"/>
              </a:lnSpc>
            </a:pPr>
            <a:r>
              <a:rPr lang="en-US" altLang="en-US" sz="2000" b="1" dirty="0">
                <a:solidFill>
                  <a:srgbClr val="CC0000"/>
                </a:solidFill>
              </a:rPr>
              <a:t>Jan. 25 - Final draft must be uploaded on 4HOnline</a:t>
            </a:r>
          </a:p>
          <a:p>
            <a:pPr eaLnBrk="1" hangingPunct="1">
              <a:lnSpc>
                <a:spcPct val="80000"/>
              </a:lnSpc>
            </a:pPr>
            <a:r>
              <a:rPr lang="en-US" altLang="en-US" sz="2000" b="1" dirty="0">
                <a:solidFill>
                  <a:srgbClr val="CC0000"/>
                </a:solidFill>
              </a:rPr>
              <a:t>Jan 25- Boone County 4-H Scholarships due to Extension Office</a:t>
            </a:r>
          </a:p>
          <a:p>
            <a:pPr>
              <a:lnSpc>
                <a:spcPct val="80000"/>
              </a:lnSpc>
            </a:pPr>
            <a:r>
              <a:rPr lang="en-US" altLang="en-US" sz="2000" dirty="0">
                <a:solidFill>
                  <a:schemeClr val="tx1"/>
                </a:solidFill>
              </a:rPr>
              <a:t>March 1 - Semi-finalists are notified </a:t>
            </a:r>
            <a:r>
              <a:rPr lang="en-US" altLang="en-US" sz="1200" b="1" i="1" dirty="0">
                <a:solidFill>
                  <a:schemeClr val="tx1"/>
                </a:solidFill>
              </a:rPr>
              <a:t>(accomplishment scholarship only)</a:t>
            </a:r>
          </a:p>
          <a:p>
            <a:pPr eaLnBrk="1" hangingPunct="1">
              <a:lnSpc>
                <a:spcPct val="80000"/>
              </a:lnSpc>
            </a:pPr>
            <a:r>
              <a:rPr lang="en-US" altLang="en-US" sz="2000" b="1" dirty="0">
                <a:solidFill>
                  <a:srgbClr val="C00000"/>
                </a:solidFill>
              </a:rPr>
              <a:t>March 11- Video due to State 4-H Office</a:t>
            </a:r>
          </a:p>
          <a:p>
            <a:pPr eaLnBrk="1" hangingPunct="1">
              <a:lnSpc>
                <a:spcPct val="80000"/>
              </a:lnSpc>
            </a:pPr>
            <a:r>
              <a:rPr lang="en-US" altLang="en-US" sz="2000" b="1" dirty="0">
                <a:solidFill>
                  <a:srgbClr val="CC0000"/>
                </a:solidFill>
              </a:rPr>
              <a:t>March 19 – Virtual Interviews (has to be that day) </a:t>
            </a:r>
            <a:r>
              <a:rPr lang="en-US" altLang="en-US" sz="1400" b="1" i="1" dirty="0">
                <a:solidFill>
                  <a:schemeClr val="tx1"/>
                </a:solidFill>
              </a:rPr>
              <a:t>(accomplishment scholarship only)</a:t>
            </a:r>
          </a:p>
          <a:p>
            <a:pPr eaLnBrk="1" hangingPunct="1">
              <a:lnSpc>
                <a:spcPct val="80000"/>
              </a:lnSpc>
            </a:pPr>
            <a:r>
              <a:rPr lang="en-US" altLang="en-US" sz="2000" dirty="0">
                <a:solidFill>
                  <a:schemeClr val="tx1"/>
                </a:solidFill>
              </a:rPr>
              <a:t>Notification of winners in late March</a:t>
            </a:r>
          </a:p>
          <a:p>
            <a:pPr eaLnBrk="1" hangingPunct="1">
              <a:lnSpc>
                <a:spcPct val="80000"/>
              </a:lnSpc>
            </a:pPr>
            <a:r>
              <a:rPr lang="en-US" altLang="en-US" sz="2000" dirty="0">
                <a:solidFill>
                  <a:schemeClr val="tx1"/>
                </a:solidFill>
              </a:rPr>
              <a:t>December- awards claimed </a:t>
            </a:r>
          </a:p>
        </p:txBody>
      </p:sp>
      <p:sp>
        <p:nvSpPr>
          <p:cNvPr id="79876"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700">
                <a:latin typeface="Arial" panose="020B0604020202020204" pitchFamily="34" charset="0"/>
              </a:rPr>
              <a:t>Purdue University is an Equal Opportunity/Equal Access institution.</a:t>
            </a:r>
            <a:endParaRPr lang="en-US" altLang="en-US" sz="1400">
              <a:latin typeface="Arial" panose="020B0604020202020204" pitchFamily="34" charset="0"/>
            </a:endParaRPr>
          </a:p>
        </p:txBody>
      </p:sp>
    </p:spTree>
    <p:extLst>
      <p:ext uri="{BB962C8B-B14F-4D97-AF65-F5344CB8AC3E}">
        <p14:creationId xmlns:p14="http://schemas.microsoft.com/office/powerpoint/2010/main" val="4424201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4"/>
          <p:cNvSpPr>
            <a:spLocks noGrp="1"/>
          </p:cNvSpPr>
          <p:nvPr>
            <p:ph type="title"/>
          </p:nvPr>
        </p:nvSpPr>
        <p:spPr>
          <a:xfrm>
            <a:off x="784742" y="721454"/>
            <a:ext cx="7374201" cy="4269996"/>
          </a:xfrm>
        </p:spPr>
        <p:txBody>
          <a:bodyPr>
            <a:normAutofit/>
          </a:bodyPr>
          <a:lstStyle/>
          <a:p>
            <a:pPr algn="ctr" eaLnBrk="1" hangingPunct="1">
              <a:defRPr/>
            </a:pPr>
            <a:r>
              <a:rPr lang="en-US" sz="5400" i="1" dirty="0">
                <a:solidFill>
                  <a:schemeClr val="accent6"/>
                </a:solidFill>
                <a:latin typeface="Berlin Sans FB Demi" panose="020E0802020502020306" pitchFamily="34" charset="0"/>
              </a:rPr>
              <a:t>THANK YOU </a:t>
            </a:r>
            <a:r>
              <a:rPr lang="en-US" sz="4800" i="1" dirty="0">
                <a:solidFill>
                  <a:schemeClr val="accent6"/>
                </a:solidFill>
                <a:latin typeface="Berlin Sans FB Demi" panose="020E0802020502020306" pitchFamily="34" charset="0"/>
              </a:rPr>
              <a:t>for coming tonight!</a:t>
            </a:r>
            <a:br>
              <a:rPr lang="en-US" sz="4800" dirty="0"/>
            </a:br>
            <a:r>
              <a:rPr lang="en-US" sz="4400" b="1" dirty="0"/>
              <a:t>Contact me with any questions!</a:t>
            </a:r>
            <a:br>
              <a:rPr lang="en-US" sz="4400" dirty="0"/>
            </a:br>
            <a:r>
              <a:rPr lang="en-US" sz="4400" dirty="0"/>
              <a:t>765-482-0750</a:t>
            </a:r>
            <a:br>
              <a:rPr lang="en-US" sz="4400" dirty="0"/>
            </a:br>
            <a:r>
              <a:rPr lang="en-US" sz="4400" dirty="0">
                <a:hlinkClick r:id="rId2"/>
              </a:rPr>
              <a:t>stephanieg@purdue.edu</a:t>
            </a:r>
            <a:r>
              <a:rPr lang="en-US" sz="4400" dirty="0"/>
              <a:t> </a:t>
            </a:r>
          </a:p>
        </p:txBody>
      </p:sp>
      <p:sp>
        <p:nvSpPr>
          <p:cNvPr id="80900"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700">
                <a:latin typeface="Arial" panose="020B0604020202020204" pitchFamily="34" charset="0"/>
              </a:rPr>
              <a:t>Purdue University is an Equal Opportunity/Equal Access institution.</a:t>
            </a:r>
            <a:endParaRPr lang="en-US" altLang="en-US" sz="1400">
              <a:latin typeface="Arial" panose="020B0604020202020204" pitchFamily="34" charset="0"/>
            </a:endParaRPr>
          </a:p>
        </p:txBody>
      </p:sp>
      <p:sp>
        <p:nvSpPr>
          <p:cNvPr id="81923" name="Subtitle 5"/>
          <p:cNvSpPr>
            <a:spLocks noGrp="1"/>
          </p:cNvSpPr>
          <p:nvPr>
            <p:ph type="subTitle" idx="4294967295"/>
          </p:nvPr>
        </p:nvSpPr>
        <p:spPr>
          <a:xfrm>
            <a:off x="1199091" y="5105400"/>
            <a:ext cx="6400800" cy="1371600"/>
          </a:xfrm>
        </p:spPr>
        <p:txBody>
          <a:bodyPr/>
          <a:lstStyle/>
          <a:p>
            <a:pPr marL="0" indent="0" algn="ctr" eaLnBrk="1" hangingPunct="1">
              <a:buNone/>
              <a:defRPr/>
            </a:pPr>
            <a:r>
              <a:rPr lang="en-US" altLang="en-US" sz="4000" dirty="0">
                <a:solidFill>
                  <a:schemeClr val="accent6"/>
                </a:solidFill>
                <a:latin typeface="Cooper Black" panose="0208090404030B020404" pitchFamily="18" charset="0"/>
              </a:rPr>
              <a:t>Please help by putting away chairs and tables!</a:t>
            </a:r>
          </a:p>
        </p:txBody>
      </p:sp>
    </p:spTree>
    <p:extLst>
      <p:ext uri="{BB962C8B-B14F-4D97-AF65-F5344CB8AC3E}">
        <p14:creationId xmlns:p14="http://schemas.microsoft.com/office/powerpoint/2010/main" val="1885203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66800"/>
            <a:ext cx="7886700" cy="990600"/>
          </a:xfrm>
        </p:spPr>
        <p:txBody>
          <a:bodyPr rtlCol="0">
            <a:normAutofit/>
          </a:bodyPr>
          <a:lstStyle/>
          <a:p>
            <a:pPr eaLnBrk="1" fontAlgn="auto" hangingPunct="1">
              <a:spcAft>
                <a:spcPts val="0"/>
              </a:spcAft>
              <a:defRPr/>
            </a:pPr>
            <a:r>
              <a:rPr lang="en-US" b="1" dirty="0"/>
              <a:t>4-H Trips - Boone County Applications</a:t>
            </a:r>
            <a:endParaRPr lang="en-US" dirty="0"/>
          </a:p>
        </p:txBody>
      </p:sp>
      <p:sp>
        <p:nvSpPr>
          <p:cNvPr id="4" name="Footer Placeholder 3"/>
          <p:cNvSpPr>
            <a:spLocks noGrp="1"/>
          </p:cNvSpPr>
          <p:nvPr>
            <p:ph type="ftr" sz="quarter" idx="11"/>
          </p:nvPr>
        </p:nvSpPr>
        <p:spPr/>
        <p:txBody>
          <a:bodyPr/>
          <a:lstStyle/>
          <a:p>
            <a:pPr>
              <a:defRPr/>
            </a:pPr>
            <a:r>
              <a:rPr lang="en-US"/>
              <a:t>Purdue University is an Equal Opportunity/Equal Access institution.</a:t>
            </a:r>
            <a:endParaRPr lang="en-US" sz="1400"/>
          </a:p>
        </p:txBody>
      </p:sp>
      <p:sp>
        <p:nvSpPr>
          <p:cNvPr id="12292" name="Content Placeholder 2"/>
          <p:cNvSpPr>
            <a:spLocks noGrp="1"/>
          </p:cNvSpPr>
          <p:nvPr>
            <p:ph idx="1"/>
          </p:nvPr>
        </p:nvSpPr>
        <p:spPr>
          <a:xfrm>
            <a:off x="628650" y="2209800"/>
            <a:ext cx="7600950" cy="4146550"/>
          </a:xfrm>
        </p:spPr>
        <p:txBody>
          <a:bodyPr/>
          <a:lstStyle/>
          <a:p>
            <a:r>
              <a:rPr lang="en-US" altLang="en-US" dirty="0">
                <a:solidFill>
                  <a:schemeClr val="tx1"/>
                </a:solidFill>
              </a:rPr>
              <a:t>Simple online application (survey)</a:t>
            </a:r>
          </a:p>
          <a:p>
            <a:r>
              <a:rPr lang="en-US" altLang="en-US" dirty="0">
                <a:solidFill>
                  <a:schemeClr val="tx1"/>
                </a:solidFill>
              </a:rPr>
              <a:t>Summer application due February 15</a:t>
            </a:r>
            <a:r>
              <a:rPr lang="en-US" altLang="en-US" baseline="30000" dirty="0">
                <a:solidFill>
                  <a:schemeClr val="tx1"/>
                </a:solidFill>
              </a:rPr>
              <a:t>th</a:t>
            </a:r>
            <a:endParaRPr lang="en-US" altLang="en-US" dirty="0">
              <a:solidFill>
                <a:schemeClr val="tx1"/>
              </a:solidFill>
            </a:endParaRPr>
          </a:p>
          <a:p>
            <a:r>
              <a:rPr lang="en-US" altLang="en-US" dirty="0">
                <a:solidFill>
                  <a:schemeClr val="tx1"/>
                </a:solidFill>
              </a:rPr>
              <a:t>Fall applications due September 1</a:t>
            </a:r>
            <a:r>
              <a:rPr lang="en-US" altLang="en-US" baseline="30000" dirty="0">
                <a:solidFill>
                  <a:schemeClr val="tx1"/>
                </a:solidFill>
              </a:rPr>
              <a:t>st</a:t>
            </a:r>
            <a:endParaRPr lang="en-US" altLang="en-US" dirty="0">
              <a:solidFill>
                <a:schemeClr val="tx1"/>
              </a:solidFill>
            </a:endParaRPr>
          </a:p>
          <a:p>
            <a:r>
              <a:rPr lang="en-US" altLang="en-US" dirty="0">
                <a:solidFill>
                  <a:schemeClr val="tx1"/>
                </a:solidFill>
              </a:rPr>
              <a:t>Simple click the boxes for the trips you want to go on that year. </a:t>
            </a:r>
          </a:p>
          <a:p>
            <a:r>
              <a:rPr lang="en-US" altLang="en-US" dirty="0">
                <a:solidFill>
                  <a:schemeClr val="tx1"/>
                </a:solidFill>
              </a:rPr>
              <a:t>Committee looks at record grades and placings for projects, leadership roles, community service, &amp; other trips attended from your permanent record. </a:t>
            </a:r>
          </a:p>
        </p:txBody>
      </p:sp>
    </p:spTree>
    <p:extLst>
      <p:ext uri="{BB962C8B-B14F-4D97-AF65-F5344CB8AC3E}">
        <p14:creationId xmlns:p14="http://schemas.microsoft.com/office/powerpoint/2010/main" val="2786934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628650" y="1066800"/>
            <a:ext cx="7886700" cy="838200"/>
          </a:xfrm>
        </p:spPr>
        <p:txBody>
          <a:bodyPr/>
          <a:lstStyle/>
          <a:p>
            <a:pPr eaLnBrk="1" hangingPunct="1"/>
            <a:r>
              <a:rPr lang="en-US" altLang="en-US" b="1" dirty="0"/>
              <a:t>4-H Trips - State 4-H Applications</a:t>
            </a:r>
            <a:endParaRPr lang="en-US" altLang="en-US" dirty="0"/>
          </a:p>
        </p:txBody>
      </p:sp>
      <p:sp>
        <p:nvSpPr>
          <p:cNvPr id="13315" name="Content Placeholder 2"/>
          <p:cNvSpPr>
            <a:spLocks noGrp="1"/>
          </p:cNvSpPr>
          <p:nvPr>
            <p:ph idx="1"/>
          </p:nvPr>
        </p:nvSpPr>
        <p:spPr>
          <a:xfrm>
            <a:off x="628650" y="2286000"/>
            <a:ext cx="7886700" cy="3890963"/>
          </a:xfrm>
        </p:spPr>
        <p:txBody>
          <a:bodyPr/>
          <a:lstStyle/>
          <a:p>
            <a:pPr eaLnBrk="1" hangingPunct="1"/>
            <a:r>
              <a:rPr lang="en-US" altLang="en-US" dirty="0">
                <a:solidFill>
                  <a:schemeClr val="tx1"/>
                </a:solidFill>
              </a:rPr>
              <a:t>For some trips you must turn in a Boone County Trip Application </a:t>
            </a:r>
            <a:r>
              <a:rPr lang="en-US" altLang="en-US" b="1" u="sng" dirty="0">
                <a:solidFill>
                  <a:schemeClr val="tx1"/>
                </a:solidFill>
              </a:rPr>
              <a:t>and</a:t>
            </a:r>
            <a:r>
              <a:rPr lang="en-US" altLang="en-US" dirty="0">
                <a:solidFill>
                  <a:schemeClr val="tx1"/>
                </a:solidFill>
              </a:rPr>
              <a:t> a State 4-H Application</a:t>
            </a:r>
          </a:p>
          <a:p>
            <a:pPr lvl="1" eaLnBrk="1" hangingPunct="1"/>
            <a:r>
              <a:rPr lang="en-US" altLang="en-US" dirty="0">
                <a:solidFill>
                  <a:schemeClr val="tx1"/>
                </a:solidFill>
              </a:rPr>
              <a:t>4-H Band</a:t>
            </a:r>
          </a:p>
          <a:p>
            <a:pPr lvl="1" eaLnBrk="1" hangingPunct="1"/>
            <a:r>
              <a:rPr lang="en-US" altLang="en-US" dirty="0">
                <a:solidFill>
                  <a:schemeClr val="tx1"/>
                </a:solidFill>
              </a:rPr>
              <a:t>4-H Chorus</a:t>
            </a:r>
          </a:p>
          <a:p>
            <a:pPr lvl="1" eaLnBrk="1" hangingPunct="1"/>
            <a:r>
              <a:rPr lang="en-US" altLang="en-US" dirty="0">
                <a:solidFill>
                  <a:schemeClr val="tx1"/>
                </a:solidFill>
              </a:rPr>
              <a:t>National 4-H Dairy Conference- essay </a:t>
            </a:r>
          </a:p>
          <a:p>
            <a:pPr lvl="1" eaLnBrk="1" hangingPunct="1"/>
            <a:r>
              <a:rPr lang="en-US" altLang="en-US" dirty="0">
                <a:solidFill>
                  <a:schemeClr val="tx1"/>
                </a:solidFill>
              </a:rPr>
              <a:t>National 4-H Congress</a:t>
            </a:r>
          </a:p>
          <a:p>
            <a:pPr lvl="1" eaLnBrk="1" hangingPunct="1"/>
            <a:r>
              <a:rPr lang="en-US" altLang="en-US" dirty="0">
                <a:solidFill>
                  <a:schemeClr val="tx1"/>
                </a:solidFill>
              </a:rPr>
              <a:t>National 4-H Conference</a:t>
            </a:r>
          </a:p>
        </p:txBody>
      </p:sp>
      <p:sp>
        <p:nvSpPr>
          <p:cNvPr id="4" name="Footer Placeholder 3"/>
          <p:cNvSpPr>
            <a:spLocks noGrp="1"/>
          </p:cNvSpPr>
          <p:nvPr>
            <p:ph type="ftr" sz="quarter" idx="11"/>
          </p:nvPr>
        </p:nvSpPr>
        <p:spPr/>
        <p:txBody>
          <a:bodyPr/>
          <a:lstStyle/>
          <a:p>
            <a:pPr>
              <a:defRPr/>
            </a:pPr>
            <a:r>
              <a:rPr lang="en-US"/>
              <a:t>Purdue University is an Equal Opportunity/Equal Access institution.</a:t>
            </a:r>
            <a:endParaRPr lang="en-US" sz="1400"/>
          </a:p>
        </p:txBody>
      </p:sp>
    </p:spTree>
    <p:extLst>
      <p:ext uri="{BB962C8B-B14F-4D97-AF65-F5344CB8AC3E}">
        <p14:creationId xmlns:p14="http://schemas.microsoft.com/office/powerpoint/2010/main" val="3766190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H_PPTemplate_WIDESCREEN (1).potx [Read-Only]" id="{F08BECF3-9329-4793-892E-5704AA880921}" vid="{39524BDF-09C8-4739-81FF-470182C3D7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4-H_PPTemplate_updated2019</Template>
  <TotalTime>2017</TotalTime>
  <Words>4542</Words>
  <Application>Microsoft Office PowerPoint</Application>
  <PresentationFormat>On-screen Show (4:3)</PresentationFormat>
  <Paragraphs>702</Paragraphs>
  <Slides>76</Slides>
  <Notes>1</Notes>
  <HiddenSlides>3</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76</vt:i4>
      </vt:variant>
    </vt:vector>
  </HeadingPairs>
  <TitlesOfParts>
    <vt:vector size="92" baseType="lpstr">
      <vt:lpstr>MS PMincho</vt:lpstr>
      <vt:lpstr>Arial</vt:lpstr>
      <vt:lpstr>Arial Black</vt:lpstr>
      <vt:lpstr>Audiowide</vt:lpstr>
      <vt:lpstr>Baskerville Old Face</vt:lpstr>
      <vt:lpstr>Berlin Sans FB Demi</vt:lpstr>
      <vt:lpstr>Bernard MT Condensed</vt:lpstr>
      <vt:lpstr>Bradley Hand ITC</vt:lpstr>
      <vt:lpstr>Broadway</vt:lpstr>
      <vt:lpstr>Calibri</vt:lpstr>
      <vt:lpstr>Cooper Black</vt:lpstr>
      <vt:lpstr>Myriad Pro</vt:lpstr>
      <vt:lpstr>Myriad Pro Semibold</vt:lpstr>
      <vt:lpstr>Symbol</vt:lpstr>
      <vt:lpstr>Times New Roman</vt:lpstr>
      <vt:lpstr>Office Theme</vt:lpstr>
      <vt:lpstr>4-H Trips and Scholarships </vt:lpstr>
      <vt:lpstr>What have you gained so far from being a member in 4-H? </vt:lpstr>
      <vt:lpstr>4-H Members  Learn Life Skills</vt:lpstr>
      <vt:lpstr>Life Skills Learned Through Different Activities </vt:lpstr>
      <vt:lpstr>How can you gain more life skills? </vt:lpstr>
      <vt:lpstr>4-H Trips</vt:lpstr>
      <vt:lpstr>4-H Trips </vt:lpstr>
      <vt:lpstr>4-H Trips - Boone County Applications</vt:lpstr>
      <vt:lpstr>4-H Trips - State 4-H Applications</vt:lpstr>
      <vt:lpstr>2024 County, State and National 4-H Trips &amp; Events</vt:lpstr>
      <vt:lpstr>Trips on Fall Application</vt:lpstr>
      <vt:lpstr>Boone County 4-H Achievement Trip</vt:lpstr>
      <vt:lpstr>Citizenship Washington Focus</vt:lpstr>
      <vt:lpstr>National 4-H Conference</vt:lpstr>
      <vt:lpstr>Trips on Summer Application</vt:lpstr>
      <vt:lpstr>4-H Academy @ Purdue</vt:lpstr>
      <vt:lpstr>4-H Academy @ Purdue OPTIONS</vt:lpstr>
      <vt:lpstr>State 4-H Junior Leader Conference</vt:lpstr>
      <vt:lpstr>4-H Band</vt:lpstr>
      <vt:lpstr>4-H Chorus</vt:lpstr>
      <vt:lpstr>4-H Round-Up</vt:lpstr>
      <vt:lpstr>National 4-H Dairy Conference</vt:lpstr>
      <vt:lpstr>Indiana 4-H Leadership Summit (Youth and Adults)</vt:lpstr>
      <vt:lpstr>National 4-H Congress</vt:lpstr>
      <vt:lpstr>Boone County  4-H Scholarships</vt:lpstr>
      <vt:lpstr>Boone County 4-H Scholarships</vt:lpstr>
      <vt:lpstr>Boone County 4-H Scholarships</vt:lpstr>
      <vt:lpstr>Boone County 4-H Scholarships</vt:lpstr>
      <vt:lpstr>The Most important Tip I can give you…</vt:lpstr>
      <vt:lpstr>Indiana 4-H  Scholarships</vt:lpstr>
      <vt:lpstr>PowerPoint Presentation</vt:lpstr>
      <vt:lpstr>PowerPoint Presentation</vt:lpstr>
      <vt:lpstr>4-H Foundation Scholarship</vt:lpstr>
      <vt:lpstr>PowerPoint Presentation</vt:lpstr>
      <vt:lpstr>4-H Club Scholarship</vt:lpstr>
      <vt:lpstr>4-H Club Scholarship</vt:lpstr>
      <vt:lpstr>Laurenz Greene Memorial  Excellence in 4-H Horticulture Scholarship</vt:lpstr>
      <vt:lpstr>Laurenz Greene Memorial  Excellence in 4-H Horticulture Scholarship</vt:lpstr>
      <vt:lpstr>Accomplishment  Resume Scholarship</vt:lpstr>
      <vt:lpstr>4-H Accomplishment Scholarship</vt:lpstr>
      <vt:lpstr>Categories</vt:lpstr>
      <vt:lpstr>Categories with examples of projects/activities </vt:lpstr>
      <vt:lpstr>Categories with examples of projects/activities </vt:lpstr>
      <vt:lpstr>Categories with examples of projects/activities </vt:lpstr>
      <vt:lpstr>Categories with examples of projects/activities </vt:lpstr>
      <vt:lpstr>Categories with examples of projects/activities </vt:lpstr>
      <vt:lpstr>The Resume…</vt:lpstr>
      <vt:lpstr>PowerPoint Presentation</vt:lpstr>
      <vt:lpstr>Life Skills – Select 5</vt:lpstr>
      <vt:lpstr>PowerPoint Presentation</vt:lpstr>
      <vt:lpstr>List Examples under Life Skill</vt:lpstr>
      <vt:lpstr>Now Turn Examples into WOW Statements</vt:lpstr>
      <vt:lpstr>Examples WOW Statements</vt:lpstr>
      <vt:lpstr>Create WOW Statements</vt:lpstr>
      <vt:lpstr>Format Suggestions</vt:lpstr>
      <vt:lpstr>Good Example – Power Verbs are bolded</vt:lpstr>
      <vt:lpstr>Bad Example – Not Concise </vt:lpstr>
      <vt:lpstr>Bad Example – No WOW &amp; Errors</vt:lpstr>
      <vt:lpstr>Good Example – Goals &amp; Honors</vt:lpstr>
      <vt:lpstr>Bad Example – Too Many Honors</vt:lpstr>
      <vt:lpstr>The Cover Letter…</vt:lpstr>
      <vt:lpstr>Cover Letter</vt:lpstr>
      <vt:lpstr>Samples – Catchy Intro</vt:lpstr>
      <vt:lpstr>Samples – Catchy Intro</vt:lpstr>
      <vt:lpstr>Samples – Bold Skills</vt:lpstr>
      <vt:lpstr>Other Details…</vt:lpstr>
      <vt:lpstr>Demographics Page</vt:lpstr>
      <vt:lpstr>Submission Process</vt:lpstr>
      <vt:lpstr>Evaluation Process</vt:lpstr>
      <vt:lpstr>Score Sheet</vt:lpstr>
      <vt:lpstr>Score Sheet</vt:lpstr>
      <vt:lpstr>Interview</vt:lpstr>
      <vt:lpstr>Judging Committee Likes</vt:lpstr>
      <vt:lpstr>Judging Committee Does NOT Like</vt:lpstr>
      <vt:lpstr>Time Frame</vt:lpstr>
      <vt:lpstr>THANK YOU for coming tonight! Contact me with any questions! 765-482-0750 stephanieg@purdue.edu </vt:lpstr>
    </vt:vector>
  </TitlesOfParts>
  <Company>Purdue University - AgIT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4-H Trips and Scholarships</dc:title>
  <dc:creator>Woodward, Pandora J</dc:creator>
  <cp:lastModifiedBy>Stephanie Elise Gay</cp:lastModifiedBy>
  <cp:revision>49</cp:revision>
  <cp:lastPrinted>2023-11-21T13:40:12Z</cp:lastPrinted>
  <dcterms:created xsi:type="dcterms:W3CDTF">2020-11-12T23:03:46Z</dcterms:created>
  <dcterms:modified xsi:type="dcterms:W3CDTF">2023-11-21T13:51:02Z</dcterms:modified>
</cp:coreProperties>
</file>