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3" r:id="rId4"/>
    <p:sldId id="264" r:id="rId5"/>
    <p:sldId id="265" r:id="rId6"/>
    <p:sldId id="259" r:id="rId7"/>
    <p:sldId id="260" r:id="rId8"/>
    <p:sldId id="258" r:id="rId9"/>
    <p:sldId id="261" r:id="rId10"/>
    <p:sldId id="262" r:id="rId11"/>
    <p:sldId id="267" r:id="rId12"/>
    <p:sldId id="26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63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3D01B5-09D6-4D59-9AB1-AF0BB7DDB95F}" type="datetimeFigureOut">
              <a:rPr lang="en-US" smtClean="0"/>
              <a:t>6/1/2022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17BAA8-997D-4A40-A26A-0DF9F0B5B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708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Photo and </a:t>
            </a:r>
            <a:r>
              <a:rPr lang="en-US" sz="1200" dirty="0"/>
              <a:t>Video credit Steve Kimble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17BAA8-997D-4A40-A26A-0DF9F0B5B81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0765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Photo credit</a:t>
            </a:r>
            <a:r>
              <a:rPr lang="en-US" baseline="0" dirty="0"/>
              <a:t> </a:t>
            </a:r>
            <a:r>
              <a:rPr lang="en-US" sz="1200" dirty="0"/>
              <a:t>-Brian </a:t>
            </a:r>
            <a:r>
              <a:rPr lang="en-US" sz="1200" dirty="0" err="1"/>
              <a:t>Tornabene</a:t>
            </a:r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17BAA8-997D-4A40-A26A-0DF9F0B5B81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5558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Photo</a:t>
            </a:r>
            <a:r>
              <a:rPr lang="en-US" sz="1200" baseline="0" dirty="0"/>
              <a:t> credit-</a:t>
            </a:r>
            <a:r>
              <a:rPr lang="en-US" sz="1200" dirty="0"/>
              <a:t>Bart Kraus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17BAA8-997D-4A40-A26A-0DF9F0B5B81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179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sediment in this photo is made up of</a:t>
            </a:r>
            <a:r>
              <a:rPr lang="en-US" baseline="0" dirty="0"/>
              <a:t> cobble that is good for water quality, as well as silt that is bad for water quality. Can you see the crayfish in the picture?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17BAA8-997D-4A40-A26A-0DF9F0B5B81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5173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credit Nick </a:t>
            </a:r>
            <a:r>
              <a:rPr lang="en-US" dirty="0" err="1"/>
              <a:t>Burgmeier</a:t>
            </a:r>
            <a:r>
              <a:rPr lang="en-US" dirty="0"/>
              <a:t>. Algae blooms consume dissolved oxygen</a:t>
            </a:r>
            <a:r>
              <a:rPr lang="en-US" baseline="0" dirty="0"/>
              <a:t> that aquatic organisms need to breathe.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17BAA8-997D-4A40-A26A-0DF9F0B5B81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3627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Storm drain photo credit to Robert Lawton from Wikimedia commons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Pet waste photo cred</a:t>
            </a:r>
            <a:r>
              <a:rPr lang="en-US" sz="1200" baseline="0" dirty="0"/>
              <a:t>it to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Elvert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Barnes from Hyattsville MD, USA-Wikimedia Commons</a:t>
            </a:r>
            <a:endParaRPr lang="en-US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17BAA8-997D-4A40-A26A-0DF9F0B5B81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594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361F7-CB1A-4E9B-8878-76F4C265AC77}" type="datetimeFigureOut">
              <a:rPr lang="en-US" smtClean="0"/>
              <a:t>6/1/2022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B63BC-DFEA-4D4B-B80C-33932356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146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361F7-CB1A-4E9B-8878-76F4C265AC77}" type="datetimeFigureOut">
              <a:rPr lang="en-US" smtClean="0"/>
              <a:t>6/1/2022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B63BC-DFEA-4D4B-B80C-33932356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658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361F7-CB1A-4E9B-8878-76F4C265AC77}" type="datetimeFigureOut">
              <a:rPr lang="en-US" smtClean="0"/>
              <a:t>6/1/2022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B63BC-DFEA-4D4B-B80C-33932356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416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361F7-CB1A-4E9B-8878-76F4C265AC77}" type="datetimeFigureOut">
              <a:rPr lang="en-US" smtClean="0"/>
              <a:t>6/1/2022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B63BC-DFEA-4D4B-B80C-33932356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9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361F7-CB1A-4E9B-8878-76F4C265AC77}" type="datetimeFigureOut">
              <a:rPr lang="en-US" smtClean="0"/>
              <a:t>6/1/2022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B63BC-DFEA-4D4B-B80C-33932356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156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361F7-CB1A-4E9B-8878-76F4C265AC77}" type="datetimeFigureOut">
              <a:rPr lang="en-US" smtClean="0"/>
              <a:t>6/1/2022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B63BC-DFEA-4D4B-B80C-33932356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625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361F7-CB1A-4E9B-8878-76F4C265AC77}" type="datetimeFigureOut">
              <a:rPr lang="en-US" smtClean="0"/>
              <a:t>6/1/2022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B63BC-DFEA-4D4B-B80C-33932356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008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361F7-CB1A-4E9B-8878-76F4C265AC77}" type="datetimeFigureOut">
              <a:rPr lang="en-US" smtClean="0"/>
              <a:t>6/1/2022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B63BC-DFEA-4D4B-B80C-33932356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271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361F7-CB1A-4E9B-8878-76F4C265AC77}" type="datetimeFigureOut">
              <a:rPr lang="en-US" smtClean="0"/>
              <a:t>6/1/2022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B63BC-DFEA-4D4B-B80C-33932356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129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361F7-CB1A-4E9B-8878-76F4C265AC77}" type="datetimeFigureOut">
              <a:rPr lang="en-US" smtClean="0"/>
              <a:t>6/1/2022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B63BC-DFEA-4D4B-B80C-33932356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857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361F7-CB1A-4E9B-8878-76F4C265AC77}" type="datetimeFigureOut">
              <a:rPr lang="en-US" smtClean="0"/>
              <a:t>6/1/2022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B63BC-DFEA-4D4B-B80C-33932356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754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0361F7-CB1A-4E9B-8878-76F4C265AC77}" type="datetimeFigureOut">
              <a:rPr lang="en-US" smtClean="0"/>
              <a:t>6/1/2022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5B63BC-DFEA-4D4B-B80C-33932356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129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7538" y="1377605"/>
            <a:ext cx="9144000" cy="2387600"/>
          </a:xfrm>
        </p:spPr>
        <p:txBody>
          <a:bodyPr/>
          <a:lstStyle/>
          <a:p>
            <a:r>
              <a:rPr lang="en-US" dirty="0"/>
              <a:t>Hellbenders Rock!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Photos and Videos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0056" y="0"/>
            <a:ext cx="3691944" cy="27689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572733"/>
            <a:ext cx="3479443" cy="329773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995" y="3969315"/>
            <a:ext cx="3898006" cy="292350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52" y="0"/>
            <a:ext cx="5126865" cy="28838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610" y="4261467"/>
            <a:ext cx="4638217" cy="260899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366" y="319017"/>
            <a:ext cx="3182979" cy="179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9254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7253" y="6211669"/>
            <a:ext cx="4940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Sediment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509" y="633382"/>
            <a:ext cx="7454981" cy="559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133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7253" y="6211669"/>
            <a:ext cx="4940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Algae Bloom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866" y="436728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836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142" y="2279217"/>
            <a:ext cx="29306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Do not pour toxins down the drain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05" y="181664"/>
            <a:ext cx="2783898" cy="209755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6686" y="2279216"/>
            <a:ext cx="31783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Leave grass clippings and leaves OR put them in yard waste bags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798" y="284407"/>
            <a:ext cx="3002162" cy="200019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32034" y="6259929"/>
            <a:ext cx="30966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Pick up pet waste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34" y="4082728"/>
            <a:ext cx="3267845" cy="217720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828115" y="2345285"/>
            <a:ext cx="3500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Rain barrels and rain garden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065" y="296941"/>
            <a:ext cx="4308588" cy="204834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728" y="3798728"/>
            <a:ext cx="3387027" cy="225912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038912" y="6027003"/>
            <a:ext cx="29306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Storm drains lead to rivers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425939" y="3479545"/>
            <a:ext cx="349321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If you catch a hellbender while fishing, cut the line. Do not remove the hook</a:t>
            </a:r>
          </a:p>
          <a:p>
            <a:pPr algn="ctr"/>
            <a:r>
              <a:rPr lang="en-US" sz="2400" dirty="0"/>
              <a:t>If you see one, report your sighting to helpthehellbender.org or a park ranger</a:t>
            </a:r>
          </a:p>
        </p:txBody>
      </p:sp>
    </p:spTree>
    <p:extLst>
      <p:ext uri="{BB962C8B-B14F-4D97-AF65-F5344CB8AC3E}">
        <p14:creationId xmlns:p14="http://schemas.microsoft.com/office/powerpoint/2010/main" val="1663006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23346" y="6027003"/>
            <a:ext cx="8325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Adult Eastern Hellbender in the wild. Play Video “</a:t>
            </a:r>
            <a:r>
              <a:rPr lang="en-US" sz="2400" dirty="0" err="1"/>
              <a:t>Adult_Hellbender_SK</a:t>
            </a:r>
            <a:r>
              <a:rPr lang="en-US" sz="2400" dirty="0"/>
              <a:t>”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43" y="322440"/>
            <a:ext cx="9943563" cy="5593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256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4" y="635228"/>
            <a:ext cx="10780759" cy="509587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95525" y="6258822"/>
            <a:ext cx="8325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Crayfish-what eastern hellbenders eat!</a:t>
            </a:r>
          </a:p>
        </p:txBody>
      </p:sp>
    </p:spTree>
    <p:extLst>
      <p:ext uri="{BB962C8B-B14F-4D97-AF65-F5344CB8AC3E}">
        <p14:creationId xmlns:p14="http://schemas.microsoft.com/office/powerpoint/2010/main" val="1832667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95524" y="6258822"/>
            <a:ext cx="8325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Hellbenders shelter under large flat rocks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218079" y="327544"/>
            <a:ext cx="7680445" cy="5760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981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154" y="243314"/>
            <a:ext cx="7872965" cy="590472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88368" y="6243572"/>
            <a:ext cx="54185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Hellbender egg clutch in the Blue River, IN</a:t>
            </a:r>
          </a:p>
        </p:txBody>
      </p:sp>
    </p:spTree>
    <p:extLst>
      <p:ext uri="{BB962C8B-B14F-4D97-AF65-F5344CB8AC3E}">
        <p14:creationId xmlns:p14="http://schemas.microsoft.com/office/powerpoint/2010/main" val="35197021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749853" y="6229785"/>
            <a:ext cx="8630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Larval Eastern Hellbenders at the Purdue Aquatic Research Lab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878561" y="305504"/>
            <a:ext cx="8372941" cy="5924281"/>
            <a:chOff x="2957830" y="540508"/>
            <a:chExt cx="6445815" cy="483436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7830" y="540508"/>
              <a:ext cx="6445815" cy="4834362"/>
            </a:xfrm>
            <a:prstGeom prst="rect">
              <a:avLst/>
            </a:prstGeom>
          </p:spPr>
        </p:pic>
        <p:grpSp>
          <p:nvGrpSpPr>
            <p:cNvPr id="20" name="Group 19"/>
            <p:cNvGrpSpPr/>
            <p:nvPr/>
          </p:nvGrpSpPr>
          <p:grpSpPr>
            <a:xfrm>
              <a:off x="6807200" y="2875061"/>
              <a:ext cx="2596445" cy="974451"/>
              <a:chOff x="6807200" y="2615416"/>
              <a:chExt cx="2596445" cy="974451"/>
            </a:xfrm>
          </p:grpSpPr>
          <p:sp>
            <p:nvSpPr>
              <p:cNvPr id="15" name="TextBox 14"/>
              <p:cNvSpPr txBox="1"/>
              <p:nvPr/>
            </p:nvSpPr>
            <p:spPr>
              <a:xfrm>
                <a:off x="7281334" y="2615416"/>
                <a:ext cx="212231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Gills</a:t>
                </a:r>
              </a:p>
            </p:txBody>
          </p:sp>
          <p:cxnSp>
            <p:nvCxnSpPr>
              <p:cNvPr id="17" name="Straight Connector 16"/>
              <p:cNvCxnSpPr/>
              <p:nvPr/>
            </p:nvCxnSpPr>
            <p:spPr>
              <a:xfrm flipH="1">
                <a:off x="6965244" y="2957689"/>
                <a:ext cx="395112" cy="39511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Oval 18"/>
              <p:cNvSpPr/>
              <p:nvPr/>
            </p:nvSpPr>
            <p:spPr>
              <a:xfrm>
                <a:off x="6807200" y="3352800"/>
                <a:ext cx="237067" cy="23706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21140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76" y="1126065"/>
            <a:ext cx="5775291" cy="433146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911" y="1126065"/>
            <a:ext cx="5775290" cy="43314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06564" y="5570421"/>
            <a:ext cx="10107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Larval Eastern Hellbenders eating worms at the Purdue Aquatic Research Lab</a:t>
            </a:r>
          </a:p>
        </p:txBody>
      </p:sp>
    </p:spTree>
    <p:extLst>
      <p:ext uri="{BB962C8B-B14F-4D97-AF65-F5344CB8AC3E}">
        <p14:creationId xmlns:p14="http://schemas.microsoft.com/office/powerpoint/2010/main" val="3774454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44111" y="6027003"/>
            <a:ext cx="86303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Juvenile Eastern Hellbenders at the Purdue Aquatic Research Lab</a:t>
            </a:r>
          </a:p>
          <a:p>
            <a:pPr algn="ctr"/>
            <a:r>
              <a:rPr lang="en-US" sz="2400" dirty="0"/>
              <a:t>Play Video “</a:t>
            </a:r>
            <a:r>
              <a:rPr lang="en-US" sz="2400" dirty="0" err="1"/>
              <a:t>Juvenile_Hellbenders_RB</a:t>
            </a:r>
            <a:r>
              <a:rPr lang="en-US" sz="2400" dirty="0"/>
              <a:t>”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033" y="539472"/>
            <a:ext cx="9458513" cy="532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475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51" y="338666"/>
            <a:ext cx="10227628" cy="575304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62286" y="6270737"/>
            <a:ext cx="8630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Model Replica of an adult Eastern Hellbender</a:t>
            </a:r>
          </a:p>
        </p:txBody>
      </p:sp>
    </p:spTree>
    <p:extLst>
      <p:ext uri="{BB962C8B-B14F-4D97-AF65-F5344CB8AC3E}">
        <p14:creationId xmlns:p14="http://schemas.microsoft.com/office/powerpoint/2010/main" val="5089094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254</Words>
  <Application>Microsoft Office PowerPoint</Application>
  <PresentationFormat>Widescreen</PresentationFormat>
  <Paragraphs>34</Paragraphs>
  <Slides>12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Hellbenders Rock!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Eastern Hellbender</dc:title>
  <dc:creator>Rebecca Busse</dc:creator>
  <cp:lastModifiedBy>Evans, Diana J</cp:lastModifiedBy>
  <cp:revision>20</cp:revision>
  <dcterms:created xsi:type="dcterms:W3CDTF">2016-01-27T18:04:26Z</dcterms:created>
  <dcterms:modified xsi:type="dcterms:W3CDTF">2022-06-01T12:57:08Z</dcterms:modified>
</cp:coreProperties>
</file>